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86" r:id="rId1"/>
  </p:sldMasterIdLst>
  <p:handoutMasterIdLst>
    <p:handoutMasterId r:id="rId19"/>
  </p:handoutMasterIdLst>
  <p:sldIdLst>
    <p:sldId id="256" r:id="rId2"/>
    <p:sldId id="262" r:id="rId3"/>
    <p:sldId id="274" r:id="rId4"/>
    <p:sldId id="257" r:id="rId5"/>
    <p:sldId id="275" r:id="rId6"/>
    <p:sldId id="258" r:id="rId7"/>
    <p:sldId id="263" r:id="rId8"/>
    <p:sldId id="264" r:id="rId9"/>
    <p:sldId id="267" r:id="rId10"/>
    <p:sldId id="268" r:id="rId11"/>
    <p:sldId id="270" r:id="rId12"/>
    <p:sldId id="271" r:id="rId13"/>
    <p:sldId id="272" r:id="rId14"/>
    <p:sldId id="273" r:id="rId15"/>
    <p:sldId id="269" r:id="rId16"/>
    <p:sldId id="276" r:id="rId17"/>
    <p:sldId id="261" r:id="rId18"/>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eter Renčel" initials="PR" lastIdx="1" clrIdx="0">
    <p:extLst>
      <p:ext uri="{19B8F6BF-5375-455C-9EA6-DF929625EA0E}">
        <p15:presenceInfo xmlns:p15="http://schemas.microsoft.com/office/powerpoint/2012/main" userId="S-1-5-21-1451838152-465197326-314601362-394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B88"/>
    <a:srgbClr val="003B70"/>
    <a:srgbClr val="C2A372"/>
    <a:srgbClr val="193D6E"/>
    <a:srgbClr val="333333"/>
    <a:srgbClr val="2A2D7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84" d="100"/>
          <a:sy n="84" d="100"/>
        </p:scale>
        <p:origin x="1426" y="8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C59D5C50-170C-AC4E-8EC3-2EBD532D1CC8}" type="datetimeFigureOut">
              <a:rPr lang="en-US" smtClean="0"/>
              <a:t>5/16/2018</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09FB16C8-5315-6B44-B60B-049827CF6681}" type="slidenum">
              <a:rPr lang="en-US" smtClean="0"/>
              <a:t>‹#›</a:t>
            </a:fld>
            <a:endParaRPr lang="en-US"/>
          </a:p>
        </p:txBody>
      </p:sp>
    </p:spTree>
    <p:extLst>
      <p:ext uri="{BB962C8B-B14F-4D97-AF65-F5344CB8AC3E}">
        <p14:creationId xmlns:p14="http://schemas.microsoft.com/office/powerpoint/2010/main" val="4000221945"/>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Rectangle 7"/>
          <p:cNvSpPr/>
          <p:nvPr/>
        </p:nvSpPr>
        <p:spPr>
          <a:xfrm>
            <a:off x="-1" y="0"/>
            <a:ext cx="9144001" cy="6858000"/>
          </a:xfrm>
          <a:prstGeom prst="rect">
            <a:avLst/>
          </a:prstGeom>
          <a:solidFill>
            <a:srgbClr val="004B8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1982076" y="2250965"/>
            <a:ext cx="6773983" cy="1205734"/>
          </a:xfrm>
        </p:spPr>
        <p:txBody>
          <a:bodyPr anchor="b"/>
          <a:lstStyle>
            <a:lvl1pPr>
              <a:defRPr sz="2000" spc="0">
                <a:ln>
                  <a:noFill/>
                </a:ln>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1982076" y="3570244"/>
            <a:ext cx="6773983" cy="1066800"/>
          </a:xfrm>
        </p:spPr>
        <p:txBody>
          <a:bodyPr anchor="t">
            <a:normAutofit/>
          </a:bodyPr>
          <a:lstStyle>
            <a:lvl1pPr marL="0" indent="0" algn="l">
              <a:buNone/>
              <a:defRPr sz="16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pic>
        <p:nvPicPr>
          <p:cNvPr id="4" name="Picture 3" descr="ZSSOLD_WHITE-01.pn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685800" y="2927113"/>
            <a:ext cx="1182414" cy="1161045"/>
          </a:xfrm>
          <a:prstGeom prst="rect">
            <a:avLst/>
          </a:prstGeom>
        </p:spPr>
      </p:pic>
      <p:sp>
        <p:nvSpPr>
          <p:cNvPr id="6" name="Rectangle 5">
            <a:extLst>
              <a:ext uri="{FF2B5EF4-FFF2-40B4-BE49-F238E27FC236}">
                <a16:creationId xmlns="" xmlns:a16="http://schemas.microsoft.com/office/drawing/2014/main" id="{CE6A11E9-7AD8-4080-AFBD-4356BE20BB80}"/>
              </a:ext>
            </a:extLst>
          </p:cNvPr>
          <p:cNvSpPr/>
          <p:nvPr userDrawn="1"/>
        </p:nvSpPr>
        <p:spPr>
          <a:xfrm>
            <a:off x="-1" y="0"/>
            <a:ext cx="9144001" cy="6858000"/>
          </a:xfrm>
          <a:prstGeom prst="rect">
            <a:avLst/>
          </a:prstGeom>
          <a:solidFill>
            <a:srgbClr val="004B8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 name="Picture 6" descr="ZSSOLD_WHITE-01.png">
            <a:extLst>
              <a:ext uri="{FF2B5EF4-FFF2-40B4-BE49-F238E27FC236}">
                <a16:creationId xmlns="" xmlns:a16="http://schemas.microsoft.com/office/drawing/2014/main" id="{835BF0EC-7495-48C0-8F3D-1EF7531832ED}"/>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685800" y="2927113"/>
            <a:ext cx="1182414" cy="1161045"/>
          </a:xfrm>
          <a:prstGeom prst="rect">
            <a:avLst/>
          </a:prstGeom>
        </p:spPr>
      </p:pic>
    </p:spTree>
    <p:extLst>
      <p:ext uri="{BB962C8B-B14F-4D97-AF65-F5344CB8AC3E}">
        <p14:creationId xmlns:p14="http://schemas.microsoft.com/office/powerpoint/2010/main" val="37055079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457200" y="1600200"/>
            <a:ext cx="8117490" cy="383014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9"/>
          <p:cNvSpPr>
            <a:spLocks noGrp="1"/>
          </p:cNvSpPr>
          <p:nvPr>
            <p:ph type="ftr" sz="quarter" idx="3"/>
          </p:nvPr>
        </p:nvSpPr>
        <p:spPr>
          <a:xfrm>
            <a:off x="1118476" y="6035675"/>
            <a:ext cx="7456214" cy="365125"/>
          </a:xfrm>
          <a:prstGeom prst="rect">
            <a:avLst/>
          </a:prstGeom>
        </p:spPr>
        <p:txBody>
          <a:bodyPr vert="horz" lIns="91440" tIns="45720" rIns="91440" bIns="45720" rtlCol="0" anchor="ctr"/>
          <a:lstStyle>
            <a:lvl1pPr algn="l">
              <a:defRPr sz="1000">
                <a:solidFill>
                  <a:schemeClr val="bg1"/>
                </a:solidFill>
              </a:defRPr>
            </a:lvl1pPr>
          </a:lstStyle>
          <a:p>
            <a:r>
              <a:rPr lang="ro-RO"/>
              <a:t>Lorem ipsum dolor sit amet, consectetuer adipiscing elit.</a:t>
            </a:r>
            <a:endParaRPr lang="en-US" dirty="0"/>
          </a:p>
        </p:txBody>
      </p:sp>
    </p:spTree>
    <p:extLst>
      <p:ext uri="{BB962C8B-B14F-4D97-AF65-F5344CB8AC3E}">
        <p14:creationId xmlns:p14="http://schemas.microsoft.com/office/powerpoint/2010/main" val="23350030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94186" cy="516446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457200" y="274638"/>
            <a:ext cx="6019800" cy="516446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723091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126248" cy="1143000"/>
          </a:xfrm>
        </p:spPr>
        <p:txBody>
          <a:bodyPr/>
          <a:lstStyle>
            <a:lvl1pPr>
              <a:defRPr/>
            </a:lvl1pPr>
          </a:lstStyle>
          <a:p>
            <a:r>
              <a:rPr lang="sl-SI" dirty="0"/>
              <a:t>Click to edit Master title style</a:t>
            </a:r>
            <a:endParaRPr lang="en-US" dirty="0"/>
          </a:p>
        </p:txBody>
      </p:sp>
      <p:sp>
        <p:nvSpPr>
          <p:cNvPr id="3" name="Text Placeholder 2"/>
          <p:cNvSpPr>
            <a:spLocks noGrp="1"/>
          </p:cNvSpPr>
          <p:nvPr>
            <p:ph type="body" idx="1"/>
          </p:nvPr>
        </p:nvSpPr>
        <p:spPr>
          <a:xfrm>
            <a:off x="457200" y="1535113"/>
            <a:ext cx="3948386" cy="639762"/>
          </a:xfrm>
        </p:spPr>
        <p:txBody>
          <a:bodyPr anchor="b">
            <a:noAutofit/>
          </a:bodyPr>
          <a:lstStyle>
            <a:lvl1pPr marL="0" indent="0" algn="l">
              <a:buNone/>
              <a:defRPr sz="2000" b="0" i="0">
                <a:solidFill>
                  <a:srgbClr val="C2A37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dirty="0"/>
              <a:t>Click to edit Master text styles</a:t>
            </a:r>
          </a:p>
        </p:txBody>
      </p:sp>
      <p:sp>
        <p:nvSpPr>
          <p:cNvPr id="4" name="Content Placeholder 3"/>
          <p:cNvSpPr>
            <a:spLocks noGrp="1"/>
          </p:cNvSpPr>
          <p:nvPr>
            <p:ph sz="half" idx="2"/>
          </p:nvPr>
        </p:nvSpPr>
        <p:spPr>
          <a:xfrm>
            <a:off x="457200" y="2174875"/>
            <a:ext cx="3948386" cy="323795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l-SI" dirty="0"/>
              <a:t>Click to edit Master text styles</a:t>
            </a:r>
          </a:p>
          <a:p>
            <a:pPr lvl="1"/>
            <a:r>
              <a:rPr lang="sl-SI" dirty="0"/>
              <a:t>Second level</a:t>
            </a:r>
          </a:p>
          <a:p>
            <a:pPr lvl="2"/>
            <a:r>
              <a:rPr lang="sl-SI" dirty="0"/>
              <a:t>Third level</a:t>
            </a:r>
          </a:p>
          <a:p>
            <a:pPr lvl="3"/>
            <a:r>
              <a:rPr lang="sl-SI" dirty="0"/>
              <a:t>Fourth level</a:t>
            </a:r>
          </a:p>
          <a:p>
            <a:pPr lvl="4"/>
            <a:r>
              <a:rPr lang="sl-SI" dirty="0"/>
              <a:t>Fifth level</a:t>
            </a:r>
            <a:endParaRPr lang="en-US" dirty="0"/>
          </a:p>
        </p:txBody>
      </p:sp>
      <p:sp>
        <p:nvSpPr>
          <p:cNvPr id="10" name="Footer Placeholder 9"/>
          <p:cNvSpPr>
            <a:spLocks noGrp="1"/>
          </p:cNvSpPr>
          <p:nvPr>
            <p:ph type="ftr" sz="quarter" idx="10"/>
          </p:nvPr>
        </p:nvSpPr>
        <p:spPr>
          <a:xfrm>
            <a:off x="1118476" y="6035675"/>
            <a:ext cx="7456214" cy="365125"/>
          </a:xfrm>
          <a:prstGeom prst="rect">
            <a:avLst/>
          </a:prstGeom>
        </p:spPr>
        <p:txBody>
          <a:bodyPr vert="horz" lIns="91440" tIns="45720" rIns="91440" bIns="45720" rtlCol="0" anchor="ctr"/>
          <a:lstStyle>
            <a:lvl1pPr algn="l">
              <a:defRPr sz="1000">
                <a:solidFill>
                  <a:schemeClr val="bg1"/>
                </a:solidFill>
              </a:defRPr>
            </a:lvl1pPr>
          </a:lstStyle>
          <a:p>
            <a:r>
              <a:rPr lang="ro-RO" dirty="0"/>
              <a:t>Lorem ipsum dolor sit amet, consectetuer adipiscing elit.</a:t>
            </a:r>
            <a:endParaRPr lang="en-US" dirty="0"/>
          </a:p>
        </p:txBody>
      </p:sp>
      <p:sp>
        <p:nvSpPr>
          <p:cNvPr id="12" name="Text Placeholder 2"/>
          <p:cNvSpPr>
            <a:spLocks noGrp="1"/>
          </p:cNvSpPr>
          <p:nvPr>
            <p:ph type="body" idx="12"/>
          </p:nvPr>
        </p:nvSpPr>
        <p:spPr>
          <a:xfrm>
            <a:off x="4635062" y="1535113"/>
            <a:ext cx="3948386" cy="639762"/>
          </a:xfrm>
        </p:spPr>
        <p:txBody>
          <a:bodyPr anchor="b">
            <a:noAutofit/>
          </a:bodyPr>
          <a:lstStyle>
            <a:lvl1pPr marL="0" indent="0" algn="l">
              <a:buNone/>
              <a:defRPr sz="2000" b="0" i="0">
                <a:solidFill>
                  <a:srgbClr val="C2A37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dirty="0"/>
              <a:t>Click to edit Master text styles</a:t>
            </a:r>
          </a:p>
        </p:txBody>
      </p:sp>
      <p:sp>
        <p:nvSpPr>
          <p:cNvPr id="13" name="Content Placeholder 3"/>
          <p:cNvSpPr>
            <a:spLocks noGrp="1"/>
          </p:cNvSpPr>
          <p:nvPr>
            <p:ph sz="half" idx="13"/>
          </p:nvPr>
        </p:nvSpPr>
        <p:spPr>
          <a:xfrm>
            <a:off x="4638565" y="2174875"/>
            <a:ext cx="3948386" cy="323795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l-SI" dirty="0"/>
              <a:t>Click to edit Master text styles</a:t>
            </a:r>
          </a:p>
          <a:p>
            <a:pPr lvl="1"/>
            <a:r>
              <a:rPr lang="sl-SI" dirty="0"/>
              <a:t>Second level</a:t>
            </a:r>
          </a:p>
          <a:p>
            <a:pPr lvl="2"/>
            <a:r>
              <a:rPr lang="sl-SI" dirty="0"/>
              <a:t>Third level</a:t>
            </a:r>
          </a:p>
          <a:p>
            <a:pPr lvl="3"/>
            <a:r>
              <a:rPr lang="sl-SI" dirty="0"/>
              <a:t>Fourth level</a:t>
            </a:r>
          </a:p>
          <a:p>
            <a:pPr lvl="4"/>
            <a:r>
              <a:rPr lang="sl-SI" dirty="0"/>
              <a:t>Fifth level</a:t>
            </a:r>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0" y="0"/>
            <a:ext cx="9144000" cy="566682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l-SI"/>
              <a:t>Drag picture to placeholder or click icon to add</a:t>
            </a:r>
            <a:endParaRPr lang="en-US" dirty="0"/>
          </a:p>
        </p:txBody>
      </p:sp>
      <p:sp>
        <p:nvSpPr>
          <p:cNvPr id="11" name="Footer Placeholder 9"/>
          <p:cNvSpPr>
            <a:spLocks noGrp="1"/>
          </p:cNvSpPr>
          <p:nvPr>
            <p:ph type="ftr" sz="quarter" idx="3"/>
          </p:nvPr>
        </p:nvSpPr>
        <p:spPr>
          <a:xfrm>
            <a:off x="1118476" y="6035675"/>
            <a:ext cx="7456214" cy="365125"/>
          </a:xfrm>
          <a:prstGeom prst="rect">
            <a:avLst/>
          </a:prstGeom>
        </p:spPr>
        <p:txBody>
          <a:bodyPr vert="horz" lIns="91440" tIns="45720" rIns="91440" bIns="45720" rtlCol="0" anchor="ctr"/>
          <a:lstStyle>
            <a:lvl1pPr algn="l">
              <a:defRPr sz="1000">
                <a:solidFill>
                  <a:schemeClr val="bg1"/>
                </a:solidFill>
              </a:defRPr>
            </a:lvl1pPr>
          </a:lstStyle>
          <a:p>
            <a:r>
              <a:rPr lang="ro-RO" dirty="0"/>
              <a:t>Lorem ipsum dolor sit amet, consectetuer adipiscing elit.</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57200" y="1600200"/>
            <a:ext cx="8117490" cy="375131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9"/>
          <p:cNvSpPr>
            <a:spLocks noGrp="1"/>
          </p:cNvSpPr>
          <p:nvPr>
            <p:ph type="ftr" sz="quarter" idx="3"/>
          </p:nvPr>
        </p:nvSpPr>
        <p:spPr>
          <a:xfrm>
            <a:off x="1118476" y="6035675"/>
            <a:ext cx="7456214" cy="365125"/>
          </a:xfrm>
          <a:prstGeom prst="rect">
            <a:avLst/>
          </a:prstGeom>
        </p:spPr>
        <p:txBody>
          <a:bodyPr vert="horz" lIns="91440" tIns="45720" rIns="91440" bIns="45720" rtlCol="0" anchor="ctr"/>
          <a:lstStyle>
            <a:lvl1pPr algn="l">
              <a:defRPr sz="1000">
                <a:solidFill>
                  <a:schemeClr val="bg1"/>
                </a:solidFill>
              </a:defRPr>
            </a:lvl1pPr>
          </a:lstStyle>
          <a:p>
            <a:r>
              <a:rPr lang="ro-RO"/>
              <a:t>Lorem ipsum dolor sit amet, consectetuer adipiscing elit.</a:t>
            </a:r>
            <a:endParaRPr lang="en-US" dirty="0"/>
          </a:p>
        </p:txBody>
      </p:sp>
    </p:spTree>
    <p:extLst>
      <p:ext uri="{BB962C8B-B14F-4D97-AF65-F5344CB8AC3E}">
        <p14:creationId xmlns:p14="http://schemas.microsoft.com/office/powerpoint/2010/main" val="27674746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882642"/>
            <a:ext cx="7659687" cy="1168400"/>
          </a:xfrm>
        </p:spPr>
        <p:txBody>
          <a:bodyPr anchor="t"/>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722313" y="2219325"/>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7" name="Footer Placeholder 9"/>
          <p:cNvSpPr>
            <a:spLocks noGrp="1"/>
          </p:cNvSpPr>
          <p:nvPr>
            <p:ph type="ftr" sz="quarter" idx="3"/>
          </p:nvPr>
        </p:nvSpPr>
        <p:spPr>
          <a:xfrm>
            <a:off x="1118476" y="6035675"/>
            <a:ext cx="7456214" cy="365125"/>
          </a:xfrm>
          <a:prstGeom prst="rect">
            <a:avLst/>
          </a:prstGeom>
        </p:spPr>
        <p:txBody>
          <a:bodyPr vert="horz" lIns="91440" tIns="45720" rIns="91440" bIns="45720" rtlCol="0" anchor="ctr"/>
          <a:lstStyle>
            <a:lvl1pPr algn="l">
              <a:defRPr sz="1000">
                <a:solidFill>
                  <a:schemeClr val="bg1"/>
                </a:solidFill>
              </a:defRPr>
            </a:lvl1pPr>
          </a:lstStyle>
          <a:p>
            <a:r>
              <a:rPr lang="ro-RO"/>
              <a:t>Lorem ipsum dolor sit amet, consectetuer adipiscing elit.</a:t>
            </a:r>
            <a:endParaRPr lang="en-US" dirty="0"/>
          </a:p>
        </p:txBody>
      </p:sp>
    </p:spTree>
    <p:extLst>
      <p:ext uri="{BB962C8B-B14F-4D97-AF65-F5344CB8AC3E}">
        <p14:creationId xmlns:p14="http://schemas.microsoft.com/office/powerpoint/2010/main" val="35706073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536192"/>
            <a:ext cx="3922110" cy="3937946"/>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55930" y="1536192"/>
            <a:ext cx="3818759" cy="3937946"/>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9"/>
          <p:cNvSpPr>
            <a:spLocks noGrp="1"/>
          </p:cNvSpPr>
          <p:nvPr>
            <p:ph type="ftr" sz="quarter" idx="3"/>
          </p:nvPr>
        </p:nvSpPr>
        <p:spPr>
          <a:xfrm>
            <a:off x="1118476" y="6035675"/>
            <a:ext cx="7456214" cy="365125"/>
          </a:xfrm>
          <a:prstGeom prst="rect">
            <a:avLst/>
          </a:prstGeom>
        </p:spPr>
        <p:txBody>
          <a:bodyPr vert="horz" lIns="91440" tIns="45720" rIns="91440" bIns="45720" rtlCol="0" anchor="ctr"/>
          <a:lstStyle>
            <a:lvl1pPr algn="l">
              <a:defRPr sz="1000">
                <a:solidFill>
                  <a:schemeClr val="bg1"/>
                </a:solidFill>
              </a:defRPr>
            </a:lvl1pPr>
          </a:lstStyle>
          <a:p>
            <a:r>
              <a:rPr lang="ro-RO"/>
              <a:t>Lorem ipsum dolor sit amet, consectetuer adipiscing elit.</a:t>
            </a:r>
            <a:endParaRPr lang="en-US" dirty="0"/>
          </a:p>
        </p:txBody>
      </p:sp>
    </p:spTree>
    <p:extLst>
      <p:ext uri="{BB962C8B-B14F-4D97-AF65-F5344CB8AC3E}">
        <p14:creationId xmlns:p14="http://schemas.microsoft.com/office/powerpoint/2010/main" val="568943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126248" cy="114300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535113"/>
            <a:ext cx="3948386" cy="639762"/>
          </a:xfrm>
        </p:spPr>
        <p:txBody>
          <a:bodyPr anchor="b">
            <a:noAutofit/>
          </a:bodyPr>
          <a:lstStyle>
            <a:lvl1pPr marL="0" indent="0" algn="l">
              <a:buNone/>
              <a:defRPr sz="2000" b="0" i="0">
                <a:solidFill>
                  <a:srgbClr val="C2A37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457200" y="2174875"/>
            <a:ext cx="3948386" cy="323795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Footer Placeholder 9"/>
          <p:cNvSpPr>
            <a:spLocks noGrp="1"/>
          </p:cNvSpPr>
          <p:nvPr>
            <p:ph type="ftr" sz="quarter" idx="10"/>
          </p:nvPr>
        </p:nvSpPr>
        <p:spPr>
          <a:xfrm>
            <a:off x="1118476" y="6035675"/>
            <a:ext cx="7456214" cy="365125"/>
          </a:xfrm>
          <a:prstGeom prst="rect">
            <a:avLst/>
          </a:prstGeom>
        </p:spPr>
        <p:txBody>
          <a:bodyPr vert="horz" lIns="91440" tIns="45720" rIns="91440" bIns="45720" rtlCol="0" anchor="ctr"/>
          <a:lstStyle>
            <a:lvl1pPr algn="l">
              <a:defRPr sz="1000">
                <a:solidFill>
                  <a:schemeClr val="bg1"/>
                </a:solidFill>
              </a:defRPr>
            </a:lvl1pPr>
          </a:lstStyle>
          <a:p>
            <a:r>
              <a:rPr lang="ro-RO"/>
              <a:t>Lorem ipsum dolor sit amet, consectetuer adipiscing elit.</a:t>
            </a:r>
            <a:endParaRPr lang="en-US" dirty="0"/>
          </a:p>
        </p:txBody>
      </p:sp>
      <p:sp>
        <p:nvSpPr>
          <p:cNvPr id="12" name="Text Placeholder 2"/>
          <p:cNvSpPr>
            <a:spLocks noGrp="1"/>
          </p:cNvSpPr>
          <p:nvPr>
            <p:ph type="body" idx="12"/>
          </p:nvPr>
        </p:nvSpPr>
        <p:spPr>
          <a:xfrm>
            <a:off x="4635062" y="1535113"/>
            <a:ext cx="3948386" cy="639762"/>
          </a:xfrm>
        </p:spPr>
        <p:txBody>
          <a:bodyPr anchor="b">
            <a:noAutofit/>
          </a:bodyPr>
          <a:lstStyle>
            <a:lvl1pPr marL="0" indent="0" algn="l">
              <a:buNone/>
              <a:defRPr sz="2000" b="0" i="0">
                <a:solidFill>
                  <a:srgbClr val="C2A37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3" name="Content Placeholder 3"/>
          <p:cNvSpPr>
            <a:spLocks noGrp="1"/>
          </p:cNvSpPr>
          <p:nvPr>
            <p:ph sz="half" idx="13"/>
          </p:nvPr>
        </p:nvSpPr>
        <p:spPr>
          <a:xfrm>
            <a:off x="4638565" y="2174875"/>
            <a:ext cx="3948386" cy="323795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061254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Footer Placeholder 9"/>
          <p:cNvSpPr>
            <a:spLocks noGrp="1"/>
          </p:cNvSpPr>
          <p:nvPr>
            <p:ph type="ftr" sz="quarter" idx="3"/>
          </p:nvPr>
        </p:nvSpPr>
        <p:spPr>
          <a:xfrm>
            <a:off x="1118476" y="6035675"/>
            <a:ext cx="7456214" cy="365125"/>
          </a:xfrm>
          <a:prstGeom prst="rect">
            <a:avLst/>
          </a:prstGeom>
        </p:spPr>
        <p:txBody>
          <a:bodyPr vert="horz" lIns="91440" tIns="45720" rIns="91440" bIns="45720" rtlCol="0" anchor="ctr"/>
          <a:lstStyle>
            <a:lvl1pPr algn="l">
              <a:defRPr sz="1000">
                <a:solidFill>
                  <a:schemeClr val="bg1"/>
                </a:solidFill>
              </a:defRPr>
            </a:lvl1pPr>
          </a:lstStyle>
          <a:p>
            <a:r>
              <a:rPr lang="ro-RO"/>
              <a:t>Lorem ipsum dolor sit amet, consectetuer adipiscing elit.</a:t>
            </a:r>
            <a:endParaRPr lang="en-US" dirty="0"/>
          </a:p>
        </p:txBody>
      </p:sp>
    </p:spTree>
    <p:extLst>
      <p:ext uri="{BB962C8B-B14F-4D97-AF65-F5344CB8AC3E}">
        <p14:creationId xmlns:p14="http://schemas.microsoft.com/office/powerpoint/2010/main" val="26014338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Footer Placeholder 9"/>
          <p:cNvSpPr>
            <a:spLocks noGrp="1"/>
          </p:cNvSpPr>
          <p:nvPr>
            <p:ph type="ftr" sz="quarter" idx="3"/>
          </p:nvPr>
        </p:nvSpPr>
        <p:spPr>
          <a:xfrm>
            <a:off x="1118476" y="6035675"/>
            <a:ext cx="7456214" cy="365125"/>
          </a:xfrm>
          <a:prstGeom prst="rect">
            <a:avLst/>
          </a:prstGeom>
        </p:spPr>
        <p:txBody>
          <a:bodyPr vert="horz" lIns="91440" tIns="45720" rIns="91440" bIns="45720" rtlCol="0" anchor="ctr"/>
          <a:lstStyle>
            <a:lvl1pPr algn="l">
              <a:defRPr sz="1000">
                <a:solidFill>
                  <a:schemeClr val="bg1"/>
                </a:solidFill>
              </a:defRPr>
            </a:lvl1pPr>
          </a:lstStyle>
          <a:p>
            <a:r>
              <a:rPr lang="ro-RO"/>
              <a:t>Lorem ipsum dolor sit amet, consectetuer adipiscing elit.</a:t>
            </a:r>
            <a:endParaRPr lang="en-US" dirty="0"/>
          </a:p>
        </p:txBody>
      </p:sp>
    </p:spTree>
    <p:extLst>
      <p:ext uri="{BB962C8B-B14F-4D97-AF65-F5344CB8AC3E}">
        <p14:creationId xmlns:p14="http://schemas.microsoft.com/office/powerpoint/2010/main" val="38417856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4383199"/>
            <a:ext cx="8523889" cy="594360"/>
          </a:xfrm>
        </p:spPr>
        <p:txBody>
          <a:bodyPr anchor="b"/>
          <a:lstStyle>
            <a:lvl1pPr algn="ctr">
              <a:defRPr sz="2200" b="1"/>
            </a:lvl1pPr>
          </a:lstStyle>
          <a:p>
            <a:r>
              <a:rPr lang="en-US"/>
              <a:t>Click to edit Master title style</a:t>
            </a:r>
            <a:endParaRPr lang="en-US" dirty="0"/>
          </a:p>
        </p:txBody>
      </p:sp>
      <p:sp>
        <p:nvSpPr>
          <p:cNvPr id="4" name="Text Placeholder 3"/>
          <p:cNvSpPr>
            <a:spLocks noGrp="1"/>
          </p:cNvSpPr>
          <p:nvPr>
            <p:ph type="body" sz="half" idx="2"/>
          </p:nvPr>
        </p:nvSpPr>
        <p:spPr>
          <a:xfrm>
            <a:off x="304799" y="4977559"/>
            <a:ext cx="8523890"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Content Placeholder 8"/>
          <p:cNvSpPr>
            <a:spLocks noGrp="1"/>
          </p:cNvSpPr>
          <p:nvPr>
            <p:ph sz="quarter" idx="13"/>
          </p:nvPr>
        </p:nvSpPr>
        <p:spPr>
          <a:xfrm>
            <a:off x="304800" y="381000"/>
            <a:ext cx="8523890" cy="380562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9"/>
          <p:cNvSpPr>
            <a:spLocks noGrp="1"/>
          </p:cNvSpPr>
          <p:nvPr>
            <p:ph type="ftr" sz="quarter" idx="3"/>
          </p:nvPr>
        </p:nvSpPr>
        <p:spPr>
          <a:xfrm>
            <a:off x="1118476" y="6035675"/>
            <a:ext cx="7456214" cy="365125"/>
          </a:xfrm>
          <a:prstGeom prst="rect">
            <a:avLst/>
          </a:prstGeom>
        </p:spPr>
        <p:txBody>
          <a:bodyPr vert="horz" lIns="91440" tIns="45720" rIns="91440" bIns="45720" rtlCol="0" anchor="ctr"/>
          <a:lstStyle>
            <a:lvl1pPr algn="l">
              <a:defRPr sz="1000">
                <a:solidFill>
                  <a:schemeClr val="bg1"/>
                </a:solidFill>
              </a:defRPr>
            </a:lvl1pPr>
          </a:lstStyle>
          <a:p>
            <a:r>
              <a:rPr lang="ro-RO"/>
              <a:t>Lorem ipsum dolor sit amet, consectetuer adipiscing elit.</a:t>
            </a:r>
            <a:endParaRPr lang="en-US" dirty="0"/>
          </a:p>
        </p:txBody>
      </p:sp>
    </p:spTree>
    <p:extLst>
      <p:ext uri="{BB962C8B-B14F-4D97-AF65-F5344CB8AC3E}">
        <p14:creationId xmlns:p14="http://schemas.microsoft.com/office/powerpoint/2010/main" val="19990882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0" y="0"/>
            <a:ext cx="9144000" cy="566682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1" name="Footer Placeholder 9"/>
          <p:cNvSpPr>
            <a:spLocks noGrp="1"/>
          </p:cNvSpPr>
          <p:nvPr>
            <p:ph type="ftr" sz="quarter" idx="3"/>
          </p:nvPr>
        </p:nvSpPr>
        <p:spPr>
          <a:xfrm>
            <a:off x="1118476" y="6035675"/>
            <a:ext cx="7456214" cy="365125"/>
          </a:xfrm>
          <a:prstGeom prst="rect">
            <a:avLst/>
          </a:prstGeom>
        </p:spPr>
        <p:txBody>
          <a:bodyPr vert="horz" lIns="91440" tIns="45720" rIns="91440" bIns="45720" rtlCol="0" anchor="ctr"/>
          <a:lstStyle>
            <a:lvl1pPr algn="l">
              <a:defRPr sz="1000">
                <a:solidFill>
                  <a:schemeClr val="bg1"/>
                </a:solidFill>
              </a:defRPr>
            </a:lvl1pPr>
          </a:lstStyle>
          <a:p>
            <a:r>
              <a:rPr lang="ro-RO"/>
              <a:t>Lorem ipsum dolor sit amet, consectetuer adipiscing elit.</a:t>
            </a:r>
            <a:endParaRPr lang="en-US" dirty="0"/>
          </a:p>
        </p:txBody>
      </p:sp>
    </p:spTree>
    <p:extLst>
      <p:ext uri="{BB962C8B-B14F-4D97-AF65-F5344CB8AC3E}">
        <p14:creationId xmlns:p14="http://schemas.microsoft.com/office/powerpoint/2010/main" val="36770570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117490" cy="114300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457200" y="1600200"/>
            <a:ext cx="8117490" cy="48006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p:cNvSpPr/>
          <p:nvPr/>
        </p:nvSpPr>
        <p:spPr>
          <a:xfrm>
            <a:off x="0" y="5666828"/>
            <a:ext cx="9144000" cy="1191172"/>
          </a:xfrm>
          <a:prstGeom prst="rect">
            <a:avLst/>
          </a:prstGeom>
          <a:solidFill>
            <a:srgbClr val="004B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0" name="Footer Placeholder 9"/>
          <p:cNvSpPr>
            <a:spLocks noGrp="1"/>
          </p:cNvSpPr>
          <p:nvPr>
            <p:ph type="ftr" sz="quarter" idx="3"/>
          </p:nvPr>
        </p:nvSpPr>
        <p:spPr>
          <a:xfrm>
            <a:off x="1118476" y="6035675"/>
            <a:ext cx="7456214" cy="365125"/>
          </a:xfrm>
          <a:prstGeom prst="rect">
            <a:avLst/>
          </a:prstGeom>
        </p:spPr>
        <p:txBody>
          <a:bodyPr vert="horz" lIns="91440" tIns="45720" rIns="91440" bIns="45720" rtlCol="0" anchor="ctr"/>
          <a:lstStyle>
            <a:lvl1pPr algn="l">
              <a:defRPr sz="1000">
                <a:solidFill>
                  <a:schemeClr val="bg1"/>
                </a:solidFill>
              </a:defRPr>
            </a:lvl1pPr>
          </a:lstStyle>
          <a:p>
            <a:r>
              <a:rPr lang="ro-RO"/>
              <a:t>Lorem ipsum dolor sit amet, consectetuer adipiscing elit.</a:t>
            </a:r>
            <a:endParaRPr lang="en-US" dirty="0"/>
          </a:p>
        </p:txBody>
      </p:sp>
      <p:pic>
        <p:nvPicPr>
          <p:cNvPr id="8" name="Picture 7" descr="ZSSOLD_WHITE-01.png"/>
          <p:cNvPicPr>
            <a:picLocks noChangeAspect="1"/>
          </p:cNvPicPr>
          <p:nvPr/>
        </p:nvPicPr>
        <p:blipFill>
          <a:blip r:embed="rId15" cstate="email">
            <a:extLst>
              <a:ext uri="{28A0092B-C50C-407E-A947-70E740481C1C}">
                <a14:useLocalDpi xmlns:a14="http://schemas.microsoft.com/office/drawing/2010/main" val="0"/>
              </a:ext>
            </a:extLst>
          </a:blip>
          <a:stretch>
            <a:fillRect/>
          </a:stretch>
        </p:blipFill>
        <p:spPr>
          <a:xfrm>
            <a:off x="373117" y="5864818"/>
            <a:ext cx="625366" cy="614064"/>
          </a:xfrm>
          <a:prstGeom prst="rect">
            <a:avLst/>
          </a:prstGeom>
        </p:spPr>
      </p:pic>
      <p:sp>
        <p:nvSpPr>
          <p:cNvPr id="9" name="Rectangle 8">
            <a:extLst>
              <a:ext uri="{FF2B5EF4-FFF2-40B4-BE49-F238E27FC236}">
                <a16:creationId xmlns="" xmlns:a16="http://schemas.microsoft.com/office/drawing/2014/main" id="{56876E6C-3893-4439-9D92-EDB4D757088F}"/>
              </a:ext>
            </a:extLst>
          </p:cNvPr>
          <p:cNvSpPr/>
          <p:nvPr userDrawn="1"/>
        </p:nvSpPr>
        <p:spPr>
          <a:xfrm>
            <a:off x="0" y="5666828"/>
            <a:ext cx="9144000" cy="1191172"/>
          </a:xfrm>
          <a:prstGeom prst="rect">
            <a:avLst/>
          </a:prstGeom>
          <a:solidFill>
            <a:srgbClr val="004B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11" name="Picture 10" descr="ZSSOLD_WHITE-01.png">
            <a:extLst>
              <a:ext uri="{FF2B5EF4-FFF2-40B4-BE49-F238E27FC236}">
                <a16:creationId xmlns="" xmlns:a16="http://schemas.microsoft.com/office/drawing/2014/main" id="{C93D48B5-9878-4418-A8FC-6FF3F0D0C4F6}"/>
              </a:ext>
            </a:extLst>
          </p:cNvPr>
          <p:cNvPicPr>
            <a:picLocks noChangeAspect="1"/>
          </p:cNvPicPr>
          <p:nvPr userDrawn="1"/>
        </p:nvPicPr>
        <p:blipFill>
          <a:blip r:embed="rId15" cstate="email">
            <a:extLst>
              <a:ext uri="{28A0092B-C50C-407E-A947-70E740481C1C}">
                <a14:useLocalDpi xmlns:a14="http://schemas.microsoft.com/office/drawing/2010/main" val="0"/>
              </a:ext>
            </a:extLst>
          </a:blip>
          <a:stretch>
            <a:fillRect/>
          </a:stretch>
        </p:blipFill>
        <p:spPr>
          <a:xfrm>
            <a:off x="373117" y="5864818"/>
            <a:ext cx="625366" cy="614064"/>
          </a:xfrm>
          <a:prstGeom prst="rect">
            <a:avLst/>
          </a:prstGeom>
        </p:spPr>
      </p:pic>
    </p:spTree>
    <p:extLst>
      <p:ext uri="{BB962C8B-B14F-4D97-AF65-F5344CB8AC3E}">
        <p14:creationId xmlns:p14="http://schemas.microsoft.com/office/powerpoint/2010/main" val="1375000716"/>
      </p:ext>
    </p:extLst>
  </p:cSld>
  <p:clrMap bg1="lt1" tx1="dk1" bg2="lt2" tx2="dk2" accent1="accent1" accent2="accent2" accent3="accent3" accent4="accent4" accent5="accent5" accent6="accent6" hlink="hlink" folHlink="folHlink"/>
  <p:sldLayoutIdLst>
    <p:sldLayoutId id="2147483987" r:id="rId1"/>
    <p:sldLayoutId id="2147483988" r:id="rId2"/>
    <p:sldLayoutId id="2147483989" r:id="rId3"/>
    <p:sldLayoutId id="2147483990" r:id="rId4"/>
    <p:sldLayoutId id="2147483991" r:id="rId5"/>
    <p:sldLayoutId id="2147483992" r:id="rId6"/>
    <p:sldLayoutId id="2147483993" r:id="rId7"/>
    <p:sldLayoutId id="2147483994" r:id="rId8"/>
    <p:sldLayoutId id="2147483995" r:id="rId9"/>
    <p:sldLayoutId id="2147483996" r:id="rId10"/>
    <p:sldLayoutId id="2147483997" r:id="rId11"/>
    <p:sldLayoutId id="2147483955" r:id="rId12"/>
    <p:sldLayoutId id="2147483959" r:id="rId13"/>
  </p:sldLayoutIdLst>
  <p:hf sldNum="0" hdr="0" ftr="0" dt="0"/>
  <p:txStyles>
    <p:titleStyle>
      <a:lvl1pPr algn="l" defTabSz="914400" rtl="0" eaLnBrk="1" latinLnBrk="0" hangingPunct="1">
        <a:spcBef>
          <a:spcPct val="0"/>
        </a:spcBef>
        <a:buNone/>
        <a:defRPr sz="2000" kern="1200" cap="all" spc="-100" baseline="0">
          <a:ln>
            <a:noFill/>
          </a:ln>
          <a:solidFill>
            <a:srgbClr val="C2A372"/>
          </a:solidFill>
          <a:effectLst/>
          <a:latin typeface="+mj-lt"/>
          <a:ea typeface="+mj-ea"/>
          <a:cs typeface="+mj-cs"/>
        </a:defRPr>
      </a:lvl1pPr>
    </p:titleStyle>
    <p:bodyStyle>
      <a:lvl1pPr marL="342900" indent="-228600" algn="l" defTabSz="914400" rtl="0" eaLnBrk="1" latinLnBrk="0" hangingPunct="1">
        <a:spcBef>
          <a:spcPct val="20000"/>
        </a:spcBef>
        <a:buClr>
          <a:srgbClr val="C2A372"/>
        </a:buClr>
        <a:buFont typeface="Arial" pitchFamily="34" charset="0"/>
        <a:buChar char="•"/>
        <a:defRPr sz="2200" kern="1200">
          <a:solidFill>
            <a:srgbClr val="333333"/>
          </a:solidFill>
          <a:latin typeface="Arial"/>
          <a:ea typeface="+mn-ea"/>
          <a:cs typeface="+mn-cs"/>
        </a:defRPr>
      </a:lvl1pPr>
      <a:lvl2pPr marL="640080" indent="-228600" algn="l" defTabSz="914400" rtl="0" eaLnBrk="1" latinLnBrk="0" hangingPunct="1">
        <a:spcBef>
          <a:spcPct val="20000"/>
        </a:spcBef>
        <a:buClr>
          <a:srgbClr val="C2A372"/>
        </a:buClr>
        <a:buFont typeface="Arial" pitchFamily="34" charset="0"/>
        <a:buChar char="•"/>
        <a:defRPr sz="2000" kern="1200">
          <a:solidFill>
            <a:srgbClr val="333333"/>
          </a:solidFill>
          <a:latin typeface="Arial"/>
          <a:ea typeface="+mn-ea"/>
          <a:cs typeface="+mn-cs"/>
        </a:defRPr>
      </a:lvl2pPr>
      <a:lvl3pPr marL="1005840" indent="-228600" algn="l" defTabSz="914400" rtl="0" eaLnBrk="1" latinLnBrk="0" hangingPunct="1">
        <a:spcBef>
          <a:spcPct val="20000"/>
        </a:spcBef>
        <a:buClr>
          <a:srgbClr val="C2A372"/>
        </a:buClr>
        <a:buFont typeface="Arial" pitchFamily="34" charset="0"/>
        <a:buChar char="•"/>
        <a:defRPr sz="1800" kern="1200">
          <a:solidFill>
            <a:srgbClr val="333333"/>
          </a:solidFill>
          <a:latin typeface="Arial"/>
          <a:ea typeface="+mn-ea"/>
          <a:cs typeface="+mn-cs"/>
        </a:defRPr>
      </a:lvl3pPr>
      <a:lvl4pPr marL="1280160" indent="-228600" algn="l" defTabSz="914400" rtl="0" eaLnBrk="1" latinLnBrk="0" hangingPunct="1">
        <a:spcBef>
          <a:spcPct val="20000"/>
        </a:spcBef>
        <a:buClr>
          <a:srgbClr val="C2A372"/>
        </a:buClr>
        <a:buFont typeface="Arial" pitchFamily="34" charset="0"/>
        <a:buChar char="•"/>
        <a:defRPr sz="1600" kern="1200">
          <a:solidFill>
            <a:srgbClr val="333333"/>
          </a:solidFill>
          <a:latin typeface="Arial"/>
          <a:ea typeface="+mn-ea"/>
          <a:cs typeface="+mn-cs"/>
        </a:defRPr>
      </a:lvl4pPr>
      <a:lvl5pPr marL="1554480" indent="-228600" algn="l" defTabSz="914400" rtl="0" eaLnBrk="1" latinLnBrk="0" hangingPunct="1">
        <a:spcBef>
          <a:spcPct val="20000"/>
        </a:spcBef>
        <a:buClr>
          <a:srgbClr val="C2A372"/>
        </a:buClr>
        <a:buFont typeface="Arial" pitchFamily="34" charset="0"/>
        <a:buChar char="•"/>
        <a:defRPr sz="1400" kern="1200" baseline="0">
          <a:solidFill>
            <a:srgbClr val="333333"/>
          </a:solidFill>
          <a:latin typeface="Arial"/>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82076" y="2316338"/>
            <a:ext cx="6773983" cy="1205734"/>
          </a:xfrm>
        </p:spPr>
        <p:txBody>
          <a:bodyPr/>
          <a:lstStyle/>
          <a:p>
            <a:r>
              <a:rPr lang="sl-SI" dirty="0"/>
              <a:t>Aktualne teme - 2018</a:t>
            </a:r>
            <a:endParaRPr lang="en-US" dirty="0"/>
          </a:p>
        </p:txBody>
      </p:sp>
      <p:sp>
        <p:nvSpPr>
          <p:cNvPr id="3" name="Subtitle 2"/>
          <p:cNvSpPr>
            <a:spLocks noGrp="1"/>
          </p:cNvSpPr>
          <p:nvPr>
            <p:ph type="subTitle" idx="1"/>
          </p:nvPr>
        </p:nvSpPr>
        <p:spPr>
          <a:xfrm>
            <a:off x="1982076" y="3486193"/>
            <a:ext cx="6773983" cy="1066800"/>
          </a:xfrm>
        </p:spPr>
        <p:txBody>
          <a:bodyPr/>
          <a:lstStyle/>
          <a:p>
            <a:r>
              <a:rPr lang="sl-SI" dirty="0"/>
              <a:t>Peter Renčel, univ. dipl. prav. </a:t>
            </a:r>
          </a:p>
          <a:p>
            <a:r>
              <a:rPr lang="en-US" dirty="0" err="1"/>
              <a:t>Zdravniška</a:t>
            </a:r>
            <a:r>
              <a:rPr lang="en-US" dirty="0"/>
              <a:t> </a:t>
            </a:r>
            <a:r>
              <a:rPr lang="en-US" dirty="0" err="1"/>
              <a:t>zbornica</a:t>
            </a:r>
            <a:r>
              <a:rPr lang="en-US" dirty="0"/>
              <a:t> Slovenije</a:t>
            </a:r>
          </a:p>
        </p:txBody>
      </p:sp>
    </p:spTree>
    <p:extLst>
      <p:ext uri="{BB962C8B-B14F-4D97-AF65-F5344CB8AC3E}">
        <p14:creationId xmlns:p14="http://schemas.microsoft.com/office/powerpoint/2010/main" val="7205847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a:t>koncesije, podeljene za obdobje, daljše od 15 let</a:t>
            </a:r>
          </a:p>
        </p:txBody>
      </p:sp>
      <p:sp>
        <p:nvSpPr>
          <p:cNvPr id="3" name="Content Placeholder 2"/>
          <p:cNvSpPr>
            <a:spLocks noGrp="1"/>
          </p:cNvSpPr>
          <p:nvPr>
            <p:ph idx="1"/>
          </p:nvPr>
        </p:nvSpPr>
        <p:spPr/>
        <p:txBody>
          <a:bodyPr>
            <a:normAutofit fontScale="70000" lnSpcReduction="20000"/>
          </a:bodyPr>
          <a:lstStyle/>
          <a:p>
            <a:pPr marL="114300" indent="0">
              <a:buNone/>
            </a:pPr>
            <a:r>
              <a:rPr lang="sl-SI" dirty="0"/>
              <a:t>6. odst. 41. člena ZZDej – K:</a:t>
            </a:r>
          </a:p>
          <a:p>
            <a:pPr marL="114300" indent="0">
              <a:buNone/>
            </a:pPr>
            <a:endParaRPr lang="sl-SI" dirty="0"/>
          </a:p>
          <a:p>
            <a:pPr marL="114300" indent="0">
              <a:buNone/>
            </a:pPr>
            <a:r>
              <a:rPr lang="sl-SI" i="1" dirty="0"/>
              <a:t>„</a:t>
            </a:r>
            <a:r>
              <a:rPr lang="sl-SI" b="1" i="1" dirty="0"/>
              <a:t>Koncesije za opravljanje zdravstvene dejavnosti, ki so bile pred uveljavitvijo tega zakona podeljene za določen čas in se čas njihove veljavnosti izteče po preteku 15 let od uveljavitve tega zakona, se spremenijo v koncesije za določen čas, </a:t>
            </a:r>
            <a:r>
              <a:rPr lang="sl-SI" i="1" dirty="0"/>
              <a:t>podeljene za obdobje 15 let, šteto od uveljavitve tega zakona</a:t>
            </a:r>
            <a:r>
              <a:rPr lang="sl-SI" b="1" i="1" dirty="0"/>
              <a:t>. </a:t>
            </a:r>
            <a:r>
              <a:rPr lang="sl-SI" b="1" i="1" dirty="0" err="1"/>
              <a:t>Koncedent</a:t>
            </a:r>
            <a:r>
              <a:rPr lang="sl-SI" b="1" i="1" dirty="0"/>
              <a:t> v 12 mesecih od uveljavitve tega zakona izda po uradni dolžnosti odločbo o spremembi koncesijske odločbe </a:t>
            </a:r>
            <a:r>
              <a:rPr lang="sl-SI" i="1" dirty="0"/>
              <a:t>in določi novo obdobje podelitve koncesije v skladu s tem zakonom in koncesionarju predlaga sklenitev dodatka h koncesijski pogodbi. Če koncesionar ne želi skleniti dodatka h koncesijski pogodbi, glede trajanja koncesije veljajo določbe odločbe o spremembi koncesijske odločbe. </a:t>
            </a:r>
            <a:r>
              <a:rPr lang="sl-SI" i="1" dirty="0" err="1"/>
              <a:t>Koncedent</a:t>
            </a:r>
            <a:r>
              <a:rPr lang="sl-SI" i="1" dirty="0"/>
              <a:t> po preteku 15 let od uveljavitve tega zakona preveri realizacijo programa v podeljenem obsegu ter ali še obstoji potreba po opravljanju koncesijske dejavnosti. Če ugotovi, da so izpolnjeni prej navedeni pogoji, na podlagi pozitivnega mnenja Zavoda za zdravstveno zavarovanje Slovenije ter pristojne zbornice ali strokovnega združenja lahko podaljša obdobje podelitve koncesije v skladu z drugim, tretjim in četrtim odstavkom 43. člena zakona.“</a:t>
            </a:r>
          </a:p>
          <a:p>
            <a:pPr marL="114300" indent="0">
              <a:buNone/>
            </a:pPr>
            <a:r>
              <a:rPr lang="sl-SI" b="1" dirty="0"/>
              <a:t>Rok: 17. 12. 2018</a:t>
            </a:r>
          </a:p>
          <a:p>
            <a:pPr marL="114300" indent="0">
              <a:buNone/>
            </a:pPr>
            <a:endParaRPr lang="sl-SI" dirty="0"/>
          </a:p>
        </p:txBody>
      </p:sp>
    </p:spTree>
    <p:extLst>
      <p:ext uri="{BB962C8B-B14F-4D97-AF65-F5344CB8AC3E}">
        <p14:creationId xmlns:p14="http://schemas.microsoft.com/office/powerpoint/2010/main" val="25729304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a:t>izpodbijanje zakona</a:t>
            </a:r>
          </a:p>
        </p:txBody>
      </p:sp>
      <p:sp>
        <p:nvSpPr>
          <p:cNvPr id="3" name="Content Placeholder 2"/>
          <p:cNvSpPr>
            <a:spLocks noGrp="1"/>
          </p:cNvSpPr>
          <p:nvPr>
            <p:ph idx="1"/>
          </p:nvPr>
        </p:nvSpPr>
        <p:spPr/>
        <p:txBody>
          <a:bodyPr/>
          <a:lstStyle/>
          <a:p>
            <a:pPr marL="114300" indent="0">
              <a:buNone/>
            </a:pPr>
            <a:r>
              <a:rPr lang="sl-SI" dirty="0"/>
              <a:t>Ocena ustavnosti zakona pred ustavnim sodiščem</a:t>
            </a:r>
          </a:p>
          <a:p>
            <a:pPr marL="571500" indent="-457200">
              <a:buAutoNum type="arabicPeriod"/>
            </a:pPr>
            <a:r>
              <a:rPr lang="sl-SI" dirty="0"/>
              <a:t>Zahteva</a:t>
            </a:r>
          </a:p>
          <a:p>
            <a:pPr marL="571500" indent="-457200">
              <a:buAutoNum type="arabicPeriod"/>
            </a:pPr>
            <a:r>
              <a:rPr lang="sl-SI" dirty="0"/>
              <a:t>Pobuda</a:t>
            </a:r>
          </a:p>
        </p:txBody>
      </p:sp>
    </p:spTree>
    <p:extLst>
      <p:ext uri="{BB962C8B-B14F-4D97-AF65-F5344CB8AC3E}">
        <p14:creationId xmlns:p14="http://schemas.microsoft.com/office/powerpoint/2010/main" val="36093644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a:t>OGLAŠEVANJE ZDRAVSTVENE DEJAVNOSTI</a:t>
            </a:r>
          </a:p>
        </p:txBody>
      </p:sp>
      <p:sp>
        <p:nvSpPr>
          <p:cNvPr id="3" name="Content Placeholder 2"/>
          <p:cNvSpPr>
            <a:spLocks noGrp="1"/>
          </p:cNvSpPr>
          <p:nvPr>
            <p:ph idx="1"/>
          </p:nvPr>
        </p:nvSpPr>
        <p:spPr/>
        <p:txBody>
          <a:bodyPr>
            <a:normAutofit fontScale="47500" lnSpcReduction="20000"/>
          </a:bodyPr>
          <a:lstStyle/>
          <a:p>
            <a:r>
              <a:rPr lang="sl-SI" dirty="0"/>
              <a:t>75.a člen ZZDej:</a:t>
            </a:r>
          </a:p>
          <a:p>
            <a:pPr marL="114300" indent="0">
              <a:buNone/>
            </a:pPr>
            <a:endParaRPr lang="sl-SI" dirty="0"/>
          </a:p>
          <a:p>
            <a:pPr marL="114300" indent="0">
              <a:buNone/>
            </a:pPr>
            <a:r>
              <a:rPr lang="sl-SI" dirty="0" smtClean="0"/>
              <a:t>„</a:t>
            </a:r>
            <a:r>
              <a:rPr lang="sl-SI" i="1" dirty="0" smtClean="0"/>
              <a:t>Oglaševanje </a:t>
            </a:r>
            <a:r>
              <a:rPr lang="sl-SI" i="1" dirty="0"/>
              <a:t>zdravstvene dejavnosti, izvajalcev zdravstvene dejavnosti oziroma zdravstvenih storitev (v nadaljnjem besedilu: oglaševanje zdravstvene dejavnosti) so oglaševalska sporočila in druge oblike obveščanja javnosti ter ustvarjanje ugleda ali dobrega imena z namenom pospeševanja opravljanja in trženja zdravstvene dejavnosti oziroma zdravstvenih storitev.</a:t>
            </a:r>
          </a:p>
          <a:p>
            <a:endParaRPr lang="sl-SI" i="1" dirty="0"/>
          </a:p>
          <a:p>
            <a:pPr marL="114300" indent="0">
              <a:buNone/>
            </a:pPr>
            <a:r>
              <a:rPr lang="sl-SI" b="1" i="1" dirty="0"/>
              <a:t>Oglaševanje zdravstvene dejavnosti, ki je zavajajoče, nedostojno oziroma nedovoljeno primerjalno glede na zakon, ki ureja varstvo potrošnikov, je prepovedano.</a:t>
            </a:r>
          </a:p>
          <a:p>
            <a:endParaRPr lang="sl-SI" i="1" dirty="0"/>
          </a:p>
          <a:p>
            <a:pPr marL="114300" indent="0">
              <a:buNone/>
            </a:pPr>
            <a:r>
              <a:rPr lang="sl-SI" i="1" dirty="0"/>
              <a:t>Poleg zavajajočega oglaševanja, kot je opredeljeno v zakonu, ki ureja varstvo potrošnikov, je zavajajoče oglaševanje zdravstvene dejavnosti tudi oglaševanje, ki:</a:t>
            </a:r>
          </a:p>
          <a:p>
            <a:endParaRPr lang="sl-SI" i="1" dirty="0"/>
          </a:p>
          <a:p>
            <a:pPr marL="114300" indent="0">
              <a:buNone/>
            </a:pPr>
            <a:r>
              <a:rPr lang="sl-SI" i="1" dirty="0"/>
              <a:t>-        na kakršen koli način, vključno s predstavitvijo izvajalcev zdravstvene dejavnosti, zdravstvenih delavcev, zdravstvenih sodelavcev ali zdravstvenih storitev, zavaja ali utegne zavajati,</a:t>
            </a:r>
          </a:p>
          <a:p>
            <a:endParaRPr lang="sl-SI" i="1" dirty="0"/>
          </a:p>
          <a:p>
            <a:pPr marL="114300" indent="0">
              <a:buNone/>
            </a:pPr>
            <a:r>
              <a:rPr lang="sl-SI" i="1" dirty="0"/>
              <a:t>-        izkorišča ali bi lahko izkoriščalo bolnike zaradi njihove neizkušenosti, neobveščenosti ali neznanja v dobičkonosne namene, ali</a:t>
            </a:r>
          </a:p>
          <a:p>
            <a:endParaRPr lang="sl-SI" i="1" dirty="0"/>
          </a:p>
          <a:p>
            <a:pPr marL="114300" indent="0">
              <a:buNone/>
            </a:pPr>
            <a:r>
              <a:rPr lang="sl-SI" i="1" dirty="0"/>
              <a:t>-        vsebuje nejasnosti, čezmerna pretiravanja ali druge podobne vsebine, ki zavajajo ali bi lahko zavajale.</a:t>
            </a:r>
          </a:p>
          <a:p>
            <a:endParaRPr lang="sl-SI" i="1" dirty="0"/>
          </a:p>
          <a:p>
            <a:pPr marL="114300" indent="0">
              <a:buNone/>
            </a:pPr>
            <a:r>
              <a:rPr lang="sl-SI" i="1" dirty="0"/>
              <a:t>Oglaševanje zdravstvene dejavnosti v avdiovizualnih medijskih storitvah ureja poseben zakon</a:t>
            </a:r>
            <a:r>
              <a:rPr lang="sl-SI" i="1" dirty="0" smtClean="0"/>
              <a:t>.“</a:t>
            </a:r>
            <a:endParaRPr lang="sl-SI" i="1" dirty="0"/>
          </a:p>
        </p:txBody>
      </p:sp>
    </p:spTree>
    <p:extLst>
      <p:ext uri="{BB962C8B-B14F-4D97-AF65-F5344CB8AC3E}">
        <p14:creationId xmlns:p14="http://schemas.microsoft.com/office/powerpoint/2010/main" val="10884771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a:t>Nedovoljene državne pomoči</a:t>
            </a:r>
          </a:p>
        </p:txBody>
      </p:sp>
      <p:sp>
        <p:nvSpPr>
          <p:cNvPr id="3" name="Content Placeholder 2"/>
          <p:cNvSpPr>
            <a:spLocks noGrp="1"/>
          </p:cNvSpPr>
          <p:nvPr>
            <p:ph idx="1"/>
          </p:nvPr>
        </p:nvSpPr>
        <p:spPr/>
        <p:txBody>
          <a:bodyPr/>
          <a:lstStyle/>
          <a:p>
            <a:r>
              <a:rPr lang="sl-SI" dirty="0"/>
              <a:t>junij 2016 – prijava na Evropsko komisijo zaradi nedovoljenih državnih pomoči</a:t>
            </a:r>
          </a:p>
          <a:p>
            <a:r>
              <a:rPr lang="sl-SI" dirty="0"/>
              <a:t>oktober 2017 – prvi </a:t>
            </a:r>
            <a:r>
              <a:rPr lang="en-GB" dirty="0"/>
              <a:t>o</a:t>
            </a:r>
            <a:r>
              <a:rPr lang="sl-SI" dirty="0" err="1" smtClean="0"/>
              <a:t>dgovor</a:t>
            </a:r>
            <a:r>
              <a:rPr lang="sl-SI" dirty="0" smtClean="0"/>
              <a:t> </a:t>
            </a:r>
            <a:r>
              <a:rPr lang="sl-SI" dirty="0"/>
              <a:t>Evropske komisije (preliminarna ocena)</a:t>
            </a:r>
          </a:p>
          <a:p>
            <a:r>
              <a:rPr lang="sl-SI" dirty="0"/>
              <a:t>januar 2018 – priključitev prijavi, ki jo je podala zasebna lekarna</a:t>
            </a:r>
          </a:p>
          <a:p>
            <a:endParaRPr lang="sl-SI" dirty="0"/>
          </a:p>
          <a:p>
            <a:endParaRPr lang="sl-SI" dirty="0"/>
          </a:p>
          <a:p>
            <a:pPr marL="114300" indent="0">
              <a:buNone/>
            </a:pPr>
            <a:endParaRPr lang="sl-SI" dirty="0"/>
          </a:p>
          <a:p>
            <a:endParaRPr lang="sl-SI" dirty="0"/>
          </a:p>
        </p:txBody>
      </p:sp>
    </p:spTree>
    <p:extLst>
      <p:ext uri="{BB962C8B-B14F-4D97-AF65-F5344CB8AC3E}">
        <p14:creationId xmlns:p14="http://schemas.microsoft.com/office/powerpoint/2010/main" val="27198967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a:t>Nedovoljene državne pomoči – definicija javne službe</a:t>
            </a:r>
          </a:p>
        </p:txBody>
      </p:sp>
      <p:sp>
        <p:nvSpPr>
          <p:cNvPr id="3" name="Content Placeholder 2"/>
          <p:cNvSpPr>
            <a:spLocks noGrp="1"/>
          </p:cNvSpPr>
          <p:nvPr>
            <p:ph idx="1"/>
          </p:nvPr>
        </p:nvSpPr>
        <p:spPr/>
        <p:txBody>
          <a:bodyPr>
            <a:normAutofit fontScale="92500" lnSpcReduction="10000"/>
          </a:bodyPr>
          <a:lstStyle/>
          <a:p>
            <a:r>
              <a:rPr lang="sl-SI" dirty="0"/>
              <a:t>2. odst. 3. člena ZZDej:</a:t>
            </a:r>
          </a:p>
          <a:p>
            <a:pPr marL="114300" indent="0">
              <a:buNone/>
            </a:pPr>
            <a:r>
              <a:rPr lang="sl-SI" i="1" dirty="0"/>
              <a:t>„Javna zdravstvena služba obsega zdravstvene storitve, katerih trajno in nemoteno opravljanje zagotavljajo v javnem interesu država in lokalne skupnosti in ki se, temelječe </a:t>
            </a:r>
            <a:r>
              <a:rPr lang="sl-SI" b="1" i="1" dirty="0"/>
              <a:t>na načelu solidarnosti</a:t>
            </a:r>
            <a:r>
              <a:rPr lang="sl-SI" i="1" dirty="0"/>
              <a:t>, v skladu s predpisi, ki urejajo zdravstveno varstvo in zdravstveno zavarovanje, zagotavljajo kot pravice obveznega zdravstvenega zavarovanja ter se </a:t>
            </a:r>
            <a:r>
              <a:rPr lang="sl-SI" b="1" i="1" dirty="0"/>
              <a:t>v celoti ali deloma financirajo iz javnih sredstev</a:t>
            </a:r>
            <a:r>
              <a:rPr lang="sl-SI" i="1" dirty="0"/>
              <a:t>, predvsem iz obveznega zdravstvenega zavarovanja. Zdravstvene storitve iz prejšnjega stavka kot </a:t>
            </a:r>
            <a:r>
              <a:rPr lang="sl-SI" b="1" i="1" dirty="0"/>
              <a:t>negospodarske storitve splošnega pomena izvajalci zdravstvene dejavnosti opravljajo na nepridobiten način, tako da </a:t>
            </a:r>
            <a:r>
              <a:rPr lang="sl-SI" b="1" i="1" u="sng" dirty="0"/>
              <a:t>se presežek prihodkov na odhodki porabi za opravljanje in razvoj zdravstvene dejavnosti.</a:t>
            </a:r>
            <a:r>
              <a:rPr lang="sl-SI" i="1" dirty="0"/>
              <a:t>“</a:t>
            </a:r>
          </a:p>
        </p:txBody>
      </p:sp>
    </p:spTree>
    <p:extLst>
      <p:ext uri="{BB962C8B-B14F-4D97-AF65-F5344CB8AC3E}">
        <p14:creationId xmlns:p14="http://schemas.microsoft.com/office/powerpoint/2010/main" val="40243600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a:t>nedovoljene državne pomoči – evropsko sodišče</a:t>
            </a:r>
          </a:p>
        </p:txBody>
      </p:sp>
      <p:sp>
        <p:nvSpPr>
          <p:cNvPr id="3" name="Content Placeholder 2"/>
          <p:cNvSpPr>
            <a:spLocks noGrp="1"/>
          </p:cNvSpPr>
          <p:nvPr>
            <p:ph idx="1"/>
          </p:nvPr>
        </p:nvSpPr>
        <p:spPr/>
        <p:txBody>
          <a:bodyPr/>
          <a:lstStyle/>
          <a:p>
            <a:r>
              <a:rPr lang="sl-SI" dirty="0"/>
              <a:t>T-216/15 – </a:t>
            </a:r>
            <a:r>
              <a:rPr lang="sl-SI" dirty="0" err="1"/>
              <a:t>Dôvera</a:t>
            </a:r>
            <a:r>
              <a:rPr lang="sl-SI" dirty="0"/>
              <a:t> </a:t>
            </a:r>
            <a:r>
              <a:rPr lang="sl-SI" dirty="0" err="1"/>
              <a:t>zdravotná</a:t>
            </a:r>
            <a:r>
              <a:rPr lang="sl-SI" dirty="0"/>
              <a:t> </a:t>
            </a:r>
            <a:r>
              <a:rPr lang="sl-SI" dirty="0" err="1"/>
              <a:t>poistʼovňa</a:t>
            </a:r>
            <a:r>
              <a:rPr lang="sl-SI" dirty="0"/>
              <a:t> proti Komisija </a:t>
            </a:r>
          </a:p>
          <a:p>
            <a:endParaRPr lang="sl-SI" dirty="0"/>
          </a:p>
          <a:p>
            <a:pPr marL="114300" indent="0">
              <a:buNone/>
            </a:pPr>
            <a:r>
              <a:rPr lang="sl-SI" dirty="0"/>
              <a:t>Omejitev razpolaganja z dobičkom ne izključuje ekonomske narav</a:t>
            </a:r>
            <a:r>
              <a:rPr lang="en-GB" dirty="0"/>
              <a:t>e</a:t>
            </a:r>
            <a:r>
              <a:rPr lang="sl-SI" dirty="0"/>
              <a:t> storitev.</a:t>
            </a:r>
          </a:p>
          <a:p>
            <a:pPr marL="114300" indent="0">
              <a:buNone/>
            </a:pPr>
            <a:r>
              <a:rPr lang="sl-SI" dirty="0"/>
              <a:t>	</a:t>
            </a:r>
          </a:p>
        </p:txBody>
      </p:sp>
    </p:spTree>
    <p:extLst>
      <p:ext uri="{BB962C8B-B14F-4D97-AF65-F5344CB8AC3E}">
        <p14:creationId xmlns:p14="http://schemas.microsoft.com/office/powerpoint/2010/main" val="29911094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 xmlns:a16="http://schemas.microsoft.com/office/drawing/2014/main" id="{69C0E9C8-EDDF-4B59-AB0B-53F50E9621CB}"/>
              </a:ext>
            </a:extLst>
          </p:cNvPr>
          <p:cNvSpPr>
            <a:spLocks noGrp="1"/>
          </p:cNvSpPr>
          <p:nvPr>
            <p:ph type="title"/>
          </p:nvPr>
        </p:nvSpPr>
        <p:spPr/>
        <p:txBody>
          <a:bodyPr/>
          <a:lstStyle/>
          <a:p>
            <a:r>
              <a:rPr lang="en-GB" dirty="0" err="1"/>
              <a:t>Davčna</a:t>
            </a:r>
            <a:r>
              <a:rPr lang="en-GB" dirty="0"/>
              <a:t> </a:t>
            </a:r>
            <a:r>
              <a:rPr lang="en-GB" dirty="0" err="1"/>
              <a:t>obravnava</a:t>
            </a:r>
            <a:r>
              <a:rPr lang="en-GB" dirty="0"/>
              <a:t> </a:t>
            </a:r>
            <a:r>
              <a:rPr lang="en-GB" dirty="0" err="1"/>
              <a:t>odvisnih</a:t>
            </a:r>
            <a:r>
              <a:rPr lang="en-GB" dirty="0"/>
              <a:t> </a:t>
            </a:r>
            <a:r>
              <a:rPr lang="en-GB" dirty="0" err="1"/>
              <a:t>razmerij</a:t>
            </a:r>
            <a:r>
              <a:rPr lang="en-GB" dirty="0"/>
              <a:t> </a:t>
            </a:r>
            <a:endParaRPr lang="sl-SI" dirty="0"/>
          </a:p>
        </p:txBody>
      </p:sp>
      <p:sp>
        <p:nvSpPr>
          <p:cNvPr id="3" name="Označba mesta vsebine 2">
            <a:extLst>
              <a:ext uri="{FF2B5EF4-FFF2-40B4-BE49-F238E27FC236}">
                <a16:creationId xmlns="" xmlns:a16="http://schemas.microsoft.com/office/drawing/2014/main" id="{DC717D82-0737-4482-824A-9E6026824ABE}"/>
              </a:ext>
            </a:extLst>
          </p:cNvPr>
          <p:cNvSpPr>
            <a:spLocks noGrp="1"/>
          </p:cNvSpPr>
          <p:nvPr>
            <p:ph idx="1"/>
          </p:nvPr>
        </p:nvSpPr>
        <p:spPr/>
        <p:txBody>
          <a:bodyPr/>
          <a:lstStyle/>
          <a:p>
            <a:r>
              <a:rPr lang="en-GB" dirty="0" err="1"/>
              <a:t>vključitev</a:t>
            </a:r>
            <a:r>
              <a:rPr lang="en-GB" dirty="0"/>
              <a:t> v </a:t>
            </a:r>
            <a:r>
              <a:rPr lang="en-GB" dirty="0" err="1"/>
              <a:t>organiziran</a:t>
            </a:r>
            <a:r>
              <a:rPr lang="en-GB" dirty="0"/>
              <a:t> </a:t>
            </a:r>
            <a:r>
              <a:rPr lang="en-GB" dirty="0" err="1"/>
              <a:t>delovni</a:t>
            </a:r>
            <a:r>
              <a:rPr lang="en-GB" dirty="0"/>
              <a:t> </a:t>
            </a:r>
            <a:r>
              <a:rPr lang="en-GB" dirty="0" err="1"/>
              <a:t>proces</a:t>
            </a:r>
            <a:r>
              <a:rPr lang="en-GB" dirty="0"/>
              <a:t> </a:t>
            </a:r>
            <a:r>
              <a:rPr lang="en-GB" dirty="0" err="1"/>
              <a:t>izvajalca</a:t>
            </a:r>
            <a:endParaRPr lang="en-GB" dirty="0"/>
          </a:p>
          <a:p>
            <a:r>
              <a:rPr lang="en-GB" dirty="0" err="1"/>
              <a:t>navodila</a:t>
            </a:r>
            <a:r>
              <a:rPr lang="en-GB" dirty="0"/>
              <a:t> </a:t>
            </a:r>
          </a:p>
          <a:p>
            <a:r>
              <a:rPr lang="en-GB" dirty="0" err="1"/>
              <a:t>nadzor</a:t>
            </a:r>
            <a:endParaRPr lang="en-GB" dirty="0"/>
          </a:p>
          <a:p>
            <a:r>
              <a:rPr lang="en-GB" dirty="0" err="1"/>
              <a:t>sredstva</a:t>
            </a:r>
            <a:endParaRPr lang="en-GB" dirty="0"/>
          </a:p>
          <a:p>
            <a:r>
              <a:rPr lang="en-GB" dirty="0" err="1"/>
              <a:t>odgovornost</a:t>
            </a:r>
            <a:endParaRPr lang="en-GB" dirty="0"/>
          </a:p>
          <a:p>
            <a:r>
              <a:rPr lang="en-GB" dirty="0" err="1"/>
              <a:t>poslovno</a:t>
            </a:r>
            <a:r>
              <a:rPr lang="en-GB" dirty="0"/>
              <a:t> </a:t>
            </a:r>
            <a:r>
              <a:rPr lang="en-GB" dirty="0" err="1"/>
              <a:t>tveganje</a:t>
            </a:r>
            <a:r>
              <a:rPr lang="en-GB" dirty="0"/>
              <a:t> </a:t>
            </a:r>
          </a:p>
          <a:p>
            <a:endParaRPr lang="sl-SI" dirty="0"/>
          </a:p>
        </p:txBody>
      </p:sp>
    </p:spTree>
    <p:extLst>
      <p:ext uri="{BB962C8B-B14F-4D97-AF65-F5344CB8AC3E}">
        <p14:creationId xmlns:p14="http://schemas.microsoft.com/office/powerpoint/2010/main" val="10632867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a:t>hvala za pozornost</a:t>
            </a:r>
          </a:p>
        </p:txBody>
      </p:sp>
      <p:sp>
        <p:nvSpPr>
          <p:cNvPr id="3" name="Content Placeholder 2"/>
          <p:cNvSpPr>
            <a:spLocks noGrp="1"/>
          </p:cNvSpPr>
          <p:nvPr>
            <p:ph idx="1"/>
          </p:nvPr>
        </p:nvSpPr>
        <p:spPr/>
        <p:txBody>
          <a:bodyPr/>
          <a:lstStyle/>
          <a:p>
            <a:pPr marL="114300" indent="0">
              <a:buNone/>
            </a:pPr>
            <a:r>
              <a:rPr lang="sl-SI" dirty="0"/>
              <a:t>peter.rencel@zzs-mcs.si</a:t>
            </a:r>
          </a:p>
        </p:txBody>
      </p:sp>
    </p:spTree>
    <p:extLst>
      <p:ext uri="{BB962C8B-B14F-4D97-AF65-F5344CB8AC3E}">
        <p14:creationId xmlns:p14="http://schemas.microsoft.com/office/powerpoint/2010/main" val="37963994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a:t>Novela Zakona o zdravstveni dejavnosti</a:t>
            </a:r>
          </a:p>
        </p:txBody>
      </p:sp>
      <p:sp>
        <p:nvSpPr>
          <p:cNvPr id="3" name="Content Placeholder 2"/>
          <p:cNvSpPr>
            <a:spLocks noGrp="1"/>
          </p:cNvSpPr>
          <p:nvPr>
            <p:ph idx="1"/>
          </p:nvPr>
        </p:nvSpPr>
        <p:spPr/>
        <p:txBody>
          <a:bodyPr/>
          <a:lstStyle/>
          <a:p>
            <a:r>
              <a:rPr lang="sl-SI" dirty="0"/>
              <a:t>Podzakonski akti</a:t>
            </a:r>
          </a:p>
          <a:p>
            <a:r>
              <a:rPr lang="sl-SI" dirty="0"/>
              <a:t>Uskladitev izdanih dovoljenj</a:t>
            </a:r>
          </a:p>
          <a:p>
            <a:r>
              <a:rPr lang="sl-SI" dirty="0"/>
              <a:t>Uskladitev koncesijskih pogodb </a:t>
            </a:r>
          </a:p>
        </p:txBody>
      </p:sp>
    </p:spTree>
    <p:extLst>
      <p:ext uri="{BB962C8B-B14F-4D97-AF65-F5344CB8AC3E}">
        <p14:creationId xmlns:p14="http://schemas.microsoft.com/office/powerpoint/2010/main" val="1774936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a:t>Podzakonski akti – pogoji za opravljanje zdravstvene dejavnosti</a:t>
            </a:r>
          </a:p>
        </p:txBody>
      </p:sp>
      <p:sp>
        <p:nvSpPr>
          <p:cNvPr id="3" name="Content Placeholder 2"/>
          <p:cNvSpPr>
            <a:spLocks noGrp="1"/>
          </p:cNvSpPr>
          <p:nvPr>
            <p:ph idx="1"/>
          </p:nvPr>
        </p:nvSpPr>
        <p:spPr/>
        <p:txBody>
          <a:bodyPr>
            <a:normAutofit/>
          </a:bodyPr>
          <a:lstStyle/>
          <a:p>
            <a:pPr marL="114300" indent="0">
              <a:buNone/>
            </a:pPr>
            <a:r>
              <a:rPr lang="sl-SI" i="1" dirty="0"/>
              <a:t>12. odstavek 3.a člena ZZDej:</a:t>
            </a:r>
          </a:p>
          <a:p>
            <a:pPr marL="114300" indent="0">
              <a:buNone/>
            </a:pPr>
            <a:endParaRPr lang="sl-SI" i="1" dirty="0"/>
          </a:p>
          <a:p>
            <a:pPr marL="114300" indent="0">
              <a:buNone/>
            </a:pPr>
            <a:r>
              <a:rPr lang="sl-SI" i="1" dirty="0"/>
              <a:t>„Podrobnejšo </a:t>
            </a:r>
            <a:r>
              <a:rPr lang="sl-SI" i="1" u="sng" dirty="0"/>
              <a:t>določitev pogojev </a:t>
            </a:r>
            <a:r>
              <a:rPr lang="sl-SI" i="1" dirty="0"/>
              <a:t>iz sedmega </a:t>
            </a:r>
            <a:r>
              <a:rPr lang="sl-SI" dirty="0"/>
              <a:t>[</a:t>
            </a:r>
            <a:r>
              <a:rPr lang="sl-SI" b="1" dirty="0"/>
              <a:t>Prostor</a:t>
            </a:r>
            <a:r>
              <a:rPr lang="sl-SI" dirty="0"/>
              <a:t>, v katerem se opravlja zdravstvena dejavnost, mora izpolnjevati naslednje zahteve:…] </a:t>
            </a:r>
            <a:r>
              <a:rPr lang="sl-SI" i="1" dirty="0"/>
              <a:t>in osmega </a:t>
            </a:r>
            <a:r>
              <a:rPr lang="sl-SI" dirty="0"/>
              <a:t>[</a:t>
            </a:r>
            <a:r>
              <a:rPr lang="sl-SI" b="1" dirty="0"/>
              <a:t>Oprema</a:t>
            </a:r>
            <a:r>
              <a:rPr lang="sl-SI" dirty="0"/>
              <a:t>, ki se uporablja pri opravljanju zdravstvene dejavnosti, mora izpolnjevati naslednje zahteve:…]</a:t>
            </a:r>
            <a:r>
              <a:rPr lang="sl-SI" i="1" dirty="0"/>
              <a:t> odstavka tega člena ter </a:t>
            </a:r>
            <a:r>
              <a:rPr lang="sl-SI" i="1" u="sng" dirty="0"/>
              <a:t>podrobnejši postopek </a:t>
            </a:r>
            <a:r>
              <a:rPr lang="sl-SI" i="1" dirty="0"/>
              <a:t>njihovega preverjanja predpiše minister, pristojen za zdravje.“</a:t>
            </a:r>
          </a:p>
          <a:p>
            <a:pPr marL="114300" indent="0">
              <a:buNone/>
            </a:pPr>
            <a:r>
              <a:rPr lang="sl-SI" b="1" dirty="0"/>
              <a:t>Rok: 17. 6. 2018</a:t>
            </a:r>
          </a:p>
        </p:txBody>
      </p:sp>
    </p:spTree>
    <p:extLst>
      <p:ext uri="{BB962C8B-B14F-4D97-AF65-F5344CB8AC3E}">
        <p14:creationId xmlns:p14="http://schemas.microsoft.com/office/powerpoint/2010/main" val="29765034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a:t>Podzakonski akti – šifrant dejavnosti</a:t>
            </a:r>
            <a:endParaRPr lang="en-US" dirty="0"/>
          </a:p>
        </p:txBody>
      </p:sp>
      <p:sp>
        <p:nvSpPr>
          <p:cNvPr id="3" name="Content Placeholder 2"/>
          <p:cNvSpPr>
            <a:spLocks noGrp="1"/>
          </p:cNvSpPr>
          <p:nvPr>
            <p:ph idx="1"/>
          </p:nvPr>
        </p:nvSpPr>
        <p:spPr/>
        <p:txBody>
          <a:bodyPr>
            <a:normAutofit lnSpcReduction="10000"/>
          </a:bodyPr>
          <a:lstStyle/>
          <a:p>
            <a:pPr marL="114300" indent="0">
              <a:buNone/>
            </a:pPr>
            <a:r>
              <a:rPr lang="sl-SI" dirty="0"/>
              <a:t>3. odstavek 3.a člena ZZDej:</a:t>
            </a:r>
          </a:p>
          <a:p>
            <a:endParaRPr lang="sl-SI" dirty="0"/>
          </a:p>
          <a:p>
            <a:pPr marL="114300" indent="0">
              <a:buNone/>
            </a:pPr>
            <a:r>
              <a:rPr lang="sl-SI" b="1" i="1" dirty="0"/>
              <a:t>„Minister, pristojen za zdravje, določi vrste zdravstvene dejavnosti,</a:t>
            </a:r>
            <a:r>
              <a:rPr lang="sl-SI" i="1" dirty="0"/>
              <a:t> za katere se izdaja dovoljenje za opravljanje zdravstvene dejavnosti. Vrste zdravstvene dejavnosti se določi upoštevaje razvrstitev zdravstvene dejavnosti na </a:t>
            </a:r>
            <a:r>
              <a:rPr lang="sl-SI" b="1" i="1" u="sng" dirty="0"/>
              <a:t>primarno, sekundarno in terciarno raven</a:t>
            </a:r>
            <a:r>
              <a:rPr lang="sl-SI" b="1" i="1" dirty="0"/>
              <a:t> </a:t>
            </a:r>
            <a:r>
              <a:rPr lang="sl-SI" i="1" dirty="0"/>
              <a:t>v skladu s tem zakonom ter </a:t>
            </a:r>
            <a:r>
              <a:rPr lang="sl-SI" b="1" i="1" u="sng" dirty="0"/>
              <a:t>upoštevaje vrste specializacij zdravstvenih delavcev</a:t>
            </a:r>
            <a:r>
              <a:rPr lang="sl-SI" i="1" dirty="0"/>
              <a:t> in zdravstvenih sodelavcev oziroma delovna področja zdravstvenih delavcev in zdravstvenih sodelavcev.“</a:t>
            </a:r>
          </a:p>
          <a:p>
            <a:pPr marL="114300" indent="0">
              <a:buNone/>
            </a:pPr>
            <a:r>
              <a:rPr lang="sl-SI" b="1" i="1" dirty="0"/>
              <a:t>Rok: 17. 6. 2018</a:t>
            </a:r>
            <a:endParaRPr lang="en-US" b="1" i="1" dirty="0"/>
          </a:p>
        </p:txBody>
      </p:sp>
    </p:spTree>
    <p:extLst>
      <p:ext uri="{BB962C8B-B14F-4D97-AF65-F5344CB8AC3E}">
        <p14:creationId xmlns:p14="http://schemas.microsoft.com/office/powerpoint/2010/main" val="6052725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a:t>razvrstitev dejavnosti v šifrantu</a:t>
            </a:r>
          </a:p>
        </p:txBody>
      </p:sp>
      <p:sp>
        <p:nvSpPr>
          <p:cNvPr id="3" name="Content Placeholder 2"/>
          <p:cNvSpPr>
            <a:spLocks noGrp="1"/>
          </p:cNvSpPr>
          <p:nvPr>
            <p:ph idx="1"/>
          </p:nvPr>
        </p:nvSpPr>
        <p:spPr/>
        <p:txBody>
          <a:bodyPr/>
          <a:lstStyle/>
          <a:p>
            <a:r>
              <a:rPr lang="sl-SI" dirty="0"/>
              <a:t>Bolnišnična zdravstvena dejavnost</a:t>
            </a:r>
          </a:p>
          <a:p>
            <a:r>
              <a:rPr lang="sl-SI" dirty="0"/>
              <a:t>Specialistična </a:t>
            </a:r>
            <a:r>
              <a:rPr lang="sl-SI" dirty="0" err="1"/>
              <a:t>zunajbolnišnična</a:t>
            </a:r>
            <a:r>
              <a:rPr lang="sl-SI" dirty="0"/>
              <a:t> zdravstvena dejavnost</a:t>
            </a:r>
          </a:p>
          <a:p>
            <a:r>
              <a:rPr lang="sl-SI" dirty="0"/>
              <a:t>Splošna </a:t>
            </a:r>
            <a:r>
              <a:rPr lang="sl-SI" dirty="0" err="1"/>
              <a:t>zunajbolnišnična</a:t>
            </a:r>
            <a:r>
              <a:rPr lang="sl-SI" dirty="0"/>
              <a:t> zdravstvena dejavnost</a:t>
            </a:r>
          </a:p>
          <a:p>
            <a:r>
              <a:rPr lang="sl-SI" dirty="0"/>
              <a:t>Zobozdravstvena dejavnost</a:t>
            </a:r>
          </a:p>
        </p:txBody>
      </p:sp>
    </p:spTree>
    <p:extLst>
      <p:ext uri="{BB962C8B-B14F-4D97-AF65-F5344CB8AC3E}">
        <p14:creationId xmlns:p14="http://schemas.microsoft.com/office/powerpoint/2010/main" val="21378637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a:t>Uskladitev dejavnosti s šifrantom </a:t>
            </a:r>
          </a:p>
        </p:txBody>
      </p:sp>
      <p:sp>
        <p:nvSpPr>
          <p:cNvPr id="3" name="Content Placeholder 2"/>
          <p:cNvSpPr>
            <a:spLocks noGrp="1"/>
          </p:cNvSpPr>
          <p:nvPr>
            <p:ph idx="1"/>
          </p:nvPr>
        </p:nvSpPr>
        <p:spPr/>
        <p:txBody>
          <a:bodyPr>
            <a:normAutofit fontScale="92500" lnSpcReduction="10000"/>
          </a:bodyPr>
          <a:lstStyle/>
          <a:p>
            <a:pPr marL="114300" indent="0">
              <a:buNone/>
            </a:pPr>
            <a:r>
              <a:rPr lang="sl-SI" dirty="0"/>
              <a:t>1. odst. 39. člena ZZDej-K:</a:t>
            </a:r>
          </a:p>
          <a:p>
            <a:r>
              <a:rPr lang="sl-SI" i="1" dirty="0"/>
              <a:t>„Izvajalci zdravstvene dejavnosti, ki so pridobili dovoljenje za opravljanje zdravstvene dejavnosti pred uveljavitvijo tega zakona ali po petem odstavku tega člena oziroma so bili vpisani v register zasebnih zdravstvenih delavcev pred uveljavitvijo tega zakona ali po devetem odstavku tega člena, </a:t>
            </a:r>
            <a:r>
              <a:rPr lang="sl-SI" b="1" i="1" u="sng" dirty="0"/>
              <a:t>morajo v šestih mesecih od uveljavitve predpisa iz tretjega odstavka 3.a člena zakona</a:t>
            </a:r>
            <a:r>
              <a:rPr lang="sl-SI" i="1" dirty="0"/>
              <a:t>, vložiti vlogo za uskladitev vrste zdravstvene dejavnosti, za katero imajo dovoljenje za opravljanje zdravstvene dejavnosti oziroma za uskladitev vpisa v register zasebnih zdravstvenih delavcev z vrstami zdravstvene dejavnosti, kot so določene v predpisu iz tretjega odstavka 3.a člena zakona.“</a:t>
            </a:r>
          </a:p>
        </p:txBody>
      </p:sp>
    </p:spTree>
    <p:extLst>
      <p:ext uri="{BB962C8B-B14F-4D97-AF65-F5344CB8AC3E}">
        <p14:creationId xmlns:p14="http://schemas.microsoft.com/office/powerpoint/2010/main" val="3767823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a:t>Navedba odgovornih nosilcev zdravstvene dejavnosti</a:t>
            </a:r>
          </a:p>
        </p:txBody>
      </p:sp>
      <p:sp>
        <p:nvSpPr>
          <p:cNvPr id="3" name="Content Placeholder 2"/>
          <p:cNvSpPr>
            <a:spLocks noGrp="1"/>
          </p:cNvSpPr>
          <p:nvPr>
            <p:ph idx="1"/>
          </p:nvPr>
        </p:nvSpPr>
        <p:spPr/>
        <p:txBody>
          <a:bodyPr>
            <a:normAutofit fontScale="92500" lnSpcReduction="20000"/>
          </a:bodyPr>
          <a:lstStyle/>
          <a:p>
            <a:pPr marL="114300" indent="0">
              <a:buNone/>
            </a:pPr>
            <a:r>
              <a:rPr lang="sl-SI" dirty="0"/>
              <a:t>2. odstavek 39. člena ZZDej-K</a:t>
            </a:r>
          </a:p>
          <a:p>
            <a:pPr marL="114300" indent="0">
              <a:buNone/>
            </a:pPr>
            <a:r>
              <a:rPr lang="sl-SI" i="1" dirty="0"/>
              <a:t>„Izvajalci zdravstvene dejavnosti iz prejšnjega odstavka, ki v dovoljenju za opravljanje zdravstvene dejavnosti nimajo navedenega odgovornega nosilca zdravstvene dejavnosti ali niso v registru zasebnih zdravstvenih delavcev sami navedeni kot odgovorni nosilec zdravstvene dejavnosti ali v dovoljenju navedeni odgovorni nosilec zdravstvene dejavnosti oziroma zasebni zdravstveni delavec, ki je sočasno odgovorni nosilec zdravstvene dejavnosti, ne izpolnjuje pogojev iz 3.a člena zakona, </a:t>
            </a:r>
            <a:r>
              <a:rPr lang="sl-SI" b="1" i="1" u="sng" dirty="0"/>
              <a:t>morajo v roku treh let od uveljavitve tega zakona vložiti tudi vlogo za dopolnitev izdanega dovoljenja </a:t>
            </a:r>
            <a:r>
              <a:rPr lang="sl-SI" i="1" dirty="0"/>
              <a:t>oziroma vpisa v register zasebnih zdravstvenih delavcev z določitvijo odgovornega nosilca zdravstvene dejavnosti.“</a:t>
            </a:r>
          </a:p>
          <a:p>
            <a:pPr marL="114300" indent="0">
              <a:buNone/>
            </a:pPr>
            <a:endParaRPr lang="sl-SI" i="1" dirty="0"/>
          </a:p>
          <a:p>
            <a:r>
              <a:rPr lang="sl-SI" b="1" dirty="0"/>
              <a:t>Rok: 17. 12. 2020</a:t>
            </a:r>
          </a:p>
        </p:txBody>
      </p:sp>
    </p:spTree>
    <p:extLst>
      <p:ext uri="{BB962C8B-B14F-4D97-AF65-F5344CB8AC3E}">
        <p14:creationId xmlns:p14="http://schemas.microsoft.com/office/powerpoint/2010/main" val="3025235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a:t>Uskladitev koncesijskih razmerij </a:t>
            </a:r>
          </a:p>
        </p:txBody>
      </p:sp>
      <p:sp>
        <p:nvSpPr>
          <p:cNvPr id="3" name="Content Placeholder 2"/>
          <p:cNvSpPr>
            <a:spLocks noGrp="1"/>
          </p:cNvSpPr>
          <p:nvPr>
            <p:ph idx="1"/>
          </p:nvPr>
        </p:nvSpPr>
        <p:spPr/>
        <p:txBody>
          <a:bodyPr>
            <a:normAutofit fontScale="55000" lnSpcReduction="20000"/>
          </a:bodyPr>
          <a:lstStyle/>
          <a:p>
            <a:pPr marL="114300" indent="0">
              <a:buNone/>
            </a:pPr>
            <a:r>
              <a:rPr lang="sl-SI" dirty="0"/>
              <a:t>44.č čl. ZZDej:</a:t>
            </a:r>
          </a:p>
          <a:p>
            <a:pPr marL="114300" indent="0">
              <a:buNone/>
            </a:pPr>
            <a:endParaRPr lang="sl-SI" dirty="0"/>
          </a:p>
          <a:p>
            <a:pPr marL="114300" indent="0">
              <a:buNone/>
            </a:pPr>
            <a:r>
              <a:rPr lang="sl-SI" i="1" dirty="0"/>
              <a:t>Ponudnik mora za pridobitev in opravljanje koncesije izpolnjevati naslednje pogoje:</a:t>
            </a:r>
          </a:p>
          <a:p>
            <a:pPr marL="114300" indent="0">
              <a:buNone/>
            </a:pPr>
            <a:r>
              <a:rPr lang="sl-SI" i="1" dirty="0"/>
              <a:t>…</a:t>
            </a:r>
          </a:p>
          <a:p>
            <a:pPr marL="114300" indent="0">
              <a:buNone/>
            </a:pPr>
            <a:r>
              <a:rPr lang="sl-SI" i="1" dirty="0"/>
              <a:t> ima za vrsto zdravstvene dejavnosti, v katero sodi program zdravstvene dejavnosti oziroma sodijo storitve specialistične bolnišnične dejavnosti, ki so predmet koncesije, za polni delovni čas</a:t>
            </a:r>
            <a:r>
              <a:rPr lang="sl-SI" b="1" i="1" dirty="0"/>
              <a:t> </a:t>
            </a:r>
            <a:r>
              <a:rPr lang="sl-SI" b="1" i="1" u="sng" dirty="0"/>
              <a:t>zaposlenega odgovornega nosilca zdravstvene dejavnosti</a:t>
            </a:r>
            <a:r>
              <a:rPr lang="sl-SI" b="1" i="1" dirty="0"/>
              <a:t>,</a:t>
            </a:r>
            <a:r>
              <a:rPr lang="sl-SI" i="1" dirty="0"/>
              <a:t> razen ko je sam izvajalec zdravstvene dejavnosti odgovorni nosilec zdravstvene dejavnosti. Odgovornega nosilca zdravstvene dejavnosti se lahko zaposli za krajši delovni čas, če gre za sorazmerno zaposlitev glede na predviden manjši obseg izvajanja programa zdravstvene dejavnosti oziroma zdravstvenih storitev specialistične bolnišnične dejavnosti;</a:t>
            </a:r>
          </a:p>
          <a:p>
            <a:pPr marL="114300" indent="0">
              <a:buNone/>
            </a:pPr>
            <a:endParaRPr lang="sl-SI" i="1" dirty="0"/>
          </a:p>
          <a:p>
            <a:pPr marL="114300" indent="0">
              <a:buNone/>
            </a:pPr>
            <a:r>
              <a:rPr lang="sl-SI" b="1" dirty="0"/>
              <a:t>Rok: 17. 12. 2020</a:t>
            </a:r>
          </a:p>
          <a:p>
            <a:pPr marL="114300" indent="0">
              <a:buNone/>
            </a:pPr>
            <a:endParaRPr lang="sl-SI" b="1" dirty="0"/>
          </a:p>
          <a:p>
            <a:pPr marL="114300" indent="0">
              <a:buNone/>
            </a:pPr>
            <a:r>
              <a:rPr lang="sl-SI" i="1" dirty="0"/>
              <a:t>-        ima zaposlene ali na drugi zakoniti podlagi zagotovljeno ustrezno število usposobljenih zdravstvenih delavcev in zdravstvenih sodelavcev, ki izpolnjujejo pogoje iz tega zakona ali zakona, ki ureja zdravniško službo, in bodo opravljali zdravstvene storitve, ki so predmet koncesije;</a:t>
            </a:r>
          </a:p>
          <a:p>
            <a:pPr marL="114300" indent="0">
              <a:buNone/>
            </a:pPr>
            <a:r>
              <a:rPr lang="sl-SI" i="1" dirty="0"/>
              <a:t>-        je sklenil pogodbo z javnim zdravstvenim zavodom o obsegu in vrstah sodelovanja za potrebe izvajanja neprekinjenega zdravstvenega varstva, če gre za zdravstveno dejavnost, ki se izvaja v okviru neprekinjenega zdravstvenega varstva;</a:t>
            </a:r>
          </a:p>
          <a:p>
            <a:pPr marL="114300" indent="0">
              <a:buNone/>
            </a:pPr>
            <a:r>
              <a:rPr lang="sl-SI" i="1" dirty="0"/>
              <a:t>-       ima v skladu z zakonom, ki ureja zdravniško službo, urejeno zavarovanje odgovornosti za zdravnike;</a:t>
            </a:r>
          </a:p>
          <a:p>
            <a:pPr marL="114300" indent="0">
              <a:buNone/>
            </a:pPr>
            <a:r>
              <a:rPr lang="sl-SI" i="1" dirty="0"/>
              <a:t>	…</a:t>
            </a:r>
            <a:endParaRPr lang="sl-SI" dirty="0"/>
          </a:p>
          <a:p>
            <a:pPr marL="114300" indent="0">
              <a:buNone/>
            </a:pPr>
            <a:r>
              <a:rPr lang="sl-SI" b="1" dirty="0"/>
              <a:t>Rok: 17. 12. 2018</a:t>
            </a:r>
          </a:p>
        </p:txBody>
      </p:sp>
    </p:spTree>
    <p:extLst>
      <p:ext uri="{BB962C8B-B14F-4D97-AF65-F5344CB8AC3E}">
        <p14:creationId xmlns:p14="http://schemas.microsoft.com/office/powerpoint/2010/main" val="25781732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a:t>koncesija, podeljene za nedoločen čas </a:t>
            </a:r>
          </a:p>
        </p:txBody>
      </p:sp>
      <p:sp>
        <p:nvSpPr>
          <p:cNvPr id="3" name="Content Placeholder 2"/>
          <p:cNvSpPr>
            <a:spLocks noGrp="1"/>
          </p:cNvSpPr>
          <p:nvPr>
            <p:ph idx="1"/>
          </p:nvPr>
        </p:nvSpPr>
        <p:spPr/>
        <p:txBody>
          <a:bodyPr>
            <a:normAutofit fontScale="77500" lnSpcReduction="20000"/>
          </a:bodyPr>
          <a:lstStyle/>
          <a:p>
            <a:r>
              <a:rPr lang="sl-SI" dirty="0"/>
              <a:t>4. odstavek 41. člena ZZDej-K:</a:t>
            </a:r>
          </a:p>
          <a:p>
            <a:pPr marL="114300" indent="0">
              <a:buNone/>
            </a:pPr>
            <a:r>
              <a:rPr lang="sl-SI" i="1" dirty="0"/>
              <a:t>„Koncesije za opravljanje zdravstvene dejavnosti, ki so bile pred uveljavitvijo tega zakona </a:t>
            </a:r>
            <a:r>
              <a:rPr lang="sl-SI" b="1" i="1" dirty="0"/>
              <a:t>podeljene za nedoločen čas, se spremenijo v koncesije za določen čas, in sicer za obdobje 15 let</a:t>
            </a:r>
            <a:r>
              <a:rPr lang="sl-SI" i="1" dirty="0"/>
              <a:t>, šteto od uveljavitve tega zakona</a:t>
            </a:r>
            <a:r>
              <a:rPr lang="sl-SI" b="1" i="1" u="sng" dirty="0"/>
              <a:t>. </a:t>
            </a:r>
            <a:r>
              <a:rPr lang="sl-SI" b="1" i="1" u="sng" dirty="0" err="1"/>
              <a:t>Koncedent</a:t>
            </a:r>
            <a:r>
              <a:rPr lang="sl-SI" b="1" i="1" u="sng" dirty="0"/>
              <a:t> v 12 mesecih od uveljavitve tega zakona izda po uradni dolžnosti odločbo o spremembi koncesijske odločbe</a:t>
            </a:r>
            <a:r>
              <a:rPr lang="sl-SI" i="1" dirty="0"/>
              <a:t> in določi novo obdobje podelitve koncesije v skladu s tem zakonom in koncesionarju predlaga sklenitev dodatka h koncesijski pogodbi. Če koncesionar ne želi skleniti dodatka h koncesijski pogodbi, glede trajanja koncesije veljajo določbe odločbe o spremembi koncesijske odločbe. </a:t>
            </a:r>
            <a:r>
              <a:rPr lang="sl-SI" i="1" dirty="0" err="1"/>
              <a:t>Koncedent</a:t>
            </a:r>
            <a:r>
              <a:rPr lang="sl-SI" i="1" dirty="0"/>
              <a:t> po preteku 15 let od uveljavitve tega zakona preveri realizacijo programa v podeljenem obsegu ter ali še obstoji potreba po opravljanju koncesijske dejavnosti. Če ugotovi, da so izpolnjeni prej navedeni pogoji, na podlagi pozitivnega mnenja Zavoda za zdravstveno zavarovanje Slovenije ter pristojne zbornice ali strokovnega združenja lahko podaljša obdobje podelitve koncesije v skladu z drugim, tretjim in četrtim odstavkom 43. člena zakona.“</a:t>
            </a:r>
          </a:p>
          <a:p>
            <a:pPr marL="114300" indent="0">
              <a:buNone/>
            </a:pPr>
            <a:r>
              <a:rPr lang="sl-SI" b="1" dirty="0"/>
              <a:t>Rok: 17. 12. 2018</a:t>
            </a:r>
          </a:p>
        </p:txBody>
      </p:sp>
    </p:spTree>
    <p:extLst>
      <p:ext uri="{BB962C8B-B14F-4D97-AF65-F5344CB8AC3E}">
        <p14:creationId xmlns:p14="http://schemas.microsoft.com/office/powerpoint/2010/main" val="345192395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heme2">
  <a:themeElements>
    <a:clrScheme name="Adjacency">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extLst>
    <a:ext uri="{05A4C25C-085E-4340-85A3-A5531E510DB2}">
      <thm15:themeFamily xmlns:thm15="http://schemas.microsoft.com/office/thememl/2012/main" name="Theme2" id="{BA724562-33EE-41DB-A8F1-B3290EEFDC00}" vid="{5A0D1FB5-46E7-466D-B8CC-3CED5BCDE83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1725</TotalTime>
  <Words>1410</Words>
  <Application>Microsoft Office PowerPoint</Application>
  <PresentationFormat>Diaprojekcija na zaslonu (4:3)</PresentationFormat>
  <Paragraphs>96</Paragraphs>
  <Slides>17</Slides>
  <Notes>0</Notes>
  <HiddenSlides>0</HiddenSlides>
  <MMClips>0</MMClips>
  <ScaleCrop>false</ScaleCrop>
  <HeadingPairs>
    <vt:vector size="6" baseType="variant">
      <vt:variant>
        <vt:lpstr>Uporabljene pisave</vt:lpstr>
      </vt:variant>
      <vt:variant>
        <vt:i4>2</vt:i4>
      </vt:variant>
      <vt:variant>
        <vt:lpstr>Tema</vt:lpstr>
      </vt:variant>
      <vt:variant>
        <vt:i4>1</vt:i4>
      </vt:variant>
      <vt:variant>
        <vt:lpstr>Naslovi diapozitivov</vt:lpstr>
      </vt:variant>
      <vt:variant>
        <vt:i4>17</vt:i4>
      </vt:variant>
    </vt:vector>
  </HeadingPairs>
  <TitlesOfParts>
    <vt:vector size="20" baseType="lpstr">
      <vt:lpstr>Arial</vt:lpstr>
      <vt:lpstr>Calibri</vt:lpstr>
      <vt:lpstr>Theme2</vt:lpstr>
      <vt:lpstr>Aktualne teme - 2018</vt:lpstr>
      <vt:lpstr>Novela Zakona o zdravstveni dejavnosti</vt:lpstr>
      <vt:lpstr>Podzakonski akti – pogoji za opravljanje zdravstvene dejavnosti</vt:lpstr>
      <vt:lpstr>Podzakonski akti – šifrant dejavnosti</vt:lpstr>
      <vt:lpstr>razvrstitev dejavnosti v šifrantu</vt:lpstr>
      <vt:lpstr>Uskladitev dejavnosti s šifrantom </vt:lpstr>
      <vt:lpstr>Navedba odgovornih nosilcev zdravstvene dejavnosti</vt:lpstr>
      <vt:lpstr>Uskladitev koncesijskih razmerij </vt:lpstr>
      <vt:lpstr>koncesija, podeljene za nedoločen čas </vt:lpstr>
      <vt:lpstr>koncesije, podeljene za obdobje, daljše od 15 let</vt:lpstr>
      <vt:lpstr>izpodbijanje zakona</vt:lpstr>
      <vt:lpstr>OGLAŠEVANJE ZDRAVSTVENE DEJAVNOSTI</vt:lpstr>
      <vt:lpstr>Nedovoljene državne pomoči</vt:lpstr>
      <vt:lpstr>Nedovoljene državne pomoči – definicija javne službe</vt:lpstr>
      <vt:lpstr>nedovoljene državne pomoči – evropsko sodišče</vt:lpstr>
      <vt:lpstr>Davčna obravnava odvisnih razmerij </vt:lpstr>
      <vt:lpstr>hvala za pozornost</vt:lpstr>
    </vt:vector>
  </TitlesOfParts>
  <Company>fssff</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fdfd fsf</dc:creator>
  <cp:lastModifiedBy>andreja</cp:lastModifiedBy>
  <cp:revision>60</cp:revision>
  <cp:lastPrinted>2015-01-18T16:30:49Z</cp:lastPrinted>
  <dcterms:created xsi:type="dcterms:W3CDTF">2015-01-18T15:13:10Z</dcterms:created>
  <dcterms:modified xsi:type="dcterms:W3CDTF">2018-05-16T05:05:11Z</dcterms:modified>
</cp:coreProperties>
</file>