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802" r:id="rId2"/>
    <p:sldId id="800" r:id="rId3"/>
    <p:sldId id="801" r:id="rId4"/>
    <p:sldId id="798" r:id="rId5"/>
    <p:sldId id="776" r:id="rId6"/>
    <p:sldId id="777" r:id="rId7"/>
    <p:sldId id="791" r:id="rId8"/>
    <p:sldId id="792" r:id="rId9"/>
    <p:sldId id="794" r:id="rId10"/>
    <p:sldId id="795" r:id="rId11"/>
    <p:sldId id="796" r:id="rId12"/>
    <p:sldId id="790" r:id="rId13"/>
    <p:sldId id="803" r:id="rId14"/>
  </p:sldIdLst>
  <p:sldSz cx="9144000" cy="6858000" type="screen4x3"/>
  <p:notesSz cx="6797675" cy="9926638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7BEC"/>
    <a:srgbClr val="007BEC"/>
    <a:srgbClr val="F57A0B"/>
    <a:srgbClr val="06BAFA"/>
    <a:srgbClr val="0099FF"/>
    <a:srgbClr val="EB6115"/>
    <a:srgbClr val="AC8300"/>
    <a:srgbClr val="909082"/>
    <a:srgbClr val="0033CC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643" autoAdjust="0"/>
    <p:restoredTop sz="89371" autoAdjust="0"/>
  </p:normalViewPr>
  <p:slideViewPr>
    <p:cSldViewPr>
      <p:cViewPr varScale="1">
        <p:scale>
          <a:sx n="106" d="100"/>
          <a:sy n="106" d="100"/>
        </p:scale>
        <p:origin x="1757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3293" y="82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6.xml"/><Relationship Id="rId2" Type="http://schemas.openxmlformats.org/officeDocument/2006/relationships/slide" Target="slides/slide5.xml"/><Relationship Id="rId1" Type="http://schemas.openxmlformats.org/officeDocument/2006/relationships/slide" Target="slides/slide4.xml"/><Relationship Id="rId5" Type="http://schemas.openxmlformats.org/officeDocument/2006/relationships/slide" Target="slides/slide12.xml"/><Relationship Id="rId4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3" tIns="45651" rIns="91303" bIns="45651" numCol="1" anchor="t" anchorCtr="0" compatLnSpc="1">
            <a:prstTxWarp prst="textNoShape">
              <a:avLst/>
            </a:prstTxWarp>
          </a:bodyPr>
          <a:lstStyle>
            <a:lvl1pPr defTabSz="912813">
              <a:defRPr sz="1200" dirty="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sl-SI"/>
              <a:t>Adriatic </a:t>
            </a:r>
            <a:r>
              <a:rPr lang="sl-SI" err="1"/>
              <a:t>Slovenica</a:t>
            </a:r>
            <a:endParaRPr lang="sl-SI"/>
          </a:p>
        </p:txBody>
      </p:sp>
      <p:sp>
        <p:nvSpPr>
          <p:cNvPr id="146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3" tIns="45651" rIns="91303" bIns="45651" numCol="1" anchor="b" anchorCtr="0" compatLnSpc="1">
            <a:prstTxWarp prst="textNoShape">
              <a:avLst/>
            </a:prstTxWarp>
          </a:bodyPr>
          <a:lstStyle>
            <a:lvl1pPr defTabSz="912813">
              <a:defRPr sz="1200" dirty="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sl-SI"/>
              <a:t>Koper, </a:t>
            </a:r>
            <a:fld id="{D6E58110-520B-446C-A585-27E7DAC4AD4C}" type="datetime1">
              <a:rPr lang="sl-SI"/>
              <a:pPr>
                <a:defRPr/>
              </a:pPr>
              <a:t>11. 05. 2018</a:t>
            </a:fld>
            <a:endParaRPr lang="sl-SI"/>
          </a:p>
        </p:txBody>
      </p:sp>
      <p:sp>
        <p:nvSpPr>
          <p:cNvPr id="146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9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3" tIns="45651" rIns="91303" bIns="45651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0D1579D-17E0-43D9-A376-3547EBE991F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dirty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0205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3" tIns="45651" rIns="91303" bIns="45651" numCol="1" anchor="t" anchorCtr="0" compatLnSpc="1">
            <a:prstTxWarp prst="textNoShape">
              <a:avLst/>
            </a:prstTxWarp>
          </a:bodyPr>
          <a:lstStyle>
            <a:lvl1pPr defTabSz="91281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9" y="1"/>
            <a:ext cx="2946400" cy="49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3" tIns="45651" rIns="91303" bIns="45651" numCol="1" anchor="t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6464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3" tIns="45651" rIns="91303" bIns="45651" numCol="1" anchor="t" anchorCtr="0" compatLnSpc="1">
            <a:prstTxWarp prst="textNoShape">
              <a:avLst/>
            </a:prstTxWarp>
          </a:bodyPr>
          <a:lstStyle/>
          <a:p>
            <a:pPr lvl="0"/>
            <a:endParaRPr lang="sl-SI" noProof="0" dirty="0" smtClean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3" tIns="45651" rIns="91303" bIns="45651" numCol="1" anchor="b" anchorCtr="0" compatLnSpc="1">
            <a:prstTxWarp prst="textNoShape">
              <a:avLst/>
            </a:prstTxWarp>
          </a:bodyPr>
          <a:lstStyle>
            <a:lvl1pPr defTabSz="91281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sl-SI"/>
              <a:t>Koper, 4. 9. 2009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9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3" tIns="45651" rIns="91303" bIns="45651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9644A81-5F71-487A-A2DF-68F296ABF7F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0383282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177800" indent="-177800" algn="just" rtl="0" eaLnBrk="0" fontAlgn="base" hangingPunct="0">
      <a:spcBef>
        <a:spcPct val="30000"/>
      </a:spcBef>
      <a:spcAft>
        <a:spcPct val="0"/>
      </a:spcAft>
      <a:buFont typeface="Arial" charset="0"/>
      <a:buChar char="•"/>
      <a:defRPr lang="sl-SI" sz="10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Koper, 4. 9. 2009</a:t>
            </a:r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644A81-5F71-487A-A2DF-68F296ABF7FD}" type="slidenum">
              <a:rPr lang="sl-SI" smtClean="0"/>
              <a:pPr>
                <a:defRPr/>
              </a:pPr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4935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57763" cy="3719512"/>
          </a:xfrm>
          <a:ln/>
        </p:spPr>
      </p:sp>
      <p:sp>
        <p:nvSpPr>
          <p:cNvPr id="17305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  <a:p>
            <a:endParaRPr lang="en-US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4DE322-5125-4D3F-AEAB-603CB6C45587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  <p:sp>
        <p:nvSpPr>
          <p:cNvPr id="6" name="Notes Placeholder 2"/>
          <p:cNvSpPr txBox="1">
            <a:spLocks/>
          </p:cNvSpPr>
          <p:nvPr/>
        </p:nvSpPr>
        <p:spPr bwMode="auto">
          <a:xfrm>
            <a:off x="679450" y="4632326"/>
            <a:ext cx="5438775" cy="307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3" tIns="45651" rIns="91303" bIns="45651" numCol="1" anchor="t" anchorCtr="0" compatLnSpc="1">
            <a:prstTxWarp prst="textNoShape">
              <a:avLst/>
            </a:prstTxWarp>
          </a:bodyPr>
          <a:lstStyle>
            <a:lvl1pPr marL="177800" indent="-177800" algn="just" rtl="0" eaLnBrk="0" fontAlgn="base" hangingPunct="0">
              <a:spcBef>
                <a:spcPct val="30000"/>
              </a:spcBef>
              <a:spcAft>
                <a:spcPct val="0"/>
              </a:spcAft>
              <a:buFont typeface="Arial" charset="0"/>
              <a:buChar char="•"/>
              <a:defRPr lang="sl-SI" sz="10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mtClean="0"/>
              <a:t>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381209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57763" cy="3719512"/>
          </a:xfrm>
          <a:ln/>
        </p:spPr>
      </p:sp>
      <p:sp>
        <p:nvSpPr>
          <p:cNvPr id="17305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  <a:p>
            <a:endParaRPr lang="en-US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4DE322-5125-4D3F-AEAB-603CB6C45587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  <p:sp>
        <p:nvSpPr>
          <p:cNvPr id="6" name="Notes Placeholder 2"/>
          <p:cNvSpPr txBox="1">
            <a:spLocks/>
          </p:cNvSpPr>
          <p:nvPr/>
        </p:nvSpPr>
        <p:spPr bwMode="auto">
          <a:xfrm>
            <a:off x="679450" y="4632326"/>
            <a:ext cx="5438775" cy="307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3" tIns="45651" rIns="91303" bIns="45651" numCol="1" anchor="t" anchorCtr="0" compatLnSpc="1">
            <a:prstTxWarp prst="textNoShape">
              <a:avLst/>
            </a:prstTxWarp>
          </a:bodyPr>
          <a:lstStyle>
            <a:lvl1pPr marL="177800" indent="-177800" algn="just" rtl="0" eaLnBrk="0" fontAlgn="base" hangingPunct="0">
              <a:spcBef>
                <a:spcPct val="30000"/>
              </a:spcBef>
              <a:spcAft>
                <a:spcPct val="0"/>
              </a:spcAft>
              <a:buFont typeface="Arial" charset="0"/>
              <a:buChar char="•"/>
              <a:defRPr lang="sl-SI" sz="10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mtClean="0"/>
              <a:t>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2029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33F71F-78B6-4BE0-A403-E7FC623E4EF3}" type="slidenum">
              <a:rPr lang="sl-SI" smtClean="0">
                <a:latin typeface="Arial" pitchFamily="34" charset="0"/>
              </a:rPr>
              <a:pPr>
                <a:defRPr/>
              </a:pPr>
              <a:t>12</a:t>
            </a:fld>
            <a:endParaRPr lang="sl-SI" smtClean="0">
              <a:latin typeface="Arial" pitchFamily="34" charset="0"/>
            </a:endParaRPr>
          </a:p>
        </p:txBody>
      </p:sp>
      <p:sp>
        <p:nvSpPr>
          <p:cNvPr id="1607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5188" y="857250"/>
            <a:ext cx="4956175" cy="3717925"/>
          </a:xfrm>
          <a:ln w="12700" cap="flat">
            <a:solidFill>
              <a:schemeClr val="tx1"/>
            </a:solidFill>
          </a:ln>
        </p:spPr>
      </p:sp>
      <p:sp>
        <p:nvSpPr>
          <p:cNvPr id="6" name="Notes Placeholder 2"/>
          <p:cNvSpPr>
            <a:spLocks noGrp="1"/>
          </p:cNvSpPr>
          <p:nvPr>
            <p:ph type="body" idx="3"/>
          </p:nvPr>
        </p:nvSpPr>
        <p:spPr>
          <a:xfrm>
            <a:off x="679450" y="4632326"/>
            <a:ext cx="5438775" cy="3074194"/>
          </a:xfrm>
          <a:noFill/>
          <a:ln/>
        </p:spPr>
        <p:txBody>
          <a:bodyPr/>
          <a:lstStyle/>
          <a:p>
            <a:r>
              <a:rPr lang="sl-SI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sl-SI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155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90278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746E8-5D96-4392-9C16-DCA471F879C0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6436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33F71F-78B6-4BE0-A403-E7FC623E4EF3}" type="slidenum">
              <a:rPr lang="sl-SI" smtClean="0">
                <a:latin typeface="Arial" pitchFamily="34" charset="0"/>
              </a:rPr>
              <a:pPr>
                <a:defRPr/>
              </a:pPr>
              <a:t>4</a:t>
            </a:fld>
            <a:endParaRPr lang="sl-SI" smtClean="0">
              <a:latin typeface="Arial" pitchFamily="34" charset="0"/>
            </a:endParaRPr>
          </a:p>
        </p:txBody>
      </p:sp>
      <p:sp>
        <p:nvSpPr>
          <p:cNvPr id="1607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5188" y="773113"/>
            <a:ext cx="4956175" cy="3717925"/>
          </a:xfrm>
          <a:ln w="12700" cap="flat">
            <a:solidFill>
              <a:schemeClr val="tx1"/>
            </a:solidFill>
          </a:ln>
        </p:spPr>
      </p:sp>
      <p:sp>
        <p:nvSpPr>
          <p:cNvPr id="2" name="Označba mesta opomb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3180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33F71F-78B6-4BE0-A403-E7FC623E4EF3}" type="slidenum">
              <a:rPr lang="sl-SI" smtClean="0">
                <a:latin typeface="Arial" pitchFamily="34" charset="0"/>
              </a:rPr>
              <a:pPr>
                <a:defRPr/>
              </a:pPr>
              <a:t>5</a:t>
            </a:fld>
            <a:endParaRPr lang="sl-SI" smtClean="0">
              <a:latin typeface="Arial" pitchFamily="34" charset="0"/>
            </a:endParaRPr>
          </a:p>
        </p:txBody>
      </p:sp>
      <p:sp>
        <p:nvSpPr>
          <p:cNvPr id="1607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5188" y="857250"/>
            <a:ext cx="4956175" cy="3717925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33F71F-78B6-4BE0-A403-E7FC623E4EF3}" type="slidenum">
              <a:rPr lang="sl-SI" smtClean="0">
                <a:latin typeface="Arial" pitchFamily="34" charset="0"/>
              </a:rPr>
              <a:pPr>
                <a:defRPr/>
              </a:pPr>
              <a:t>6</a:t>
            </a:fld>
            <a:endParaRPr lang="sl-SI" smtClean="0">
              <a:latin typeface="Arial" pitchFamily="34" charset="0"/>
            </a:endParaRPr>
          </a:p>
        </p:txBody>
      </p:sp>
      <p:sp>
        <p:nvSpPr>
          <p:cNvPr id="1607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5188" y="857250"/>
            <a:ext cx="4956175" cy="3717925"/>
          </a:xfrm>
          <a:ln w="12700" cap="flat">
            <a:solidFill>
              <a:schemeClr val="tx1"/>
            </a:solidFill>
          </a:ln>
        </p:spPr>
      </p:sp>
      <p:sp>
        <p:nvSpPr>
          <p:cNvPr id="6" name="Notes Placeholder 2"/>
          <p:cNvSpPr>
            <a:spLocks noGrp="1"/>
          </p:cNvSpPr>
          <p:nvPr>
            <p:ph type="body" idx="3"/>
          </p:nvPr>
        </p:nvSpPr>
        <p:spPr>
          <a:xfrm>
            <a:off x="679450" y="4632326"/>
            <a:ext cx="5438775" cy="3074194"/>
          </a:xfrm>
          <a:noFill/>
          <a:ln/>
        </p:spPr>
        <p:txBody>
          <a:bodyPr/>
          <a:lstStyle/>
          <a:p>
            <a:r>
              <a:rPr lang="sl-SI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sl-SI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33F71F-78B6-4BE0-A403-E7FC623E4EF3}" type="slidenum">
              <a:rPr lang="sl-SI" smtClean="0">
                <a:latin typeface="Arial" pitchFamily="34" charset="0"/>
              </a:rPr>
              <a:pPr>
                <a:defRPr/>
              </a:pPr>
              <a:t>7</a:t>
            </a:fld>
            <a:endParaRPr lang="sl-SI" smtClean="0">
              <a:latin typeface="Arial" pitchFamily="34" charset="0"/>
            </a:endParaRPr>
          </a:p>
        </p:txBody>
      </p:sp>
      <p:sp>
        <p:nvSpPr>
          <p:cNvPr id="1607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5188" y="857250"/>
            <a:ext cx="4956175" cy="3717925"/>
          </a:xfrm>
          <a:ln w="12700" cap="flat">
            <a:solidFill>
              <a:schemeClr val="tx1"/>
            </a:solidFill>
          </a:ln>
        </p:spPr>
      </p:sp>
      <p:sp>
        <p:nvSpPr>
          <p:cNvPr id="6" name="Notes Placeholder 2"/>
          <p:cNvSpPr>
            <a:spLocks noGrp="1"/>
          </p:cNvSpPr>
          <p:nvPr>
            <p:ph type="body" idx="3"/>
          </p:nvPr>
        </p:nvSpPr>
        <p:spPr>
          <a:xfrm>
            <a:off x="679450" y="4632326"/>
            <a:ext cx="5438775" cy="3074194"/>
          </a:xfrm>
          <a:noFill/>
          <a:ln/>
        </p:spPr>
        <p:txBody>
          <a:bodyPr/>
          <a:lstStyle/>
          <a:p>
            <a:r>
              <a:rPr lang="sl-SI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sl-SI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9030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57763" cy="3719512"/>
          </a:xfrm>
          <a:ln/>
        </p:spPr>
      </p:sp>
      <p:sp>
        <p:nvSpPr>
          <p:cNvPr id="17305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  <a:p>
            <a:endParaRPr lang="en-US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4DE322-5125-4D3F-AEAB-603CB6C45587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  <p:sp>
        <p:nvSpPr>
          <p:cNvPr id="6" name="Notes Placeholder 2"/>
          <p:cNvSpPr txBox="1">
            <a:spLocks/>
          </p:cNvSpPr>
          <p:nvPr/>
        </p:nvSpPr>
        <p:spPr bwMode="auto">
          <a:xfrm>
            <a:off x="679450" y="4632326"/>
            <a:ext cx="5438775" cy="307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3" tIns="45651" rIns="91303" bIns="45651" numCol="1" anchor="t" anchorCtr="0" compatLnSpc="1">
            <a:prstTxWarp prst="textNoShape">
              <a:avLst/>
            </a:prstTxWarp>
          </a:bodyPr>
          <a:lstStyle>
            <a:lvl1pPr marL="177800" indent="-177800" algn="just" rtl="0" eaLnBrk="0" fontAlgn="base" hangingPunct="0">
              <a:spcBef>
                <a:spcPct val="30000"/>
              </a:spcBef>
              <a:spcAft>
                <a:spcPct val="0"/>
              </a:spcAft>
              <a:buFont typeface="Arial" charset="0"/>
              <a:buChar char="•"/>
              <a:defRPr lang="sl-SI" sz="10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mtClean="0"/>
              <a:t>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77125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57763" cy="3719512"/>
          </a:xfrm>
          <a:ln/>
        </p:spPr>
      </p:sp>
      <p:sp>
        <p:nvSpPr>
          <p:cNvPr id="17305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  <a:p>
            <a:endParaRPr lang="en-US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4DE322-5125-4D3F-AEAB-603CB6C45587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  <p:sp>
        <p:nvSpPr>
          <p:cNvPr id="6" name="Notes Placeholder 2"/>
          <p:cNvSpPr txBox="1">
            <a:spLocks/>
          </p:cNvSpPr>
          <p:nvPr/>
        </p:nvSpPr>
        <p:spPr bwMode="auto">
          <a:xfrm>
            <a:off x="679450" y="4632326"/>
            <a:ext cx="5438775" cy="307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3" tIns="45651" rIns="91303" bIns="45651" numCol="1" anchor="t" anchorCtr="0" compatLnSpc="1">
            <a:prstTxWarp prst="textNoShape">
              <a:avLst/>
            </a:prstTxWarp>
          </a:bodyPr>
          <a:lstStyle>
            <a:lvl1pPr marL="177800" indent="-177800" algn="just" rtl="0" eaLnBrk="0" fontAlgn="base" hangingPunct="0">
              <a:spcBef>
                <a:spcPct val="30000"/>
              </a:spcBef>
              <a:spcAft>
                <a:spcPct val="0"/>
              </a:spcAft>
              <a:buFont typeface="Arial" charset="0"/>
              <a:buChar char="•"/>
              <a:defRPr lang="sl-SI" sz="10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mtClean="0"/>
              <a:t>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91948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8"/>
          <p:cNvSpPr>
            <a:spLocks noChangeShapeType="1"/>
          </p:cNvSpPr>
          <p:nvPr userDrawn="1"/>
        </p:nvSpPr>
        <p:spPr bwMode="auto">
          <a:xfrm>
            <a:off x="228600" y="1066800"/>
            <a:ext cx="8686800" cy="0"/>
          </a:xfrm>
          <a:prstGeom prst="line">
            <a:avLst/>
          </a:prstGeom>
          <a:noFill/>
          <a:ln w="12700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lvl="0"/>
            <a:endParaRPr lang="sl-SI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avokotnik 4"/>
          <p:cNvSpPr/>
          <p:nvPr userDrawn="1"/>
        </p:nvSpPr>
        <p:spPr>
          <a:xfrm>
            <a:off x="230400" y="533400"/>
            <a:ext cx="8686800" cy="52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52400" y="6581775"/>
            <a:ext cx="88392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1036638">
              <a:spcBef>
                <a:spcPct val="50000"/>
              </a:spcBef>
              <a:defRPr/>
            </a:pPr>
            <a:fld id="{4439841E-F786-45D1-BE49-5C65985DC589}" type="datetime1">
              <a:rPr lang="sl-SI" sz="1000" b="1">
                <a:solidFill>
                  <a:srgbClr val="0099FF"/>
                </a:solidFill>
                <a:latin typeface="Arial Narrow" panose="020B0606020202030204" pitchFamily="34" charset="0"/>
                <a:cs typeface="Arial" pitchFamily="34" charset="0"/>
              </a:rPr>
              <a:pPr defTabSz="1036638">
                <a:spcBef>
                  <a:spcPct val="50000"/>
                </a:spcBef>
                <a:defRPr/>
              </a:pPr>
              <a:t>11. 05. 2018</a:t>
            </a:fld>
            <a:r>
              <a:rPr lang="sl-SI" sz="1000" b="1" dirty="0">
                <a:solidFill>
                  <a:srgbClr val="0099FF"/>
                </a:solidFill>
                <a:latin typeface="Arial Narrow" panose="020B0606020202030204" pitchFamily="34" charset="0"/>
                <a:cs typeface="Arial" pitchFamily="34" charset="0"/>
              </a:rPr>
              <a:t>; </a:t>
            </a:r>
            <a:fld id="{AD902996-6401-4D92-904F-C49D3DD6C0E3}" type="datetime10">
              <a:rPr lang="sl-SI" sz="1000" b="1">
                <a:solidFill>
                  <a:srgbClr val="0099FF"/>
                </a:solidFill>
                <a:latin typeface="Arial Narrow" panose="020B0606020202030204" pitchFamily="34" charset="0"/>
                <a:cs typeface="Arial" pitchFamily="34" charset="0"/>
              </a:rPr>
              <a:pPr defTabSz="1036638">
                <a:spcBef>
                  <a:spcPct val="50000"/>
                </a:spcBef>
                <a:defRPr/>
              </a:pPr>
              <a:t>21:42</a:t>
            </a:fld>
            <a:r>
              <a:rPr lang="sl-SI" sz="1000" b="1" dirty="0">
                <a:solidFill>
                  <a:srgbClr val="0099FF"/>
                </a:solidFill>
                <a:latin typeface="Arial Narrow" panose="020B0606020202030204" pitchFamily="34" charset="0"/>
                <a:cs typeface="Arial" pitchFamily="34" charset="0"/>
              </a:rPr>
              <a:t>								</a:t>
            </a:r>
            <a:fld id="{0D2184B3-6D81-457B-B5DD-260701224BAC}" type="slidenum">
              <a:rPr lang="sl-SI" sz="1000" b="1">
                <a:solidFill>
                  <a:srgbClr val="0099FF"/>
                </a:solidFill>
                <a:latin typeface="Arial Narrow" panose="020B0606020202030204" pitchFamily="34" charset="0"/>
                <a:cs typeface="Arial" pitchFamily="34" charset="0"/>
              </a:rPr>
              <a:pPr defTabSz="1036638">
                <a:spcBef>
                  <a:spcPct val="50000"/>
                </a:spcBef>
                <a:defRPr/>
              </a:pPr>
              <a:t>‹#›</a:t>
            </a:fld>
            <a:endParaRPr lang="sl-SI" sz="1000" b="1" dirty="0">
              <a:solidFill>
                <a:srgbClr val="0099FF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12" name="Line 7"/>
          <p:cNvSpPr>
            <a:spLocks noChangeShapeType="1"/>
          </p:cNvSpPr>
          <p:nvPr userDrawn="1"/>
        </p:nvSpPr>
        <p:spPr bwMode="auto">
          <a:xfrm flipV="1">
            <a:off x="228600" y="6581775"/>
            <a:ext cx="8686800" cy="0"/>
          </a:xfrm>
          <a:prstGeom prst="line">
            <a:avLst/>
          </a:prstGeom>
          <a:noFill/>
          <a:ln w="28575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sl-SI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228600" y="508000"/>
            <a:ext cx="3657600" cy="0"/>
          </a:xfrm>
          <a:prstGeom prst="line">
            <a:avLst/>
          </a:prstGeom>
          <a:noFill/>
          <a:ln w="28575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lvl="0"/>
            <a:endParaRPr lang="sl-SI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Line 8"/>
          <p:cNvSpPr>
            <a:spLocks noChangeShapeType="1"/>
          </p:cNvSpPr>
          <p:nvPr userDrawn="1"/>
        </p:nvSpPr>
        <p:spPr bwMode="auto">
          <a:xfrm>
            <a:off x="5258964" y="508000"/>
            <a:ext cx="3656436" cy="0"/>
          </a:xfrm>
          <a:prstGeom prst="line">
            <a:avLst/>
          </a:prstGeom>
          <a:noFill/>
          <a:ln w="28575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lvl="0"/>
            <a:endParaRPr lang="sl-SI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C:\Users\smajglj\AppData\Local\Microsoft\Windows\Temporary Internet Files\Content.Outlook\ZU7QWQZ0\AS nove dimenzije varnosti za tisk.jp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350" y="6350"/>
            <a:ext cx="1004464" cy="53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E20A16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E20A16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E20A16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E20A16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E20A16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E20A16"/>
          </a:solidFill>
          <a:latin typeface="Triglav" pitchFamily="2" charset="-18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E20A16"/>
          </a:solidFill>
          <a:latin typeface="Triglav" pitchFamily="2" charset="-18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E20A16"/>
          </a:solidFill>
          <a:latin typeface="Triglav" pitchFamily="2" charset="-18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E20A16"/>
          </a:solidFill>
          <a:latin typeface="Triglav" pitchFamily="2" charset="-18"/>
        </a:defRPr>
      </a:lvl9pPr>
    </p:titleStyle>
    <p:bodyStyle>
      <a:lvl1pPr marL="479425" indent="-479425" algn="l" rtl="0" eaLnBrk="0" fontAlgn="base" hangingPunct="0">
        <a:spcBef>
          <a:spcPct val="100000"/>
        </a:spcBef>
        <a:spcAft>
          <a:spcPct val="0"/>
        </a:spcAft>
        <a:buClr>
          <a:srgbClr val="E20A16"/>
        </a:buClr>
        <a:buFont typeface="Wingdings" pitchFamily="2" charset="2"/>
        <a:buChar char="•"/>
        <a:defRPr sz="24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82600" indent="-1588" algn="just" rtl="0" eaLnBrk="0" fontAlgn="base" hangingPunct="0">
        <a:spcBef>
          <a:spcPct val="20000"/>
        </a:spcBef>
        <a:spcAft>
          <a:spcPct val="0"/>
        </a:spcAft>
        <a:buClr>
          <a:srgbClr val="E20A16"/>
        </a:buClr>
        <a:buFont typeface="Wingdings" pitchFamily="2" charset="2"/>
        <a:buChar char="–"/>
        <a:defRPr sz="1600">
          <a:solidFill>
            <a:schemeClr val="tx1"/>
          </a:solidFill>
          <a:latin typeface="Triglav TheSans Caps" pitchFamily="34" charset="-18"/>
          <a:cs typeface="Times New Roman" pitchFamily="18" charset="0"/>
        </a:defRPr>
      </a:lvl2pPr>
      <a:lvl3pPr marL="2647950" indent="-363538" algn="l" rtl="0" eaLnBrk="0" fontAlgn="base" hangingPunct="0">
        <a:spcBef>
          <a:spcPct val="20000"/>
        </a:spcBef>
        <a:spcAft>
          <a:spcPct val="0"/>
        </a:spcAft>
        <a:buClr>
          <a:srgbClr val="E20A16"/>
        </a:buClr>
        <a:buFont typeface="Wingdings" pitchFamily="2" charset="2"/>
        <a:buChar char="•"/>
        <a:defRPr sz="1400">
          <a:solidFill>
            <a:schemeClr val="tx1"/>
          </a:solidFill>
          <a:latin typeface="+mn-lt"/>
          <a:cs typeface="Times New Roman" pitchFamily="18" charset="0"/>
        </a:defRPr>
      </a:lvl3pPr>
      <a:lvl4pPr marL="287813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310832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Times New Roman" pitchFamily="18" charset="0"/>
        </a:defRPr>
      </a:lvl5pPr>
      <a:lvl6pPr marL="356552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402272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447992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493712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3322" y="2590800"/>
            <a:ext cx="9024937" cy="3505200"/>
          </a:xfrm>
          <a:prstGeom prst="rect">
            <a:avLst/>
          </a:prstGeom>
        </p:spPr>
        <p:txBody>
          <a:bodyPr/>
          <a:lstStyle>
            <a:lvl1pPr marL="479425" indent="-479425" algn="l" rtl="0" eaLnBrk="0" fontAlgn="base" hangingPunct="0">
              <a:spcBef>
                <a:spcPct val="100000"/>
              </a:spcBef>
              <a:spcAft>
                <a:spcPct val="0"/>
              </a:spcAft>
              <a:buClr>
                <a:srgbClr val="E20A16"/>
              </a:buClr>
              <a:buFont typeface="Wingdings" pitchFamily="2" charset="2"/>
              <a:buChar char="•"/>
              <a:defRPr sz="24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82600" indent="-1588" algn="just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20A16"/>
              </a:buClr>
              <a:buFont typeface="Wingdings" pitchFamily="2" charset="2"/>
              <a:buChar char="–"/>
              <a:defRPr sz="1600">
                <a:solidFill>
                  <a:schemeClr val="tx1"/>
                </a:solidFill>
                <a:latin typeface="Triglav TheSans Caps" pitchFamily="34" charset="-18"/>
                <a:cs typeface="Times New Roman" pitchFamily="18" charset="0"/>
              </a:defRPr>
            </a:lvl2pPr>
            <a:lvl3pPr marL="2647950" indent="-363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20A16"/>
              </a:buClr>
              <a:buFont typeface="Wingdings" pitchFamily="2" charset="2"/>
              <a:buChar char="•"/>
              <a:defRPr sz="1400">
                <a:solidFill>
                  <a:schemeClr val="tx1"/>
                </a:solidFill>
                <a:latin typeface="+mn-lt"/>
                <a:cs typeface="Times New Roman" pitchFamily="18" charset="0"/>
              </a:defRPr>
            </a:lvl3pPr>
            <a:lvl4pPr marL="28781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Times New Roman" pitchFamily="18" charset="0"/>
              </a:defRPr>
            </a:lvl4pPr>
            <a:lvl5pPr marL="3108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Times New Roman" pitchFamily="18" charset="0"/>
              </a:defRPr>
            </a:lvl5pPr>
            <a:lvl6pPr marL="356552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402272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447992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493712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sl-SI" sz="3200" kern="0" dirty="0" smtClean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ALTERNATIVNO FINANCIRANJE SISTEMA ZDRAVSTVENIH DEJAVNOSTI V RS</a:t>
            </a:r>
            <a:endParaRPr lang="en-US" sz="3200" kern="0" dirty="0" smtClean="0">
              <a:solidFill>
                <a:srgbClr val="0099FF"/>
              </a:solidFill>
              <a:latin typeface="Arial Narrow" panose="020B0606020202030204" pitchFamily="34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None/>
            </a:pPr>
            <a:endParaRPr lang="sl-SI" sz="2800" i="1" kern="0" dirty="0" smtClean="0">
              <a:solidFill>
                <a:srgbClr val="FF0000"/>
              </a:solidFill>
              <a:latin typeface="Arial Narrow" panose="020B0606020202030204" pitchFamily="34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None/>
            </a:pPr>
            <a:r>
              <a:rPr lang="sl-SI" sz="2800" i="1" kern="0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charset="0"/>
              </a:rPr>
              <a:t>(29. srečanje zasebnih</a:t>
            </a:r>
          </a:p>
          <a:p>
            <a:pPr algn="ctr">
              <a:spcBef>
                <a:spcPct val="0"/>
              </a:spcBef>
              <a:buFont typeface="Wingdings" pitchFamily="2" charset="2"/>
              <a:buNone/>
            </a:pPr>
            <a:r>
              <a:rPr lang="sl-SI" sz="2800" i="1" kern="0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charset="0"/>
              </a:rPr>
              <a:t>zdravnikov in zobozdravnikov Slovenije)</a:t>
            </a:r>
          </a:p>
          <a:p>
            <a:pPr algn="ctr">
              <a:spcBef>
                <a:spcPct val="0"/>
              </a:spcBef>
              <a:buFont typeface="Wingdings" pitchFamily="2" charset="2"/>
              <a:buNone/>
            </a:pPr>
            <a:endParaRPr lang="sl-SI" sz="3200" b="0" i="1" kern="0" dirty="0" smtClean="0">
              <a:solidFill>
                <a:srgbClr val="FF0000"/>
              </a:solidFill>
              <a:latin typeface="Arial Narrow" panose="020B0606020202030204" pitchFamily="34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None/>
            </a:pPr>
            <a:r>
              <a:rPr lang="sl-SI" sz="1800" b="0" i="1" kern="0" dirty="0" smtClean="0">
                <a:solidFill>
                  <a:srgbClr val="007BEC"/>
                </a:solidFill>
                <a:latin typeface="Arial Narrow" panose="020B0606020202030204" pitchFamily="34" charset="0"/>
                <a:cs typeface="Arial" charset="0"/>
              </a:rPr>
              <a:t>Gabrijel Škof, Jani Gracar</a:t>
            </a:r>
          </a:p>
        </p:txBody>
      </p:sp>
    </p:spTree>
    <p:extLst>
      <p:ext uri="{BB962C8B-B14F-4D97-AF65-F5344CB8AC3E}">
        <p14:creationId xmlns:p14="http://schemas.microsoft.com/office/powerpoint/2010/main" val="3463265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2" name="Rectangle 4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28600" y="533400"/>
            <a:ext cx="8686800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sl-SI" sz="2400" dirty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S</a:t>
            </a:r>
            <a:r>
              <a:rPr lang="sl-SI" sz="2400" dirty="0" smtClean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cenarij „primarna raven“: </a:t>
            </a:r>
            <a:r>
              <a:rPr lang="sl-SI" sz="2400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podatki DZZ (2016)</a:t>
            </a:r>
            <a:endParaRPr lang="en-US" sz="2400" dirty="0" smtClean="0">
              <a:solidFill>
                <a:srgbClr val="C00000"/>
              </a:solidFill>
              <a:latin typeface="Sans"/>
              <a:cs typeface="Arial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551" y="1371600"/>
            <a:ext cx="8585549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71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2" name="Rectangle 4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28600" y="533400"/>
            <a:ext cx="8686800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sl-SI" sz="2400" dirty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S</a:t>
            </a:r>
            <a:r>
              <a:rPr lang="sl-SI" sz="2400" dirty="0" smtClean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cenarij „primarna raven“: </a:t>
            </a:r>
            <a:r>
              <a:rPr lang="sl-SI" sz="2400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skupni strošek</a:t>
            </a:r>
            <a:endParaRPr lang="en-US" sz="2400" dirty="0" smtClean="0">
              <a:solidFill>
                <a:srgbClr val="C00000"/>
              </a:solidFill>
              <a:latin typeface="Sans"/>
              <a:cs typeface="Arial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36" y="1447800"/>
            <a:ext cx="7923564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0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58" name="Rectangle 4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28600" y="533400"/>
            <a:ext cx="8686800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sl-SI" sz="2400" dirty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Scenarij „primarna raven“</a:t>
            </a:r>
            <a:r>
              <a:rPr lang="sl-SI" sz="2400" dirty="0" smtClean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: </a:t>
            </a:r>
            <a:r>
              <a:rPr lang="sl-SI" sz="2400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vpliv financiranja na delovanje sistema</a:t>
            </a:r>
            <a:endParaRPr lang="en-US" sz="2400" dirty="0" smtClean="0">
              <a:solidFill>
                <a:srgbClr val="C00000"/>
              </a:solidFill>
              <a:latin typeface="Arial Narrow" panose="020B0606020202030204" pitchFamily="34" charset="0"/>
              <a:cs typeface="Arial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08" y="1219200"/>
            <a:ext cx="8926802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8750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3322" y="3124200"/>
            <a:ext cx="9024937" cy="2971800"/>
          </a:xfrm>
          <a:prstGeom prst="rect">
            <a:avLst/>
          </a:prstGeom>
        </p:spPr>
        <p:txBody>
          <a:bodyPr/>
          <a:lstStyle>
            <a:lvl1pPr marL="479425" indent="-479425" algn="l" rtl="0" eaLnBrk="0" fontAlgn="base" hangingPunct="0">
              <a:spcBef>
                <a:spcPct val="100000"/>
              </a:spcBef>
              <a:spcAft>
                <a:spcPct val="0"/>
              </a:spcAft>
              <a:buClr>
                <a:srgbClr val="E20A16"/>
              </a:buClr>
              <a:buFont typeface="Wingdings" pitchFamily="2" charset="2"/>
              <a:buChar char="•"/>
              <a:defRPr sz="24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82600" indent="-1588" algn="just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20A16"/>
              </a:buClr>
              <a:buFont typeface="Wingdings" pitchFamily="2" charset="2"/>
              <a:buChar char="–"/>
              <a:defRPr sz="1600">
                <a:solidFill>
                  <a:schemeClr val="tx1"/>
                </a:solidFill>
                <a:latin typeface="Triglav TheSans Caps" pitchFamily="34" charset="-18"/>
                <a:cs typeface="Times New Roman" pitchFamily="18" charset="0"/>
              </a:defRPr>
            </a:lvl2pPr>
            <a:lvl3pPr marL="2647950" indent="-363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20A16"/>
              </a:buClr>
              <a:buFont typeface="Wingdings" pitchFamily="2" charset="2"/>
              <a:buChar char="•"/>
              <a:defRPr sz="1400">
                <a:solidFill>
                  <a:schemeClr val="tx1"/>
                </a:solidFill>
                <a:latin typeface="+mn-lt"/>
                <a:cs typeface="Times New Roman" pitchFamily="18" charset="0"/>
              </a:defRPr>
            </a:lvl3pPr>
            <a:lvl4pPr marL="28781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Times New Roman" pitchFamily="18" charset="0"/>
              </a:defRPr>
            </a:lvl4pPr>
            <a:lvl5pPr marL="3108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Times New Roman" pitchFamily="18" charset="0"/>
              </a:defRPr>
            </a:lvl5pPr>
            <a:lvl6pPr marL="356552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402272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447992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493712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sl-SI" sz="3200" kern="0" dirty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R</a:t>
            </a:r>
            <a:r>
              <a:rPr lang="sl-SI" sz="3200" kern="0" dirty="0" smtClean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azprava</a:t>
            </a:r>
            <a:r>
              <a:rPr lang="sl-SI" sz="3200" kern="0" dirty="0" smtClean="0">
                <a:solidFill>
                  <a:srgbClr val="0099FF"/>
                </a:solidFill>
                <a:latin typeface="Sans"/>
                <a:cs typeface="Arial" charset="0"/>
                <a:sym typeface="Wingdings" panose="05000000000000000000" pitchFamily="2" charset="2"/>
              </a:rPr>
              <a:t></a:t>
            </a:r>
            <a:endParaRPr lang="sl-SI" sz="1800" b="0" i="1" kern="0" dirty="0" smtClean="0">
              <a:solidFill>
                <a:srgbClr val="C00000"/>
              </a:solidFill>
              <a:latin typeface="Sans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587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4294967295"/>
          </p:nvPr>
        </p:nvSpPr>
        <p:spPr>
          <a:xfrm>
            <a:off x="457200" y="1447800"/>
            <a:ext cx="8229600" cy="4501481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sl-SI" sz="2800" b="1" dirty="0">
                <a:solidFill>
                  <a:srgbClr val="00B0F0"/>
                </a:solidFill>
                <a:latin typeface="Arial Narrow" panose="020B0606020202030204" pitchFamily="34" charset="0"/>
              </a:rPr>
              <a:t>1990</a:t>
            </a:r>
            <a:r>
              <a:rPr lang="sl-SI" sz="2800" dirty="0">
                <a:latin typeface="Arial Narrow" panose="020B0606020202030204" pitchFamily="34" charset="0"/>
              </a:rPr>
              <a:t> nastanek Adriatica</a:t>
            </a:r>
          </a:p>
          <a:p>
            <a:pPr marL="0" indent="0" algn="ctr">
              <a:buNone/>
            </a:pPr>
            <a:r>
              <a:rPr lang="sl-SI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500.000</a:t>
            </a:r>
            <a:r>
              <a:rPr lang="sl-SI" sz="2800" dirty="0" smtClean="0">
                <a:latin typeface="Arial Narrow" panose="020B0606020202030204" pitchFamily="34" charset="0"/>
              </a:rPr>
              <a:t> zavarovancev</a:t>
            </a:r>
          </a:p>
          <a:p>
            <a:pPr marL="0" indent="0" algn="ctr">
              <a:buNone/>
            </a:pPr>
            <a:r>
              <a:rPr lang="sl-SI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1,7 </a:t>
            </a:r>
            <a:r>
              <a:rPr lang="sl-SI" sz="2800" dirty="0" smtClean="0">
                <a:latin typeface="Arial Narrow" panose="020B0606020202030204" pitchFamily="34" charset="0"/>
              </a:rPr>
              <a:t>mio polic</a:t>
            </a:r>
          </a:p>
          <a:p>
            <a:pPr marL="0" indent="0" algn="ctr">
              <a:buNone/>
            </a:pPr>
            <a:r>
              <a:rPr lang="sl-SI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300</a:t>
            </a:r>
            <a:r>
              <a:rPr lang="sl-SI" sz="2800" dirty="0" smtClean="0">
                <a:latin typeface="Arial Narrow" panose="020B0606020202030204" pitchFamily="34" charset="0"/>
              </a:rPr>
              <a:t> mio EUR premije</a:t>
            </a:r>
          </a:p>
          <a:p>
            <a:pPr marL="0" indent="0" algn="ctr">
              <a:buNone/>
            </a:pPr>
            <a:endParaRPr lang="sl-SI" sz="2800" dirty="0" smtClean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sl-SI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1993</a:t>
            </a:r>
            <a:r>
              <a:rPr lang="sl-SI" sz="2800" dirty="0" smtClean="0">
                <a:latin typeface="Arial Narrow" panose="020B0606020202030204" pitchFamily="34" charset="0"/>
              </a:rPr>
              <a:t> začetek trženja dopolnilnih zdravstvenih zavarovanj (DZZ)</a:t>
            </a:r>
          </a:p>
          <a:p>
            <a:pPr marL="0" indent="0" algn="ctr">
              <a:buNone/>
            </a:pPr>
            <a:r>
              <a:rPr lang="sl-SI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300.000</a:t>
            </a:r>
            <a:r>
              <a:rPr lang="sl-SI" sz="2800" dirty="0" smtClean="0">
                <a:latin typeface="Arial Narrow" panose="020B0606020202030204" pitchFamily="34" charset="0"/>
              </a:rPr>
              <a:t> zavarovancev DZZ</a:t>
            </a:r>
          </a:p>
          <a:p>
            <a:pPr marL="0" indent="0" algn="ctr">
              <a:buNone/>
            </a:pPr>
            <a:r>
              <a:rPr lang="sl-SI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100</a:t>
            </a:r>
            <a:r>
              <a:rPr lang="sl-SI" sz="2800" dirty="0" smtClean="0">
                <a:latin typeface="Arial Narrow" panose="020B0606020202030204" pitchFamily="34" charset="0"/>
              </a:rPr>
              <a:t> </a:t>
            </a:r>
            <a:r>
              <a:rPr lang="sl-SI" sz="2800" dirty="0">
                <a:latin typeface="Arial Narrow" panose="020B0606020202030204" pitchFamily="34" charset="0"/>
              </a:rPr>
              <a:t>mio EUR </a:t>
            </a:r>
            <a:r>
              <a:rPr lang="sl-SI" sz="2800" dirty="0" smtClean="0">
                <a:latin typeface="Arial Narrow" panose="020B0606020202030204" pitchFamily="34" charset="0"/>
              </a:rPr>
              <a:t>premije DZZ</a:t>
            </a:r>
            <a:endParaRPr lang="sl-SI" sz="2800" dirty="0">
              <a:latin typeface="Arial Narrow" panose="020B0606020202030204" pitchFamily="34" charset="0"/>
            </a:endParaRPr>
          </a:p>
        </p:txBody>
      </p:sp>
      <p:sp>
        <p:nvSpPr>
          <p:cNvPr id="5" name="Rectangle 42"/>
          <p:cNvSpPr txBox="1">
            <a:spLocks noChangeArrowheads="1"/>
          </p:cNvSpPr>
          <p:nvPr/>
        </p:nvSpPr>
        <p:spPr bwMode="auto">
          <a:xfrm>
            <a:off x="228600" y="533400"/>
            <a:ext cx="8686800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Triglav" pitchFamily="2" charset="-1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Triglav" pitchFamily="2" charset="-1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Triglav" pitchFamily="2" charset="-1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Triglav" pitchFamily="2" charset="-18"/>
              </a:defRPr>
            </a:lvl9pPr>
          </a:lstStyle>
          <a:p>
            <a:r>
              <a:rPr lang="sl-SI" sz="2400" dirty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Adriatic </a:t>
            </a:r>
            <a:r>
              <a:rPr lang="sl-SI" sz="2400" dirty="0" err="1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Slovenica</a:t>
            </a:r>
            <a:r>
              <a:rPr lang="sl-SI" sz="2400" dirty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:</a:t>
            </a:r>
            <a:r>
              <a:rPr lang="sl-SI" sz="2400" kern="0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charset="0"/>
              </a:rPr>
              <a:t> znanje in izkušnje</a:t>
            </a:r>
            <a:endParaRPr lang="en-US" sz="2400" kern="0" dirty="0" smtClean="0">
              <a:solidFill>
                <a:srgbClr val="FF0000"/>
              </a:solidFill>
              <a:latin typeface="Arial Narrow" panose="020B060602020203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41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4294967295"/>
          </p:nvPr>
        </p:nvSpPr>
        <p:spPr>
          <a:xfrm>
            <a:off x="457200" y="1823120"/>
            <a:ext cx="3886200" cy="473008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indent="-342900" eaLnBrk="1" hangingPunct="1">
              <a:spcBef>
                <a:spcPct val="20000"/>
              </a:spcBef>
              <a:buClrTx/>
              <a:buFont typeface="Arial" panose="020B0604020202020204" pitchFamily="34" charset="0"/>
              <a:buChar char="•"/>
            </a:pPr>
            <a:r>
              <a:rPr lang="sl-SI" sz="3100" b="0" kern="1200" dirty="0" smtClean="0">
                <a:solidFill>
                  <a:schemeClr val="tx2"/>
                </a:solidFill>
                <a:latin typeface="Arial Narrow" panose="020B0606020202030204" pitchFamily="34" charset="0"/>
                <a:cs typeface="+mn-cs"/>
              </a:rPr>
              <a:t>zberemo </a:t>
            </a:r>
            <a:r>
              <a:rPr lang="sl-SI" sz="3100" b="0" kern="1200" dirty="0">
                <a:solidFill>
                  <a:schemeClr val="tx2"/>
                </a:solidFill>
                <a:latin typeface="Arial Narrow" panose="020B0606020202030204" pitchFamily="34" charset="0"/>
                <a:cs typeface="+mn-cs"/>
              </a:rPr>
              <a:t>in upravljamo 100 mio EUR </a:t>
            </a:r>
            <a:r>
              <a:rPr lang="sl-SI" sz="3100" b="0" kern="1200" dirty="0" smtClean="0">
                <a:solidFill>
                  <a:schemeClr val="tx2"/>
                </a:solidFill>
                <a:latin typeface="Arial Narrow" panose="020B0606020202030204" pitchFamily="34" charset="0"/>
                <a:cs typeface="+mn-cs"/>
              </a:rPr>
              <a:t>letno (cca </a:t>
            </a:r>
            <a:r>
              <a:rPr lang="sl-SI" sz="3100" b="0" kern="1200" dirty="0">
                <a:solidFill>
                  <a:schemeClr val="tx2"/>
                </a:solidFill>
                <a:latin typeface="Arial Narrow" panose="020B0606020202030204" pitchFamily="34" charset="0"/>
                <a:cs typeface="+mn-cs"/>
              </a:rPr>
              <a:t>5</a:t>
            </a:r>
            <a:r>
              <a:rPr lang="sl-SI" sz="3100" b="0" kern="1200" dirty="0" smtClean="0">
                <a:solidFill>
                  <a:schemeClr val="tx2"/>
                </a:solidFill>
                <a:latin typeface="Arial Narrow" panose="020B0606020202030204" pitchFamily="34" charset="0"/>
                <a:cs typeface="+mn-cs"/>
              </a:rPr>
              <a:t>00 </a:t>
            </a:r>
            <a:r>
              <a:rPr lang="sl-SI" sz="3100" b="0" kern="1200" dirty="0">
                <a:solidFill>
                  <a:schemeClr val="tx2"/>
                </a:solidFill>
                <a:latin typeface="Arial Narrow" panose="020B0606020202030204" pitchFamily="34" charset="0"/>
                <a:cs typeface="+mn-cs"/>
              </a:rPr>
              <a:t>mio EUR </a:t>
            </a:r>
            <a:r>
              <a:rPr lang="sl-SI" sz="3100" b="0" kern="1200" dirty="0" smtClean="0">
                <a:solidFill>
                  <a:schemeClr val="tx2"/>
                </a:solidFill>
                <a:latin typeface="Arial Narrow" panose="020B0606020202030204" pitchFamily="34" charset="0"/>
                <a:cs typeface="+mn-cs"/>
              </a:rPr>
              <a:t>vse tri zavarovalnice </a:t>
            </a:r>
            <a:r>
              <a:rPr lang="sl-SI" sz="3100" b="0" kern="1200" dirty="0">
                <a:solidFill>
                  <a:schemeClr val="tx2"/>
                </a:solidFill>
                <a:latin typeface="Arial Narrow" panose="020B0606020202030204" pitchFamily="34" charset="0"/>
                <a:cs typeface="+mn-cs"/>
              </a:rPr>
              <a:t>na trgu)</a:t>
            </a:r>
          </a:p>
          <a:p>
            <a:pPr marL="342900" indent="-342900" eaLnBrk="1" hangingPunct="1">
              <a:spcBef>
                <a:spcPct val="20000"/>
              </a:spcBef>
              <a:buClrTx/>
              <a:buFont typeface="Arial" panose="020B0604020202020204" pitchFamily="34" charset="0"/>
              <a:buChar char="•"/>
            </a:pPr>
            <a:r>
              <a:rPr lang="sl-SI" sz="3100" b="0" kern="1200" dirty="0" smtClean="0">
                <a:solidFill>
                  <a:schemeClr val="tx2"/>
                </a:solidFill>
                <a:latin typeface="Arial Narrow" panose="020B0606020202030204" pitchFamily="34" charset="0"/>
                <a:cs typeface="+mn-cs"/>
              </a:rPr>
              <a:t>zakon omejuje nabor podatkov o poravnanih doplačilih k zdravstvenim storitvam – izvajamo „logične </a:t>
            </a:r>
            <a:r>
              <a:rPr lang="sl-SI" sz="3100" b="0" kern="1200" dirty="0">
                <a:solidFill>
                  <a:schemeClr val="tx2"/>
                </a:solidFill>
                <a:latin typeface="Arial Narrow" panose="020B0606020202030204" pitchFamily="34" charset="0"/>
                <a:cs typeface="+mn-cs"/>
              </a:rPr>
              <a:t>kontrole“</a:t>
            </a:r>
          </a:p>
          <a:p>
            <a:pPr marL="0" indent="0">
              <a:buNone/>
            </a:pPr>
            <a:r>
              <a:rPr lang="sl-SI" sz="2800" b="1" dirty="0" smtClean="0">
                <a:solidFill>
                  <a:srgbClr val="007BEC"/>
                </a:solidFill>
                <a:latin typeface="Arial Narrow" panose="020B0606020202030204" pitchFamily="34" charset="0"/>
              </a:rPr>
              <a:t>Vseeno na letni ravni odkrijemo za okoli 1 mio EUR napak </a:t>
            </a:r>
            <a:r>
              <a:rPr lang="sl-SI" dirty="0" smtClean="0">
                <a:solidFill>
                  <a:srgbClr val="007BEC"/>
                </a:solidFill>
                <a:latin typeface="Symbol" panose="05050102010706020507" pitchFamily="18" charset="2"/>
              </a:rPr>
              <a:t>Þ </a:t>
            </a:r>
            <a:r>
              <a:rPr lang="sl-SI" sz="2800" b="1" dirty="0" smtClean="0">
                <a:solidFill>
                  <a:srgbClr val="007BEC"/>
                </a:solidFill>
                <a:latin typeface="Symbol" panose="05050102010706020507" pitchFamily="18" charset="2"/>
              </a:rPr>
              <a:t> </a:t>
            </a:r>
            <a:r>
              <a:rPr lang="sl-SI" sz="2800" b="1" dirty="0" smtClean="0">
                <a:solidFill>
                  <a:srgbClr val="007BEC"/>
                </a:solidFill>
                <a:latin typeface="Arial Narrow" panose="020B0606020202030204" pitchFamily="34" charset="0"/>
              </a:rPr>
              <a:t>10 x učinkovitejši od ZZZS (ki ima dostop do VSEH podatkov o porabi denarja)</a:t>
            </a:r>
          </a:p>
        </p:txBody>
      </p:sp>
      <p:sp>
        <p:nvSpPr>
          <p:cNvPr id="4" name="Ograda vsebine 2"/>
          <p:cNvSpPr txBox="1">
            <a:spLocks/>
          </p:cNvSpPr>
          <p:nvPr/>
        </p:nvSpPr>
        <p:spPr>
          <a:xfrm>
            <a:off x="4800600" y="2133600"/>
            <a:ext cx="3918857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DaxCondensed-Light_CE" panose="02000506050000020004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DaxCondensed-Light_CE" panose="0200050605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DaxCondensed-Light_CE" panose="0200050605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DaxCondensed-Light_CE" panose="0200050605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DaxCondensed-Light_CE" panose="0200050605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400" dirty="0" smtClean="0">
                <a:latin typeface="Arial Narrow" panose="020B0606020202030204" pitchFamily="34" charset="0"/>
              </a:rPr>
              <a:t>dodatna zdravstvena zavarovanja</a:t>
            </a:r>
          </a:p>
          <a:p>
            <a:r>
              <a:rPr lang="sl-SI" sz="2400" b="1" dirty="0" smtClean="0">
                <a:solidFill>
                  <a:srgbClr val="007BEC"/>
                </a:solidFill>
                <a:latin typeface="Arial Narrow" panose="020B0606020202030204" pitchFamily="34" charset="0"/>
              </a:rPr>
              <a:t>100 %</a:t>
            </a:r>
            <a:r>
              <a:rPr lang="sl-SI" sz="24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 </a:t>
            </a:r>
            <a:r>
              <a:rPr lang="sl-SI" sz="2400" dirty="0" smtClean="0">
                <a:latin typeface="Arial Narrow" panose="020B0606020202030204" pitchFamily="34" charset="0"/>
              </a:rPr>
              <a:t>nadzor nad izvajanjem storitve – v 10 dneh do specialista</a:t>
            </a:r>
          </a:p>
          <a:p>
            <a:r>
              <a:rPr lang="sl-SI" sz="2400" b="1" dirty="0" smtClean="0">
                <a:solidFill>
                  <a:srgbClr val="007BEC"/>
                </a:solidFill>
                <a:latin typeface="Arial Narrow" panose="020B0606020202030204" pitchFamily="34" charset="0"/>
              </a:rPr>
              <a:t>95 %</a:t>
            </a:r>
            <a:r>
              <a:rPr lang="sl-SI" sz="2400" dirty="0" smtClean="0">
                <a:latin typeface="Arial Narrow" panose="020B0606020202030204" pitchFamily="34" charset="0"/>
              </a:rPr>
              <a:t> zadovoljnih zavarovancev</a:t>
            </a:r>
            <a:endParaRPr lang="sl-SI" sz="2400" dirty="0" smtClean="0"/>
          </a:p>
        </p:txBody>
      </p:sp>
      <p:sp>
        <p:nvSpPr>
          <p:cNvPr id="6" name="Rectangle 42"/>
          <p:cNvSpPr txBox="1">
            <a:spLocks noChangeArrowheads="1"/>
          </p:cNvSpPr>
          <p:nvPr/>
        </p:nvSpPr>
        <p:spPr bwMode="auto">
          <a:xfrm>
            <a:off x="228600" y="533400"/>
            <a:ext cx="8686801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Triglav" pitchFamily="2" charset="-1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Triglav" pitchFamily="2" charset="-1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Triglav" pitchFamily="2" charset="-1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Triglav" pitchFamily="2" charset="-18"/>
              </a:defRPr>
            </a:lvl9pPr>
          </a:lstStyle>
          <a:p>
            <a:r>
              <a:rPr lang="sl-SI" sz="2400" dirty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Učinkovito upravljanje: </a:t>
            </a:r>
            <a:r>
              <a:rPr lang="sl-SI" sz="2400" kern="0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charset="0"/>
              </a:rPr>
              <a:t>Ahilova peta javnega zdravstvenega sistema</a:t>
            </a:r>
            <a:endParaRPr lang="en-US" sz="2400" kern="0" dirty="0" smtClean="0">
              <a:solidFill>
                <a:srgbClr val="FF0000"/>
              </a:solidFill>
              <a:latin typeface="Arial Narrow" panose="020B0606020202030204" pitchFamily="34" charset="0"/>
              <a:cs typeface="Arial" charset="0"/>
            </a:endParaRPr>
          </a:p>
        </p:txBody>
      </p:sp>
      <p:sp>
        <p:nvSpPr>
          <p:cNvPr id="7" name="Rectangle 42"/>
          <p:cNvSpPr txBox="1">
            <a:spLocks noChangeArrowheads="1"/>
          </p:cNvSpPr>
          <p:nvPr/>
        </p:nvSpPr>
        <p:spPr bwMode="auto">
          <a:xfrm>
            <a:off x="4952999" y="1609343"/>
            <a:ext cx="3962401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Triglav" pitchFamily="2" charset="-1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Triglav" pitchFamily="2" charset="-1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Triglav" pitchFamily="2" charset="-1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E20A16"/>
                </a:solidFill>
                <a:latin typeface="Triglav" pitchFamily="2" charset="-18"/>
              </a:defRPr>
            </a:lvl9pPr>
          </a:lstStyle>
          <a:p>
            <a:pPr algn="l"/>
            <a:r>
              <a:rPr lang="sl-SI" sz="2400" kern="0" dirty="0" smtClean="0">
                <a:solidFill>
                  <a:srgbClr val="007BEC"/>
                </a:solidFill>
                <a:latin typeface="Arial Narrow" panose="020B0606020202030204" pitchFamily="34" charset="0"/>
                <a:cs typeface="Arial" charset="0"/>
              </a:rPr>
              <a:t>Učinkovit sistem je možen</a:t>
            </a:r>
            <a:endParaRPr lang="en-US" sz="2400" kern="0" dirty="0" smtClean="0">
              <a:solidFill>
                <a:srgbClr val="007BEC"/>
              </a:solidFill>
              <a:latin typeface="Arial Narrow" panose="020B060602020203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106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58" name="Rectangle 4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28600" y="533400"/>
            <a:ext cx="8672052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sl-SI" sz="2400" dirty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R</a:t>
            </a:r>
            <a:r>
              <a:rPr lang="sl-SI" sz="2400" dirty="0" smtClean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eforma: </a:t>
            </a:r>
            <a:r>
              <a:rPr lang="sl-SI" sz="2400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katera</a:t>
            </a:r>
            <a:r>
              <a:rPr lang="sl-SI" sz="2400" dirty="0" smtClean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sl-SI" sz="2400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so</a:t>
            </a:r>
            <a:r>
              <a:rPr lang="sl-SI" sz="2400" dirty="0" smtClean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sl-SI" sz="2400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bistvena vprašanja?</a:t>
            </a:r>
            <a:endParaRPr lang="en-US" sz="2400" dirty="0" smtClean="0">
              <a:solidFill>
                <a:srgbClr val="C00000"/>
              </a:solidFill>
              <a:latin typeface="Arial Narrow" panose="020B0606020202030204" pitchFamily="34" charset="0"/>
              <a:cs typeface="Arial" charset="0"/>
            </a:endParaRPr>
          </a:p>
        </p:txBody>
      </p:sp>
      <p:sp>
        <p:nvSpPr>
          <p:cNvPr id="103460" name="Rectangle 43"/>
          <p:cNvSpPr txBox="1">
            <a:spLocks noChangeArrowheads="1"/>
          </p:cNvSpPr>
          <p:nvPr/>
        </p:nvSpPr>
        <p:spPr bwMode="auto">
          <a:xfrm>
            <a:off x="262800" y="1219200"/>
            <a:ext cx="8611200" cy="5257800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b="1" dirty="0" smtClean="0">
                <a:latin typeface="Arial Narrow" panose="020B0606020202030204" pitchFamily="34" charset="0"/>
              </a:rPr>
              <a:t>kakšen vzorec zagotavljanja zdravstvene (socialne) varnosti prebivalstva bi zagotavljal njegovo največjo </a:t>
            </a:r>
            <a:r>
              <a:rPr lang="sl-SI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učinkovitost, vzdržnost in uspešnost</a:t>
            </a:r>
            <a:r>
              <a:rPr lang="sl-SI" b="1" dirty="0" smtClean="0">
                <a:latin typeface="Arial Narrow" panose="020B0606020202030204" pitchFamily="34" charset="0"/>
              </a:rPr>
              <a:t>?</a:t>
            </a:r>
            <a:endParaRPr lang="en-US" b="1" dirty="0" smtClean="0">
              <a:latin typeface="Arial Narrow" panose="020B0606020202030204" pitchFamily="34" charset="0"/>
            </a:endParaRPr>
          </a:p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b="1" dirty="0" smtClean="0">
                <a:latin typeface="Arial Narrow" panose="020B0606020202030204" pitchFamily="34" charset="0"/>
              </a:rPr>
              <a:t>kaj je treba </a:t>
            </a:r>
            <a:r>
              <a:rPr lang="sl-SI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spremeniti</a:t>
            </a:r>
            <a:r>
              <a:rPr lang="sl-SI" b="1" dirty="0" smtClean="0">
                <a:latin typeface="Arial Narrow" panose="020B0606020202030204" pitchFamily="34" charset="0"/>
              </a:rPr>
              <a:t> v sedanji ureditvi, kaj </a:t>
            </a:r>
            <a:r>
              <a:rPr lang="sl-SI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odpraviti</a:t>
            </a:r>
            <a:r>
              <a:rPr lang="sl-SI" b="1" dirty="0" smtClean="0">
                <a:latin typeface="Arial Narrow" panose="020B0606020202030204" pitchFamily="34" charset="0"/>
              </a:rPr>
              <a:t> oziroma kaj </a:t>
            </a:r>
            <a:r>
              <a:rPr lang="sl-SI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uvesti</a:t>
            </a:r>
            <a:r>
              <a:rPr lang="sl-SI" b="1" dirty="0" smtClean="0">
                <a:latin typeface="Arial Narrow" panose="020B0606020202030204" pitchFamily="34" charset="0"/>
              </a:rPr>
              <a:t> na novo?</a:t>
            </a:r>
            <a:endParaRPr lang="en-US" b="1" dirty="0" smtClean="0">
              <a:latin typeface="Arial Narrow" panose="020B0606020202030204" pitchFamily="34" charset="0"/>
            </a:endParaRPr>
          </a:p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b="1" dirty="0" smtClean="0">
                <a:latin typeface="Arial Narrow" panose="020B0606020202030204" pitchFamily="34" charset="0"/>
              </a:rPr>
              <a:t>kaj se želi doseči s </a:t>
            </a:r>
            <a:r>
              <a:rPr lang="sl-SI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spremembami</a:t>
            </a:r>
            <a:r>
              <a:rPr lang="sl-SI" b="1" dirty="0" smtClean="0">
                <a:latin typeface="Arial Narrow" panose="020B0606020202030204" pitchFamily="34" charset="0"/>
              </a:rPr>
              <a:t> in na kakšen način?</a:t>
            </a:r>
            <a:endParaRPr lang="en-US" b="1" dirty="0" smtClean="0">
              <a:latin typeface="Arial Narrow" panose="020B0606020202030204" pitchFamily="34" charset="0"/>
            </a:endParaRPr>
          </a:p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b="1" dirty="0" smtClean="0">
                <a:latin typeface="Arial Narrow" panose="020B0606020202030204" pitchFamily="34" charset="0"/>
              </a:rPr>
              <a:t>kakšno naj bi bilo </a:t>
            </a:r>
            <a:r>
              <a:rPr lang="sl-SI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razmerje med javnimi in zasebnimi sredstvi </a:t>
            </a:r>
            <a:r>
              <a:rPr lang="sl-SI" b="1" dirty="0" smtClean="0">
                <a:latin typeface="Arial Narrow" panose="020B0606020202030204" pitchFamily="34" charset="0"/>
              </a:rPr>
              <a:t>v sistemu in katera bodo zagotavljali država, zavezanci za prispevke, zavarovanja ali uporabniki sami?</a:t>
            </a:r>
            <a:endParaRPr lang="en-US" b="1" dirty="0" smtClean="0">
              <a:latin typeface="Arial Narrow" panose="020B0606020202030204" pitchFamily="34" charset="0"/>
            </a:endParaRPr>
          </a:p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b="1" dirty="0" smtClean="0">
                <a:latin typeface="Arial Narrow" panose="020B0606020202030204" pitchFamily="34" charset="0"/>
              </a:rPr>
              <a:t>kako urediti </a:t>
            </a:r>
            <a:r>
              <a:rPr lang="sl-SI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zbiranje sredstev</a:t>
            </a:r>
            <a:r>
              <a:rPr lang="sl-SI" b="1" dirty="0" smtClean="0">
                <a:latin typeface="Arial Narrow" panose="020B0606020202030204" pitchFamily="34" charset="0"/>
              </a:rPr>
              <a:t>, da bosta zagotovljeni </a:t>
            </a:r>
            <a:r>
              <a:rPr lang="sl-SI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pravična solidarnost </a:t>
            </a:r>
            <a:r>
              <a:rPr lang="sl-SI" b="1" dirty="0" smtClean="0">
                <a:latin typeface="Arial Narrow" panose="020B0606020202030204" pitchFamily="34" charset="0"/>
              </a:rPr>
              <a:t>v obveznem socialnem zavarovanju in učinkovita </a:t>
            </a:r>
            <a:r>
              <a:rPr lang="sl-SI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vzajemnost v pogodbenem zavarovanju</a:t>
            </a:r>
            <a:r>
              <a:rPr lang="sl-SI" b="1" dirty="0" smtClean="0">
                <a:latin typeface="Arial Narrow" panose="020B0606020202030204" pitchFamily="34" charset="0"/>
              </a:rPr>
              <a:t>?</a:t>
            </a:r>
            <a:endParaRPr lang="en-US" b="1" dirty="0" smtClean="0">
              <a:latin typeface="Arial Narrow" panose="020B0606020202030204" pitchFamily="34" charset="0"/>
            </a:endParaRPr>
          </a:p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b="1" dirty="0" smtClean="0">
                <a:latin typeface="Arial Narrow" panose="020B0606020202030204" pitchFamily="34" charset="0"/>
              </a:rPr>
              <a:t>kako s financiranjem zagotavljati </a:t>
            </a:r>
            <a:r>
              <a:rPr lang="sl-SI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racionalnost, učinkovitost in uspešnost v zdravstveni dejavnosti </a:t>
            </a:r>
            <a:r>
              <a:rPr lang="sl-SI" b="1" dirty="0" smtClean="0">
                <a:latin typeface="Arial Narrow" panose="020B0606020202030204" pitchFamily="34" charset="0"/>
              </a:rPr>
              <a:t>ter dejavnosti dolgotrajne oskrbe in kakšen instrumentarij pri tem uporabiti?</a:t>
            </a:r>
            <a:endParaRPr lang="en-US" b="1" dirty="0" smtClean="0">
              <a:latin typeface="Arial Narrow" panose="020B0606020202030204" pitchFamily="34" charset="0"/>
            </a:endParaRPr>
          </a:p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b="1" dirty="0" smtClean="0">
                <a:latin typeface="Arial Narrow" panose="020B0606020202030204" pitchFamily="34" charset="0"/>
              </a:rPr>
              <a:t>kakšna je lahko socialno politično sprejemljiva </a:t>
            </a:r>
            <a:r>
              <a:rPr lang="sl-SI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dinamika sprememb</a:t>
            </a:r>
            <a:r>
              <a:rPr lang="sl-SI" b="1" dirty="0" smtClean="0">
                <a:latin typeface="Arial Narrow" panose="020B0606020202030204" pitchFamily="34" charset="0"/>
              </a:rPr>
              <a:t>, kako dolgo naj bo </a:t>
            </a:r>
            <a:r>
              <a:rPr lang="sl-SI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prehodno obdobje </a:t>
            </a:r>
            <a:r>
              <a:rPr lang="sl-SI" b="1" dirty="0" smtClean="0">
                <a:latin typeface="Arial Narrow" panose="020B0606020202030204" pitchFamily="34" charset="0"/>
              </a:rPr>
              <a:t>in kako obvladovati pritiske </a:t>
            </a:r>
            <a:r>
              <a:rPr lang="sl-SI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interesnih skupin</a:t>
            </a:r>
            <a:r>
              <a:rPr lang="sl-SI" b="1" dirty="0" smtClean="0">
                <a:latin typeface="Arial Narrow" panose="020B0606020202030204" pitchFamily="34" charset="0"/>
              </a:rPr>
              <a:t>?</a:t>
            </a:r>
            <a:endParaRPr lang="sl-SI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1927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58" name="Rectangle 4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28600" y="533400"/>
            <a:ext cx="8672052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sl-SI" sz="2400" dirty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R</a:t>
            </a:r>
            <a:r>
              <a:rPr lang="sl-SI" sz="2400" dirty="0" smtClean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eforma: </a:t>
            </a:r>
            <a:r>
              <a:rPr lang="sl-SI" sz="2400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katera</a:t>
            </a:r>
            <a:r>
              <a:rPr lang="sl-SI" sz="2400" dirty="0" smtClean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sl-SI" sz="2400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so</a:t>
            </a:r>
            <a:r>
              <a:rPr lang="sl-SI" sz="2400" dirty="0" smtClean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sl-SI" sz="2400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bistvena področja sprememb?</a:t>
            </a:r>
            <a:endParaRPr lang="en-US" sz="2400" dirty="0" smtClean="0">
              <a:solidFill>
                <a:srgbClr val="C00000"/>
              </a:solidFill>
              <a:latin typeface="Arial Narrow" panose="020B0606020202030204" pitchFamily="34" charset="0"/>
              <a:cs typeface="Arial" charset="0"/>
            </a:endParaRPr>
          </a:p>
        </p:txBody>
      </p:sp>
      <p:sp>
        <p:nvSpPr>
          <p:cNvPr id="4" name="Rectangle 43"/>
          <p:cNvSpPr txBox="1">
            <a:spLocks noChangeArrowheads="1"/>
          </p:cNvSpPr>
          <p:nvPr/>
        </p:nvSpPr>
        <p:spPr bwMode="auto">
          <a:xfrm>
            <a:off x="264016" y="1219200"/>
            <a:ext cx="8611200" cy="5257800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271463" lvl="0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b="1" dirty="0" smtClean="0">
                <a:latin typeface="Arial Narrow" panose="020B0606020202030204" pitchFamily="34" charset="0"/>
              </a:rPr>
              <a:t>jasna </a:t>
            </a:r>
            <a:r>
              <a:rPr lang="sl-SI" b="1" dirty="0">
                <a:solidFill>
                  <a:srgbClr val="FF0000"/>
                </a:solidFill>
                <a:latin typeface="Arial Narrow" panose="020B0606020202030204" pitchFamily="34" charset="0"/>
              </a:rPr>
              <a:t>določitev vlog in pristojnosti </a:t>
            </a:r>
            <a:r>
              <a:rPr lang="sl-SI" b="1" dirty="0">
                <a:latin typeface="Arial Narrow" panose="020B0606020202030204" pitchFamily="34" charset="0"/>
              </a:rPr>
              <a:t>deležnikov na makroravni (država, MZ, ZZZS, zbornice, združenja izvajalcev, civilna združenja, zavarovalnice) - upravljanje </a:t>
            </a:r>
            <a:r>
              <a:rPr lang="sl-SI" b="1" dirty="0" smtClean="0">
                <a:latin typeface="Arial Narrow" panose="020B0606020202030204" pitchFamily="34" charset="0"/>
              </a:rPr>
              <a:t>sistema</a:t>
            </a:r>
            <a:endParaRPr lang="sl-SI" b="1" dirty="0">
              <a:latin typeface="Arial Narrow" panose="020B0606020202030204" pitchFamily="34" charset="0"/>
            </a:endParaRPr>
          </a:p>
          <a:p>
            <a:pPr marL="271463" lvl="0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b="1" dirty="0" smtClean="0">
                <a:latin typeface="Arial Narrow" panose="020B0606020202030204" pitchFamily="34" charset="0"/>
              </a:rPr>
              <a:t>določitev </a:t>
            </a:r>
            <a:r>
              <a:rPr lang="sl-SI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seznama / kataloga pravic</a:t>
            </a:r>
            <a:r>
              <a:rPr lang="sl-SI" b="1" dirty="0">
                <a:latin typeface="Arial Narrow" panose="020B0606020202030204" pitchFamily="34" charset="0"/>
              </a:rPr>
              <a:t>, ki jih financirajo obvezna zdravstvena </a:t>
            </a:r>
            <a:r>
              <a:rPr lang="sl-SI" b="1" dirty="0" smtClean="0">
                <a:latin typeface="Arial Narrow" panose="020B0606020202030204" pitchFamily="34" charset="0"/>
              </a:rPr>
              <a:t>zavarovanja</a:t>
            </a:r>
            <a:endParaRPr lang="sl-SI" b="1" dirty="0">
              <a:latin typeface="Arial Narrow" panose="020B0606020202030204" pitchFamily="34" charset="0"/>
            </a:endParaRPr>
          </a:p>
          <a:p>
            <a:pPr marL="271463" lvl="0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b="1" dirty="0" smtClean="0">
                <a:latin typeface="Arial Narrow" panose="020B0606020202030204" pitchFamily="34" charset="0"/>
              </a:rPr>
              <a:t>ureditev </a:t>
            </a:r>
            <a:r>
              <a:rPr lang="sl-SI" b="1" dirty="0">
                <a:latin typeface="Arial Narrow" panose="020B0606020202030204" pitchFamily="34" charset="0"/>
              </a:rPr>
              <a:t>in delovanje </a:t>
            </a:r>
            <a:r>
              <a:rPr lang="sl-SI" b="1" dirty="0">
                <a:solidFill>
                  <a:srgbClr val="FF0000"/>
                </a:solidFill>
                <a:latin typeface="Arial Narrow" panose="020B0606020202030204" pitchFamily="34" charset="0"/>
              </a:rPr>
              <a:t>obveznih zdravstvenih zavarovanj </a:t>
            </a:r>
            <a:r>
              <a:rPr lang="sl-SI" b="1" dirty="0">
                <a:latin typeface="Arial Narrow" panose="020B0606020202030204" pitchFamily="34" charset="0"/>
              </a:rPr>
              <a:t>(socialno in pogodbeno</a:t>
            </a:r>
            <a:r>
              <a:rPr lang="sl-SI" b="1" dirty="0" smtClean="0">
                <a:latin typeface="Arial Narrow" panose="020B0606020202030204" pitchFamily="34" charset="0"/>
              </a:rPr>
              <a:t>)</a:t>
            </a:r>
            <a:endParaRPr lang="sl-SI" b="1" dirty="0">
              <a:latin typeface="Arial Narrow" panose="020B0606020202030204" pitchFamily="34" charset="0"/>
            </a:endParaRPr>
          </a:p>
          <a:p>
            <a:pPr marL="271463" lvl="0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b="1" dirty="0" smtClean="0">
                <a:latin typeface="Arial Narrow" panose="020B0606020202030204" pitchFamily="34" charset="0"/>
              </a:rPr>
              <a:t>določitev</a:t>
            </a:r>
            <a:r>
              <a:rPr lang="sl-SI" b="1" dirty="0">
                <a:latin typeface="Arial Narrow" panose="020B0606020202030204" pitchFamily="34" charset="0"/>
              </a:rPr>
              <a:t>, </a:t>
            </a:r>
            <a:r>
              <a:rPr lang="sl-SI" b="1" dirty="0" smtClean="0">
                <a:latin typeface="Arial Narrow" panose="020B0606020202030204" pitchFamily="34" charset="0"/>
              </a:rPr>
              <a:t>organiziranje, </a:t>
            </a:r>
            <a:r>
              <a:rPr lang="sl-SI" b="1" dirty="0">
                <a:latin typeface="Arial Narrow" panose="020B0606020202030204" pitchFamily="34" charset="0"/>
              </a:rPr>
              <a:t>upravljanje in vodenje mreže </a:t>
            </a:r>
            <a:r>
              <a:rPr lang="sl-SI" b="1" dirty="0">
                <a:solidFill>
                  <a:srgbClr val="FF0000"/>
                </a:solidFill>
                <a:latin typeface="Arial Narrow" panose="020B0606020202030204" pitchFamily="34" charset="0"/>
              </a:rPr>
              <a:t>javne zdravstvene </a:t>
            </a:r>
            <a:r>
              <a:rPr lang="sl-SI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službe</a:t>
            </a:r>
            <a:endParaRPr lang="sl-SI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b="1" dirty="0" smtClean="0">
                <a:latin typeface="Arial Narrow" panose="020B0606020202030204" pitchFamily="34" charset="0"/>
              </a:rPr>
              <a:t>določitev, organiziranje, </a:t>
            </a:r>
            <a:r>
              <a:rPr lang="sl-SI" b="1" dirty="0">
                <a:latin typeface="Arial Narrow" panose="020B0606020202030204" pitchFamily="34" charset="0"/>
              </a:rPr>
              <a:t>upravljanje in vodenje </a:t>
            </a:r>
            <a:r>
              <a:rPr lang="sl-SI" b="1" dirty="0" smtClean="0">
                <a:latin typeface="Arial Narrow" panose="020B0606020202030204" pitchFamily="34" charset="0"/>
              </a:rPr>
              <a:t>mreže </a:t>
            </a:r>
            <a:r>
              <a:rPr lang="sl-SI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javne službe za dolgotrajno oskrbo</a:t>
            </a:r>
            <a:r>
              <a:rPr lang="sl-SI" b="1" dirty="0" smtClean="0">
                <a:latin typeface="Arial Narrow" panose="020B0606020202030204" pitchFamily="34" charset="0"/>
              </a:rPr>
              <a:t> </a:t>
            </a:r>
            <a:r>
              <a:rPr lang="sl-SI" b="1" dirty="0">
                <a:latin typeface="Arial Narrow" panose="020B0606020202030204" pitchFamily="34" charset="0"/>
              </a:rPr>
              <a:t>in </a:t>
            </a:r>
            <a:r>
              <a:rPr lang="sl-SI" b="1" dirty="0">
                <a:solidFill>
                  <a:srgbClr val="FF0000"/>
                </a:solidFill>
                <a:latin typeface="Arial Narrow" panose="020B0606020202030204" pitchFamily="34" charset="0"/>
              </a:rPr>
              <a:t>zavarovanja za dolgotrajno oskrbo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3246359"/>
            <a:ext cx="4847168" cy="317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2486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58" name="Rectangle 4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28600" y="533400"/>
            <a:ext cx="8686800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sl-SI" sz="2400" dirty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K</a:t>
            </a:r>
            <a:r>
              <a:rPr lang="sl-SI" sz="2400" dirty="0" smtClean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atalog pravic iz OZZ: </a:t>
            </a:r>
            <a:r>
              <a:rPr lang="sl-SI" sz="2400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odločanje o obsegu pravic</a:t>
            </a:r>
            <a:endParaRPr lang="en-US" sz="2400" dirty="0" smtClean="0">
              <a:solidFill>
                <a:srgbClr val="C00000"/>
              </a:solidFill>
              <a:latin typeface="Arial Narrow" panose="020B0606020202030204" pitchFamily="34" charset="0"/>
              <a:cs typeface="Arial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66800"/>
            <a:ext cx="7957719" cy="54864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76200" y="2438400"/>
            <a:ext cx="31242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l-SI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obvezno</a:t>
            </a:r>
          </a:p>
          <a:p>
            <a:pPr algn="ctr"/>
            <a:r>
              <a:rPr lang="sl-SI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socialno</a:t>
            </a:r>
          </a:p>
          <a:p>
            <a:pPr algn="ctr"/>
            <a:r>
              <a:rPr lang="sl-SI" sz="3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zavarovanje</a:t>
            </a:r>
            <a:endParaRPr lang="sl-SI" sz="3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bg1">
                  <a:lumMod val="95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86068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58" name="Rectangle 4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28600" y="533400"/>
            <a:ext cx="8672052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sl-SI" sz="2400" dirty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K</a:t>
            </a:r>
            <a:r>
              <a:rPr lang="sl-SI" sz="2400" dirty="0" smtClean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atalog pravic iz OZZ: </a:t>
            </a:r>
            <a:r>
              <a:rPr lang="sl-SI" sz="2400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predlog financiranja pravic / storitev</a:t>
            </a:r>
            <a:endParaRPr lang="en-US" sz="2400" dirty="0" smtClean="0">
              <a:solidFill>
                <a:srgbClr val="C00000"/>
              </a:solidFill>
              <a:latin typeface="Arial Narrow" panose="020B0606020202030204" pitchFamily="34" charset="0"/>
              <a:cs typeface="Arial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211444"/>
            <a:ext cx="4953000" cy="5205075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5334000" y="2971800"/>
            <a:ext cx="37338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l-SI" sz="2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zdravniške organizacije</a:t>
            </a:r>
            <a:endParaRPr lang="sl-SI" sz="2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sl-SI" sz="2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Ekonomska fakulteta</a:t>
            </a:r>
            <a:endParaRPr lang="sl-SI" sz="2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sl-SI" sz="2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Slovensko zavarovalno združenje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147BEC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Adriatic </a:t>
            </a:r>
            <a:r>
              <a:rPr lang="sl-SI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147BEC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Slovenica</a:t>
            </a:r>
            <a:endParaRPr lang="sl-SI" sz="2000" b="1" cap="none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147BEC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r>
              <a:rPr lang="sl-SI" sz="2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…</a:t>
            </a:r>
            <a:endParaRPr lang="sl-SI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21719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2" name="Rectangle 4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28600" y="533400"/>
            <a:ext cx="8672052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sl-SI" sz="2400" dirty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S</a:t>
            </a:r>
            <a:r>
              <a:rPr lang="sl-SI" sz="2400" dirty="0" smtClean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cenarij „primarna raven“: </a:t>
            </a:r>
            <a:r>
              <a:rPr lang="sl-SI" sz="2400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delitev in razlogi</a:t>
            </a:r>
            <a:endParaRPr lang="en-US" sz="2400" dirty="0" smtClean="0">
              <a:solidFill>
                <a:srgbClr val="C00000"/>
              </a:solidFill>
              <a:latin typeface="Sans"/>
              <a:cs typeface="Arial" charset="0"/>
            </a:endParaRPr>
          </a:p>
        </p:txBody>
      </p:sp>
      <p:sp>
        <p:nvSpPr>
          <p:cNvPr id="7" name="Rectangle 43"/>
          <p:cNvSpPr txBox="1">
            <a:spLocks noChangeArrowheads="1"/>
          </p:cNvSpPr>
          <p:nvPr/>
        </p:nvSpPr>
        <p:spPr bwMode="auto">
          <a:xfrm>
            <a:off x="270456" y="2854828"/>
            <a:ext cx="8609527" cy="3622172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sz="1600" b="1" dirty="0" smtClean="0">
                <a:latin typeface="Arial Narrow" panose="020B0606020202030204" pitchFamily="34" charset="0"/>
              </a:rPr>
              <a:t>vzpostavitev </a:t>
            </a:r>
            <a:r>
              <a:rPr lang="sl-SI" sz="1600" b="1" dirty="0">
                <a:latin typeface="Arial Narrow" panose="020B0606020202030204" pitchFamily="34" charset="0"/>
              </a:rPr>
              <a:t>(nacionalnega) </a:t>
            </a:r>
            <a:r>
              <a:rPr lang="sl-SI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asistenčnega </a:t>
            </a:r>
            <a:r>
              <a:rPr lang="sl-SI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triažnega </a:t>
            </a:r>
            <a:r>
              <a:rPr lang="sl-SI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sistema</a:t>
            </a:r>
            <a:endParaRPr lang="sl-SI" sz="1600" b="1" dirty="0">
              <a:latin typeface="Arial Narrow" panose="020B0606020202030204" pitchFamily="34" charset="0"/>
            </a:endParaRPr>
          </a:p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sz="1600" b="1" dirty="0" smtClean="0">
                <a:latin typeface="Arial Narrow" panose="020B0606020202030204" pitchFamily="34" charset="0"/>
              </a:rPr>
              <a:t>financiranje </a:t>
            </a:r>
            <a:r>
              <a:rPr lang="sl-SI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programov krepitve zdravja </a:t>
            </a:r>
            <a:r>
              <a:rPr lang="sl-SI" sz="1600" b="1" dirty="0">
                <a:latin typeface="Arial Narrow" panose="020B0606020202030204" pitchFamily="34" charset="0"/>
              </a:rPr>
              <a:t>in preventivnih </a:t>
            </a:r>
            <a:r>
              <a:rPr lang="sl-SI" sz="1600" b="1" dirty="0" smtClean="0">
                <a:latin typeface="Arial Narrow" panose="020B0606020202030204" pitchFamily="34" charset="0"/>
              </a:rPr>
              <a:t>aktivnosti</a:t>
            </a:r>
            <a:endParaRPr lang="sl-SI" sz="1600" b="1" dirty="0">
              <a:latin typeface="Arial Narrow" panose="020B0606020202030204" pitchFamily="34" charset="0"/>
            </a:endParaRPr>
          </a:p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sz="1600" b="1" dirty="0" smtClean="0">
                <a:latin typeface="Arial Narrow" panose="020B0606020202030204" pitchFamily="34" charset="0"/>
              </a:rPr>
              <a:t>financiranje </a:t>
            </a:r>
            <a:r>
              <a:rPr lang="sl-SI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programov za obvladovanje kroničnih bolezni </a:t>
            </a:r>
            <a:r>
              <a:rPr lang="sl-SI" sz="1600" b="1" dirty="0">
                <a:latin typeface="Arial Narrow" panose="020B0606020202030204" pitchFamily="34" charset="0"/>
              </a:rPr>
              <a:t>(»</a:t>
            </a:r>
            <a:r>
              <a:rPr lang="sl-SI" sz="1600" b="1" dirty="0" err="1">
                <a:latin typeface="Arial Narrow" panose="020B0606020202030204" pitchFamily="34" charset="0"/>
              </a:rPr>
              <a:t>disease</a:t>
            </a:r>
            <a:r>
              <a:rPr lang="sl-SI" sz="1600" b="1" dirty="0">
                <a:latin typeface="Arial Narrow" panose="020B0606020202030204" pitchFamily="34" charset="0"/>
              </a:rPr>
              <a:t> management </a:t>
            </a:r>
            <a:r>
              <a:rPr lang="sl-SI" sz="1600" b="1" dirty="0" err="1">
                <a:latin typeface="Arial Narrow" panose="020B0606020202030204" pitchFamily="34" charset="0"/>
              </a:rPr>
              <a:t>programs</a:t>
            </a:r>
            <a:r>
              <a:rPr lang="sl-SI" sz="1600" b="1" dirty="0" smtClean="0">
                <a:latin typeface="Arial Narrow" panose="020B0606020202030204" pitchFamily="34" charset="0"/>
              </a:rPr>
              <a:t>«)</a:t>
            </a:r>
            <a:endParaRPr lang="sl-SI" sz="1600" b="1" dirty="0">
              <a:latin typeface="Arial Narrow" panose="020B0606020202030204" pitchFamily="34" charset="0"/>
            </a:endParaRPr>
          </a:p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sz="1600" b="1" dirty="0" smtClean="0">
                <a:latin typeface="Arial Narrow" panose="020B0606020202030204" pitchFamily="34" charset="0"/>
              </a:rPr>
              <a:t>vzpostavitev </a:t>
            </a:r>
            <a:r>
              <a:rPr lang="sl-SI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vzpodbud za zavarovane osebe </a:t>
            </a:r>
            <a:r>
              <a:rPr lang="sl-SI" sz="1600" b="1" dirty="0">
                <a:latin typeface="Arial Narrow" panose="020B0606020202030204" pitchFamily="34" charset="0"/>
              </a:rPr>
              <a:t>zaradi </a:t>
            </a:r>
            <a:r>
              <a:rPr lang="sl-SI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zdravega načina </a:t>
            </a:r>
            <a:r>
              <a:rPr lang="sl-SI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življenja</a:t>
            </a:r>
            <a:endParaRPr lang="sl-SI" sz="1600" b="1" dirty="0">
              <a:latin typeface="Arial Narrow" panose="020B0606020202030204" pitchFamily="34" charset="0"/>
            </a:endParaRPr>
          </a:p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sz="1600" b="1" dirty="0" smtClean="0">
                <a:latin typeface="Arial Narrow" panose="020B0606020202030204" pitchFamily="34" charset="0"/>
              </a:rPr>
              <a:t>vzpostavitev </a:t>
            </a:r>
            <a:r>
              <a:rPr lang="sl-SI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vzpodbud za izvajalce </a:t>
            </a:r>
            <a:r>
              <a:rPr lang="sl-SI" sz="1600" b="1" dirty="0">
                <a:latin typeface="Arial Narrow" panose="020B0606020202030204" pitchFamily="34" charset="0"/>
              </a:rPr>
              <a:t>za izvajanje storitev, ki se jih </a:t>
            </a:r>
            <a:r>
              <a:rPr lang="sl-SI" sz="1600" b="1" dirty="0" smtClean="0">
                <a:latin typeface="Arial Narrow" panose="020B0606020202030204" pitchFamily="34" charset="0"/>
              </a:rPr>
              <a:t>(danes) </a:t>
            </a:r>
            <a:r>
              <a:rPr lang="sl-SI" sz="1600" b="1" dirty="0">
                <a:latin typeface="Arial Narrow" panose="020B0606020202030204" pitchFamily="34" charset="0"/>
              </a:rPr>
              <a:t>navadno izvede na višji ravni </a:t>
            </a:r>
          </a:p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sz="1600" b="1" dirty="0" smtClean="0">
                <a:latin typeface="Arial Narrow" panose="020B0606020202030204" pitchFamily="34" charset="0"/>
              </a:rPr>
              <a:t>vzpostavitev </a:t>
            </a:r>
            <a:r>
              <a:rPr lang="sl-SI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sistema bonus / </a:t>
            </a:r>
            <a:r>
              <a:rPr lang="sl-SI" sz="1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malus</a:t>
            </a:r>
            <a:r>
              <a:rPr lang="sl-SI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sl-SI" sz="1600" b="1" dirty="0">
                <a:latin typeface="Arial Narrow" panose="020B0606020202030204" pitchFamily="34" charset="0"/>
              </a:rPr>
              <a:t>za osebe, ki se izpostavljajo raznim tveganjem za poškodbe izven dela (v cestnem prometu, izpostavljene športne aktivnosti, popoldansko delo, objestnost, nespoštovanje predpisov, itd</a:t>
            </a:r>
            <a:r>
              <a:rPr lang="sl-SI" sz="1600" b="1" dirty="0" smtClean="0">
                <a:latin typeface="Arial Narrow" panose="020B0606020202030204" pitchFamily="34" charset="0"/>
              </a:rPr>
              <a:t>.)</a:t>
            </a:r>
            <a:endParaRPr lang="sl-SI" sz="1600" b="1" dirty="0">
              <a:latin typeface="Arial Narrow" panose="020B0606020202030204" pitchFamily="34" charset="0"/>
            </a:endParaRPr>
          </a:p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optimizacija procesov </a:t>
            </a:r>
            <a:r>
              <a:rPr lang="sl-SI" sz="1600" b="1" dirty="0">
                <a:latin typeface="Arial Narrow" panose="020B0606020202030204" pitchFamily="34" charset="0"/>
              </a:rPr>
              <a:t>povezovanja primarne in sekundarne ravni zdravstvene </a:t>
            </a:r>
            <a:r>
              <a:rPr lang="sl-SI" sz="1600" b="1" dirty="0" smtClean="0">
                <a:latin typeface="Arial Narrow" panose="020B0606020202030204" pitchFamily="34" charset="0"/>
              </a:rPr>
              <a:t>dejavnosti</a:t>
            </a:r>
            <a:endParaRPr lang="sl-SI" sz="1600" b="1" dirty="0">
              <a:latin typeface="Arial Narrow" panose="020B0606020202030204" pitchFamily="34" charset="0"/>
            </a:endParaRPr>
          </a:p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implementacija </a:t>
            </a:r>
            <a:r>
              <a:rPr lang="sl-SI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ostalih zavarovalniških </a:t>
            </a:r>
            <a:r>
              <a:rPr lang="sl-SI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mehanizmov</a:t>
            </a:r>
            <a:r>
              <a:rPr lang="sl-SI" sz="1600" b="1" dirty="0">
                <a:latin typeface="Arial Narrow" panose="020B0606020202030204" pitchFamily="34" charset="0"/>
              </a:rPr>
              <a:t>, ki vplivajo na povpraševanje in na ponudbo zdravstvenih </a:t>
            </a:r>
            <a:r>
              <a:rPr lang="sl-SI" sz="1600" b="1" dirty="0" smtClean="0">
                <a:latin typeface="Arial Narrow" panose="020B0606020202030204" pitchFamily="34" charset="0"/>
              </a:rPr>
              <a:t>storitev (franšiza, no-</a:t>
            </a:r>
            <a:r>
              <a:rPr lang="sl-SI" sz="1600" b="1" dirty="0" err="1" smtClean="0">
                <a:latin typeface="Arial Narrow" panose="020B0606020202030204" pitchFamily="34" charset="0"/>
              </a:rPr>
              <a:t>claim</a:t>
            </a:r>
            <a:r>
              <a:rPr lang="sl-SI" sz="1600" b="1" dirty="0" smtClean="0">
                <a:latin typeface="Arial Narrow" panose="020B0606020202030204" pitchFamily="34" charset="0"/>
              </a:rPr>
              <a:t> bonus, …)</a:t>
            </a:r>
            <a:endParaRPr lang="sl-SI" sz="1600" b="1" dirty="0">
              <a:latin typeface="Arial Narrow" panose="020B0606020202030204" pitchFamily="34" charset="0"/>
            </a:endParaRPr>
          </a:p>
          <a:p>
            <a:pPr marL="271463" indent="-271463" algn="just" eaLnBrk="0" hangingPunct="0">
              <a:spcBef>
                <a:spcPts val="600"/>
              </a:spcBef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sl-SI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dvig </a:t>
            </a:r>
            <a:r>
              <a:rPr lang="sl-SI" sz="1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informatiziranosti</a:t>
            </a:r>
            <a:r>
              <a:rPr lang="sl-SI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sl-SI" sz="1600" b="1" dirty="0">
                <a:latin typeface="Arial Narrow" panose="020B0606020202030204" pitchFamily="34" charset="0"/>
              </a:rPr>
              <a:t>poslovnih procesov pri izbranih osebnih zdravnikih, ipd.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170" y="1143000"/>
            <a:ext cx="719102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37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2" name="Rectangle 4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28600" y="533400"/>
            <a:ext cx="8686800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sl-SI" sz="2400" dirty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S</a:t>
            </a:r>
            <a:r>
              <a:rPr lang="sl-SI" sz="2400" dirty="0" smtClean="0">
                <a:solidFill>
                  <a:srgbClr val="0099FF"/>
                </a:solidFill>
                <a:latin typeface="Arial Narrow" panose="020B0606020202030204" pitchFamily="34" charset="0"/>
                <a:cs typeface="Arial" charset="0"/>
              </a:rPr>
              <a:t>cenarij „primarna raven“: </a:t>
            </a:r>
            <a:r>
              <a:rPr lang="sl-SI" sz="2400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podatki OZZ (2016)</a:t>
            </a:r>
            <a:endParaRPr lang="en-US" sz="2400" dirty="0" smtClean="0">
              <a:solidFill>
                <a:srgbClr val="C00000"/>
              </a:solidFill>
              <a:latin typeface="Sans"/>
              <a:cs typeface="Arial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71599"/>
            <a:ext cx="3505200" cy="412475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9192" y="2133600"/>
            <a:ext cx="5062408" cy="426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01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iglav - celostna">
  <a:themeElements>
    <a:clrScheme name="Triglav - celostn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riglav - celostna">
      <a:majorFont>
        <a:latin typeface="Triglav"/>
        <a:ea typeface=""/>
        <a:cs typeface=""/>
      </a:majorFont>
      <a:minorFont>
        <a:latin typeface="Triglav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riglav - celostn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iglav - celostn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iglav - celostn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iglav - celostn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iglav - celostn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iglav - celostn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iglav - celostn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iglav - celostn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iglav - celostn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iglav - celostn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iglav - celostn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iglav - celostn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21982</TotalTime>
  <Words>618</Words>
  <Application>Microsoft Office PowerPoint</Application>
  <PresentationFormat>Diaprojekcija na zaslonu (4:3)</PresentationFormat>
  <Paragraphs>81</Paragraphs>
  <Slides>13</Slides>
  <Notes>12</Notes>
  <HiddenSlides>0</HiddenSlides>
  <MMClips>0</MMClips>
  <ScaleCrop>false</ScaleCrop>
  <HeadingPairs>
    <vt:vector size="6" baseType="variant">
      <vt:variant>
        <vt:lpstr>Uporabljene pisave</vt:lpstr>
      </vt:variant>
      <vt:variant>
        <vt:i4>9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23" baseType="lpstr">
      <vt:lpstr>Arial</vt:lpstr>
      <vt:lpstr>Arial Narrow</vt:lpstr>
      <vt:lpstr>DaxCondensed-Light_CE</vt:lpstr>
      <vt:lpstr>Sans</vt:lpstr>
      <vt:lpstr>Symbol</vt:lpstr>
      <vt:lpstr>Times New Roman</vt:lpstr>
      <vt:lpstr>Triglav</vt:lpstr>
      <vt:lpstr>Triglav TheSans Caps</vt:lpstr>
      <vt:lpstr>Wingdings</vt:lpstr>
      <vt:lpstr>Triglav - celostna</vt:lpstr>
      <vt:lpstr>PowerPointova predstavitev</vt:lpstr>
      <vt:lpstr>PowerPointova predstavitev</vt:lpstr>
      <vt:lpstr>PowerPointova predstavitev</vt:lpstr>
      <vt:lpstr>Reforma: katera so bistvena vprašanja?</vt:lpstr>
      <vt:lpstr>Reforma: katera so bistvena področja sprememb?</vt:lpstr>
      <vt:lpstr>Katalog pravic iz OZZ: odločanje o obsegu pravic</vt:lpstr>
      <vt:lpstr>Katalog pravic iz OZZ: predlog financiranja pravic / storitev</vt:lpstr>
      <vt:lpstr>Scenarij „primarna raven“: delitev in razlogi</vt:lpstr>
      <vt:lpstr>Scenarij „primarna raven“: podatki OZZ (2016)</vt:lpstr>
      <vt:lpstr>Scenarij „primarna raven“: podatki DZZ (2016)</vt:lpstr>
      <vt:lpstr>Scenarij „primarna raven“: skupni strošek</vt:lpstr>
      <vt:lpstr>Scenarij „primarna raven“: vpliv financiranja na delovanje sistema</vt:lpstr>
      <vt:lpstr>PowerPointova predstavitev</vt:lpstr>
    </vt:vector>
  </TitlesOfParts>
  <Company>TRIGLAV, Zdravstvena zavarovalnica, d.d.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ZVZZ</dc:title>
  <dc:creator>Jani Gracar</dc:creator>
  <cp:lastModifiedBy>Ivan Gracar</cp:lastModifiedBy>
  <cp:revision>1485</cp:revision>
  <cp:lastPrinted>2018-03-06T14:04:27Z</cp:lastPrinted>
  <dcterms:created xsi:type="dcterms:W3CDTF">2008-06-05T08:09:48Z</dcterms:created>
  <dcterms:modified xsi:type="dcterms:W3CDTF">2018-05-11T19:49:20Z</dcterms:modified>
</cp:coreProperties>
</file>