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89" r:id="rId4"/>
    <p:sldId id="275" r:id="rId5"/>
    <p:sldId id="285" r:id="rId6"/>
    <p:sldId id="276" r:id="rId7"/>
    <p:sldId id="277" r:id="rId8"/>
    <p:sldId id="280" r:id="rId9"/>
    <p:sldId id="281" r:id="rId10"/>
    <p:sldId id="282" r:id="rId11"/>
    <p:sldId id="286" r:id="rId12"/>
    <p:sldId id="283" r:id="rId13"/>
    <p:sldId id="284" r:id="rId14"/>
    <p:sldId id="287" r:id="rId15"/>
    <p:sldId id="288" r:id="rId16"/>
    <p:sldId id="290" r:id="rId17"/>
    <p:sldId id="291" r:id="rId18"/>
    <p:sldId id="292" r:id="rId19"/>
    <p:sldId id="293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nčel" initials="PR" lastIdx="0" clrIdx="0">
    <p:extLst>
      <p:ext uri="{19B8F6BF-5375-455C-9EA6-DF929625EA0E}">
        <p15:presenceInfo xmlns:p15="http://schemas.microsoft.com/office/powerpoint/2012/main" userId="S-1-5-21-1451838152-465197326-314601362-39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54545" autoAdjust="0"/>
  </p:normalViewPr>
  <p:slideViewPr>
    <p:cSldViewPr snapToGrid="0">
      <p:cViewPr varScale="1">
        <p:scale>
          <a:sx n="68" d="100"/>
          <a:sy n="68" d="100"/>
        </p:scale>
        <p:origin x="592" y="5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4CB91-44EC-4256-9BC6-3EB0F4773828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8A6DC-6444-4DFF-8E3B-86C071FE45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9123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639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88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57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984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682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745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5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604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142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1625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622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8C04-BED5-4068-BADE-E8F5F737E1CB}" type="datetimeFigureOut">
              <a:rPr lang="sl-SI" smtClean="0"/>
              <a:t>12. 05. 2017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9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Spremembe Zakona o zdravstveni dejavnosti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Peter Renčel, univ. dipl. prav.</a:t>
            </a:r>
          </a:p>
        </p:txBody>
      </p:sp>
    </p:spTree>
    <p:extLst>
      <p:ext uri="{BB962C8B-B14F-4D97-AF65-F5344CB8AC3E}">
        <p14:creationId xmlns:p14="http://schemas.microsoft.com/office/powerpoint/2010/main" val="1249855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Podelitev koncesije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Koncesija se podeli, če </a:t>
            </a:r>
            <a:r>
              <a:rPr lang="sl-SI" dirty="0" err="1"/>
              <a:t>koncedent</a:t>
            </a:r>
            <a:r>
              <a:rPr lang="sl-SI" dirty="0"/>
              <a:t> ugotovi, da javni zdravstveni zavod ne more: </a:t>
            </a:r>
          </a:p>
          <a:p>
            <a:pPr marL="0" indent="0">
              <a:buNone/>
            </a:pPr>
            <a:r>
              <a:rPr lang="sl-SI" dirty="0"/>
              <a:t>- zagotavljati opravljanja zdravstvene dejavnosti v obsegu, kot je določen z mrežo javne zdravstvene službe,</a:t>
            </a:r>
          </a:p>
          <a:p>
            <a:pPr>
              <a:buFontTx/>
              <a:buChar char="-"/>
            </a:pPr>
            <a:r>
              <a:rPr lang="sl-SI" dirty="0"/>
              <a:t>oziroma če javni zdravstveni zavod ne more zagotoviti potrebne dostopnosti do zdravstvenih storitev.</a:t>
            </a:r>
          </a:p>
          <a:p>
            <a:pPr>
              <a:buFontTx/>
              <a:buChar char="-"/>
            </a:pPr>
            <a:endParaRPr lang="sl-SI" dirty="0"/>
          </a:p>
          <a:p>
            <a:pPr marL="0" indent="0">
              <a:buNone/>
            </a:pPr>
            <a:r>
              <a:rPr lang="sl-SI" dirty="0"/>
              <a:t>Koncesija se podeli za 15 let. </a:t>
            </a:r>
          </a:p>
        </p:txBody>
      </p:sp>
    </p:spTree>
    <p:extLst>
      <p:ext uri="{BB962C8B-B14F-4D97-AF65-F5344CB8AC3E}">
        <p14:creationId xmlns:p14="http://schemas.microsoft.com/office/powerpoint/2010/main" val="251165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Koncesijski akt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Določa vrsto, območje in predviden obseg opravljanja koncesije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Obvezna vsebina je opredelitev razlogov za podelitev koncesije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Na primarni ravni ga sprejem občinski svet – soglasje MZ in ZZZS</a:t>
            </a:r>
          </a:p>
          <a:p>
            <a:pPr marL="0" indent="0">
              <a:buNone/>
            </a:pPr>
            <a:r>
              <a:rPr lang="sl-SI" dirty="0"/>
              <a:t>Na sekundarni ravni ga sprejem vlada – soglasje ZZZS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Več občin lahko skupaj podeli eno koncesijo</a:t>
            </a:r>
          </a:p>
        </p:txBody>
      </p:sp>
    </p:spTree>
    <p:extLst>
      <p:ext uri="{BB962C8B-B14F-4D97-AF65-F5344CB8AC3E}">
        <p14:creationId xmlns:p14="http://schemas.microsoft.com/office/powerpoint/2010/main" val="3637790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Podaljšanje koncesije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Koncesija se podaljša, če koncesionar: </a:t>
            </a:r>
          </a:p>
          <a:p>
            <a:pPr>
              <a:buFontTx/>
              <a:buChar char="-"/>
            </a:pPr>
            <a:r>
              <a:rPr lang="sl-SI" dirty="0"/>
              <a:t>izpolnjuje kriterije kakovosti in realizacijo programa v podeljenem obsegu</a:t>
            </a:r>
          </a:p>
          <a:p>
            <a:pPr>
              <a:buFontTx/>
              <a:buChar char="-"/>
            </a:pPr>
            <a:r>
              <a:rPr lang="sl-SI" dirty="0"/>
              <a:t> </a:t>
            </a:r>
            <a:r>
              <a:rPr lang="sl-SI" b="1" dirty="0"/>
              <a:t>še obstoji potreba po podelitvi koncesije</a:t>
            </a:r>
            <a:r>
              <a:rPr lang="sl-SI" dirty="0"/>
              <a:t>, upoštevaje drugi odstavek 42. člena tega zakona. </a:t>
            </a:r>
          </a:p>
          <a:p>
            <a:pPr marL="0" indent="0">
              <a:buNone/>
            </a:pPr>
            <a:r>
              <a:rPr lang="sl-SI" dirty="0"/>
              <a:t>Če so izpolnjeni pogoji, se koncesija lahko podaljša za naslednjih 15 let.</a:t>
            </a:r>
          </a:p>
        </p:txBody>
      </p:sp>
    </p:spTree>
    <p:extLst>
      <p:ext uri="{BB962C8B-B14F-4D97-AF65-F5344CB8AC3E}">
        <p14:creationId xmlns:p14="http://schemas.microsoft.com/office/powerpoint/2010/main" val="2620147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Obstoječe koncesije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Če je koncesija podeljena za nedoločen čas, se določi v trajanju 15 let.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Če je koncesija podeljena za določen čas in se v 15 letih od uveljavitve zakona ne bi iztekla, se določi v trajanju 15 let.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Če se koncesija izteče prej kot v 15 letih, se lahko podaljša pod pogoji, ki veljajo za podaljšanje novih koncesij.   </a:t>
            </a:r>
          </a:p>
        </p:txBody>
      </p:sp>
    </p:spTree>
    <p:extLst>
      <p:ext uri="{BB962C8B-B14F-4D97-AF65-F5344CB8AC3E}">
        <p14:creationId xmlns:p14="http://schemas.microsoft.com/office/powerpoint/2010/main" val="390284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Vsebina koncesijske pogodbe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/>
              <a:t>odgovorni nosilec za posamezen program zdravstvene dejavnosti,</a:t>
            </a:r>
          </a:p>
          <a:p>
            <a:pPr>
              <a:buFontTx/>
              <a:buChar char="-"/>
            </a:pPr>
            <a:r>
              <a:rPr lang="sl-SI" dirty="0"/>
              <a:t>dolžnost in način poročanja o opravljanju koncesijske dejavnosti,</a:t>
            </a:r>
          </a:p>
          <a:p>
            <a:pPr>
              <a:buFontTx/>
              <a:buChar char="-"/>
            </a:pPr>
            <a:r>
              <a:rPr lang="it-IT" dirty="0"/>
              <a:t>obveznost vzpostavitve vseh oblik notranjega nadzora ter sistema kakovosti in varnosti </a:t>
            </a:r>
            <a:endParaRPr lang="sl-SI" dirty="0"/>
          </a:p>
          <a:p>
            <a:pPr>
              <a:buFontTx/>
              <a:buChar char="-"/>
            </a:pPr>
            <a:r>
              <a:rPr lang="sl-SI" dirty="0"/>
              <a:t>pogodbene kazni zaradi </a:t>
            </a:r>
            <a:r>
              <a:rPr lang="sl-SI" dirty="0" err="1"/>
              <a:t>neopravljanja</a:t>
            </a:r>
            <a:r>
              <a:rPr lang="sl-SI" dirty="0"/>
              <a:t> ali nepravilnega opravljanja zdravstvene dejavnosti, </a:t>
            </a:r>
          </a:p>
          <a:p>
            <a:pPr>
              <a:buFontTx/>
              <a:buChar char="-"/>
            </a:pPr>
            <a:r>
              <a:rPr lang="sl-SI" dirty="0"/>
              <a:t>način zagotavljanja nadomeščanja med odsotnostjo koncesionarja. </a:t>
            </a:r>
          </a:p>
        </p:txBody>
      </p:sp>
    </p:spTree>
    <p:extLst>
      <p:ext uri="{BB962C8B-B14F-4D97-AF65-F5344CB8AC3E}">
        <p14:creationId xmlns:p14="http://schemas.microsoft.com/office/powerpoint/2010/main" val="19257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Spremembe koncesijskega razmerja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Dovoljene le nebistvene spremembe:</a:t>
            </a:r>
          </a:p>
          <a:p>
            <a:pPr>
              <a:buFontTx/>
              <a:buChar char="-"/>
            </a:pPr>
            <a:r>
              <a:rPr lang="sl-SI" dirty="0"/>
              <a:t>sprememba lokacije znotraj območja opravljanja koncesije, določenega v pogodbi,</a:t>
            </a:r>
          </a:p>
          <a:p>
            <a:pPr>
              <a:buFontTx/>
              <a:buChar char="-"/>
            </a:pPr>
            <a:r>
              <a:rPr lang="sl-SI" dirty="0"/>
              <a:t>sprememba odgovornega nosilca, če gre spremembo, ki v postopku izbire ne bi povzročila izbire drugega izvajalca,</a:t>
            </a:r>
          </a:p>
          <a:p>
            <a:pPr>
              <a:buFontTx/>
              <a:buChar char="-"/>
            </a:pPr>
            <a:r>
              <a:rPr lang="sl-SI" dirty="0"/>
              <a:t>povečanje/zmanjšanje obsega programa za 20%, če </a:t>
            </a:r>
            <a:r>
              <a:rPr lang="sl-SI"/>
              <a:t>s spremenijo potrebe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8470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Delo</a:t>
            </a:r>
            <a:r>
              <a:rPr lang="en-GB" dirty="0"/>
              <a:t> </a:t>
            </a:r>
            <a:r>
              <a:rPr lang="en-GB" dirty="0" err="1"/>
              <a:t>zaposlenih</a:t>
            </a:r>
            <a:r>
              <a:rPr lang="en-GB" dirty="0"/>
              <a:t> </a:t>
            </a:r>
            <a:r>
              <a:rPr lang="en-GB" dirty="0" err="1"/>
              <a:t>zdravnikov</a:t>
            </a:r>
            <a:r>
              <a:rPr lang="en-GB" dirty="0"/>
              <a:t> (v </a:t>
            </a:r>
            <a:r>
              <a:rPr lang="en-GB" dirty="0" err="1"/>
              <a:t>javnih</a:t>
            </a:r>
            <a:r>
              <a:rPr lang="en-GB" dirty="0"/>
              <a:t> </a:t>
            </a:r>
            <a:r>
              <a:rPr lang="en-GB" dirty="0" err="1"/>
              <a:t>zavodih</a:t>
            </a:r>
            <a:r>
              <a:rPr lang="en-GB" dirty="0"/>
              <a:t>)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drugem</a:t>
            </a:r>
            <a:r>
              <a:rPr lang="en-GB" dirty="0"/>
              <a:t> </a:t>
            </a:r>
            <a:r>
              <a:rPr lang="en-GB" dirty="0" err="1"/>
              <a:t>delodajalcu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err="1"/>
              <a:t>Kdor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zaposlen</a:t>
            </a:r>
            <a:r>
              <a:rPr lang="en-GB" dirty="0"/>
              <a:t> v </a:t>
            </a:r>
            <a:r>
              <a:rPr lang="en-GB" dirty="0" err="1"/>
              <a:t>javnem</a:t>
            </a:r>
            <a:r>
              <a:rPr lang="en-GB" dirty="0"/>
              <a:t> </a:t>
            </a:r>
            <a:r>
              <a:rPr lang="en-GB" dirty="0" err="1"/>
              <a:t>zavodu</a:t>
            </a:r>
            <a:r>
              <a:rPr lang="en-GB" dirty="0"/>
              <a:t>,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dela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drugem</a:t>
            </a:r>
            <a:r>
              <a:rPr lang="en-GB" dirty="0"/>
              <a:t> </a:t>
            </a:r>
            <a:r>
              <a:rPr lang="en-GB" dirty="0" err="1"/>
              <a:t>javnem</a:t>
            </a:r>
            <a:r>
              <a:rPr lang="en-GB" dirty="0"/>
              <a:t> </a:t>
            </a:r>
            <a:r>
              <a:rPr lang="en-GB" dirty="0" err="1"/>
              <a:t>zavodu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podlagi</a:t>
            </a:r>
            <a:r>
              <a:rPr lang="en-GB" dirty="0"/>
              <a:t> </a:t>
            </a:r>
            <a:r>
              <a:rPr lang="en-GB" b="1" dirty="0" err="1"/>
              <a:t>obvestila</a:t>
            </a:r>
            <a:r>
              <a:rPr lang="en-GB" dirty="0"/>
              <a:t> </a:t>
            </a:r>
            <a:r>
              <a:rPr lang="en-GB" dirty="0" err="1"/>
              <a:t>svojemu</a:t>
            </a:r>
            <a:r>
              <a:rPr lang="en-GB" dirty="0"/>
              <a:t> </a:t>
            </a:r>
            <a:r>
              <a:rPr lang="en-GB" dirty="0" err="1"/>
              <a:t>delodajalcu</a:t>
            </a:r>
            <a:r>
              <a:rPr lang="en-GB" dirty="0"/>
              <a:t>. </a:t>
            </a:r>
            <a:r>
              <a:rPr lang="en-GB" dirty="0" err="1"/>
              <a:t>Obvestilo</a:t>
            </a:r>
            <a:r>
              <a:rPr lang="en-GB" dirty="0"/>
              <a:t> mora </a:t>
            </a:r>
            <a:r>
              <a:rPr lang="en-GB" dirty="0" err="1"/>
              <a:t>vsebovati</a:t>
            </a:r>
            <a:r>
              <a:rPr lang="en-GB" dirty="0"/>
              <a:t> </a:t>
            </a:r>
            <a:r>
              <a:rPr lang="en-GB" dirty="0" err="1"/>
              <a:t>podatek</a:t>
            </a:r>
            <a:r>
              <a:rPr lang="en-GB" dirty="0"/>
              <a:t> o </a:t>
            </a:r>
            <a:r>
              <a:rPr lang="en-GB" dirty="0" err="1"/>
              <a:t>javnem</a:t>
            </a:r>
            <a:r>
              <a:rPr lang="en-GB" dirty="0"/>
              <a:t> </a:t>
            </a:r>
            <a:r>
              <a:rPr lang="en-GB" dirty="0" err="1"/>
              <a:t>zavodu</a:t>
            </a:r>
            <a:r>
              <a:rPr lang="en-GB" dirty="0"/>
              <a:t> in </a:t>
            </a:r>
            <a:r>
              <a:rPr lang="en-GB" dirty="0" err="1"/>
              <a:t>mesečnem</a:t>
            </a:r>
            <a:r>
              <a:rPr lang="en-GB" dirty="0"/>
              <a:t> </a:t>
            </a:r>
            <a:r>
              <a:rPr lang="en-GB" dirty="0" err="1"/>
              <a:t>obsegu</a:t>
            </a:r>
            <a:r>
              <a:rPr lang="en-GB" dirty="0"/>
              <a:t> </a:t>
            </a:r>
            <a:r>
              <a:rPr lang="en-GB" dirty="0" err="1"/>
              <a:t>dela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Če</a:t>
            </a:r>
            <a:r>
              <a:rPr lang="en-GB" dirty="0"/>
              <a:t> </a:t>
            </a:r>
            <a:r>
              <a:rPr lang="en-GB" dirty="0" err="1"/>
              <a:t>drugi</a:t>
            </a:r>
            <a:r>
              <a:rPr lang="en-GB" dirty="0"/>
              <a:t> </a:t>
            </a:r>
            <a:r>
              <a:rPr lang="en-GB" dirty="0" err="1"/>
              <a:t>delodajalec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javni</a:t>
            </a:r>
            <a:r>
              <a:rPr lang="en-GB" dirty="0"/>
              <a:t> </a:t>
            </a:r>
            <a:r>
              <a:rPr lang="en-GB" dirty="0" err="1"/>
              <a:t>zavod</a:t>
            </a:r>
            <a:r>
              <a:rPr lang="en-GB" dirty="0"/>
              <a:t>,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zaposleni</a:t>
            </a:r>
            <a:r>
              <a:rPr lang="en-GB" dirty="0"/>
              <a:t> </a:t>
            </a:r>
            <a:r>
              <a:rPr lang="en-GB" dirty="0" err="1"/>
              <a:t>zanj</a:t>
            </a:r>
            <a:r>
              <a:rPr lang="en-GB" dirty="0"/>
              <a:t> </a:t>
            </a:r>
            <a:r>
              <a:rPr lang="en-GB" dirty="0" err="1"/>
              <a:t>dela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podlagi</a:t>
            </a:r>
            <a:r>
              <a:rPr lang="en-GB" dirty="0"/>
              <a:t> </a:t>
            </a:r>
            <a:r>
              <a:rPr lang="en-GB" b="1" dirty="0" err="1"/>
              <a:t>soglasja</a:t>
            </a:r>
            <a:r>
              <a:rPr lang="en-GB" b="1" dirty="0"/>
              <a:t> </a:t>
            </a:r>
            <a:r>
              <a:rPr lang="en-GB" dirty="0" err="1"/>
              <a:t>matičnega</a:t>
            </a:r>
            <a:r>
              <a:rPr lang="en-GB" dirty="0"/>
              <a:t> </a:t>
            </a:r>
            <a:r>
              <a:rPr lang="en-GB" dirty="0" err="1"/>
              <a:t>delodajalca</a:t>
            </a:r>
            <a:r>
              <a:rPr lang="en-GB" dirty="0"/>
              <a:t>, in </a:t>
            </a:r>
            <a:r>
              <a:rPr lang="en-GB" dirty="0" err="1"/>
              <a:t>sicer</a:t>
            </a:r>
            <a:r>
              <a:rPr lang="en-GB" dirty="0"/>
              <a:t> </a:t>
            </a:r>
            <a:r>
              <a:rPr lang="en-GB" dirty="0" err="1"/>
              <a:t>največ</a:t>
            </a:r>
            <a:r>
              <a:rPr lang="en-GB" dirty="0"/>
              <a:t> 8 </a:t>
            </a:r>
            <a:r>
              <a:rPr lang="en-GB" dirty="0" err="1"/>
              <a:t>ur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teden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Soglasja</a:t>
            </a:r>
            <a:r>
              <a:rPr lang="en-GB" dirty="0"/>
              <a:t> se ne </a:t>
            </a:r>
            <a:r>
              <a:rPr lang="en-GB" dirty="0" err="1"/>
              <a:t>izda</a:t>
            </a:r>
            <a:r>
              <a:rPr lang="en-GB" dirty="0"/>
              <a:t>:</a:t>
            </a:r>
          </a:p>
          <a:p>
            <a:pPr>
              <a:buFontTx/>
              <a:buChar char="-"/>
            </a:pPr>
            <a:r>
              <a:rPr lang="en-GB" dirty="0" err="1"/>
              <a:t>če</a:t>
            </a:r>
            <a:r>
              <a:rPr lang="en-GB" dirty="0"/>
              <a:t> </a:t>
            </a:r>
            <a:r>
              <a:rPr lang="en-GB" dirty="0" err="1"/>
              <a:t>bo</a:t>
            </a:r>
            <a:r>
              <a:rPr lang="en-GB" dirty="0"/>
              <a:t> s </a:t>
            </a:r>
            <a:r>
              <a:rPr lang="en-GB" dirty="0" err="1"/>
              <a:t>tem</a:t>
            </a:r>
            <a:r>
              <a:rPr lang="en-GB" dirty="0"/>
              <a:t> </a:t>
            </a:r>
            <a:r>
              <a:rPr lang="en-GB" dirty="0" err="1"/>
              <a:t>pozvročena</a:t>
            </a:r>
            <a:r>
              <a:rPr lang="en-GB" dirty="0"/>
              <a:t> </a:t>
            </a:r>
            <a:r>
              <a:rPr lang="en-GB" dirty="0" err="1"/>
              <a:t>škoda</a:t>
            </a:r>
            <a:r>
              <a:rPr lang="en-GB" dirty="0"/>
              <a:t> </a:t>
            </a:r>
            <a:r>
              <a:rPr lang="en-GB" dirty="0" err="1"/>
              <a:t>javnemu</a:t>
            </a:r>
            <a:r>
              <a:rPr lang="en-GB" dirty="0"/>
              <a:t> </a:t>
            </a:r>
            <a:r>
              <a:rPr lang="en-GB" dirty="0" err="1"/>
              <a:t>zavodu</a:t>
            </a:r>
            <a:r>
              <a:rPr lang="en-GB" dirty="0"/>
              <a:t>, </a:t>
            </a:r>
            <a:r>
              <a:rPr lang="en-GB" dirty="0" err="1"/>
              <a:t>oziroma</a:t>
            </a:r>
            <a:r>
              <a:rPr lang="en-GB" dirty="0"/>
              <a:t> </a:t>
            </a:r>
            <a:r>
              <a:rPr lang="en-GB" dirty="0" err="1"/>
              <a:t>motnja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opravljanju</a:t>
            </a:r>
            <a:r>
              <a:rPr lang="en-GB" dirty="0"/>
              <a:t> </a:t>
            </a:r>
            <a:r>
              <a:rPr lang="en-GB" dirty="0" err="1"/>
              <a:t>dejavnosti</a:t>
            </a:r>
            <a:r>
              <a:rPr lang="en-GB" dirty="0"/>
              <a:t> </a:t>
            </a:r>
            <a:r>
              <a:rPr lang="en-GB" dirty="0" err="1"/>
              <a:t>javnega</a:t>
            </a:r>
            <a:r>
              <a:rPr lang="en-GB" dirty="0"/>
              <a:t> </a:t>
            </a:r>
            <a:r>
              <a:rPr lang="en-GB" dirty="0" err="1"/>
              <a:t>zavoda</a:t>
            </a:r>
            <a:r>
              <a:rPr lang="en-GB" dirty="0"/>
              <a:t>,</a:t>
            </a:r>
          </a:p>
          <a:p>
            <a:pPr>
              <a:buFontTx/>
              <a:buChar char="-"/>
            </a:pPr>
            <a:r>
              <a:rPr lang="en-GB" dirty="0" err="1"/>
              <a:t>če</a:t>
            </a:r>
            <a:r>
              <a:rPr lang="en-GB" dirty="0"/>
              <a:t> </a:t>
            </a:r>
            <a:r>
              <a:rPr lang="en-GB" dirty="0" err="1"/>
              <a:t>javni</a:t>
            </a:r>
            <a:r>
              <a:rPr lang="en-GB" dirty="0"/>
              <a:t> </a:t>
            </a:r>
            <a:r>
              <a:rPr lang="en-GB" dirty="0" err="1"/>
              <a:t>zavod</a:t>
            </a:r>
            <a:r>
              <a:rPr lang="en-GB" dirty="0"/>
              <a:t> </a:t>
            </a:r>
            <a:r>
              <a:rPr lang="en-GB" dirty="0" err="1"/>
              <a:t>nima</a:t>
            </a:r>
            <a:r>
              <a:rPr lang="en-GB" dirty="0"/>
              <a:t> </a:t>
            </a:r>
            <a:r>
              <a:rPr lang="en-GB" dirty="0" err="1"/>
              <a:t>potrebe</a:t>
            </a:r>
            <a:r>
              <a:rPr lang="en-GB" dirty="0"/>
              <a:t> </a:t>
            </a:r>
            <a:r>
              <a:rPr lang="en-GB" dirty="0" err="1"/>
              <a:t>po</a:t>
            </a:r>
            <a:r>
              <a:rPr lang="en-GB" dirty="0"/>
              <a:t> </a:t>
            </a:r>
            <a:r>
              <a:rPr lang="en-GB" dirty="0" err="1"/>
              <a:t>dodatnem</a:t>
            </a:r>
            <a:r>
              <a:rPr lang="en-GB" dirty="0"/>
              <a:t> </a:t>
            </a:r>
            <a:r>
              <a:rPr lang="en-GB" dirty="0" err="1"/>
              <a:t>delu</a:t>
            </a:r>
            <a:r>
              <a:rPr lang="en-GB" dirty="0"/>
              <a:t> (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polnim</a:t>
            </a:r>
            <a:r>
              <a:rPr lang="en-GB" dirty="0"/>
              <a:t> </a:t>
            </a:r>
            <a:r>
              <a:rPr lang="en-GB" dirty="0" err="1"/>
              <a:t>delovnim</a:t>
            </a:r>
            <a:r>
              <a:rPr lang="en-GB" dirty="0"/>
              <a:t> </a:t>
            </a:r>
            <a:r>
              <a:rPr lang="en-GB" dirty="0" err="1"/>
              <a:t>časom</a:t>
            </a:r>
            <a:r>
              <a:rPr lang="en-GB" dirty="0"/>
              <a:t>) </a:t>
            </a:r>
            <a:r>
              <a:rPr lang="en-GB" dirty="0" err="1"/>
              <a:t>zdravnika</a:t>
            </a:r>
            <a:endParaRPr lang="en-GB" dirty="0"/>
          </a:p>
          <a:p>
            <a:pPr>
              <a:buFontTx/>
              <a:buChar char="-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2683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Delo</a:t>
            </a:r>
            <a:r>
              <a:rPr lang="en-GB" dirty="0"/>
              <a:t> </a:t>
            </a:r>
            <a:r>
              <a:rPr lang="en-GB" dirty="0" err="1"/>
              <a:t>zaposlenih</a:t>
            </a:r>
            <a:r>
              <a:rPr lang="en-GB" dirty="0"/>
              <a:t> </a:t>
            </a:r>
            <a:r>
              <a:rPr lang="en-GB" dirty="0" err="1"/>
              <a:t>zdravnikov</a:t>
            </a:r>
            <a:r>
              <a:rPr lang="en-GB" dirty="0"/>
              <a:t> (v </a:t>
            </a:r>
            <a:r>
              <a:rPr lang="en-GB" dirty="0" err="1"/>
              <a:t>javnih</a:t>
            </a:r>
            <a:r>
              <a:rPr lang="en-GB" dirty="0"/>
              <a:t> </a:t>
            </a:r>
            <a:r>
              <a:rPr lang="en-GB" dirty="0" err="1"/>
              <a:t>zavodih</a:t>
            </a:r>
            <a:r>
              <a:rPr lang="en-GB" dirty="0"/>
              <a:t>)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drugem</a:t>
            </a:r>
            <a:r>
              <a:rPr lang="en-GB" dirty="0"/>
              <a:t> </a:t>
            </a:r>
            <a:r>
              <a:rPr lang="en-GB" dirty="0" err="1"/>
              <a:t>delodajalcu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8218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“</a:t>
            </a:r>
            <a:r>
              <a:rPr lang="sl-SI" dirty="0"/>
              <a:t>Prepovedano je omogočanje opravljanja zdravstvenih storitev</a:t>
            </a:r>
            <a:r>
              <a:rPr lang="en-GB" dirty="0"/>
              <a:t> </a:t>
            </a:r>
            <a:r>
              <a:rPr lang="sl-SI" dirty="0"/>
              <a:t>zdravstvenemu delavcu, ki ne</a:t>
            </a:r>
            <a:r>
              <a:rPr lang="en-GB" dirty="0"/>
              <a:t> </a:t>
            </a:r>
            <a:r>
              <a:rPr lang="sl-SI" dirty="0"/>
              <a:t>izpolnjuje pogojev, določenih s tem zakonom. Izvajalec zdravstvene dejavnosti, ki omogoča</a:t>
            </a:r>
            <a:r>
              <a:rPr lang="en-GB" dirty="0"/>
              <a:t> </a:t>
            </a:r>
            <a:r>
              <a:rPr lang="sl-SI" dirty="0"/>
              <a:t>opravljanje zdravstvenih storitev zdravstvenemu delavcu iz prejšnjega odstavka, mora predhodno</a:t>
            </a:r>
            <a:r>
              <a:rPr lang="en-GB" dirty="0"/>
              <a:t> </a:t>
            </a:r>
            <a:r>
              <a:rPr lang="sl-SI" dirty="0"/>
              <a:t>preveriti izpolnjevanje pogojev iz tega zakona.</a:t>
            </a:r>
            <a:r>
              <a:rPr lang="en-GB" dirty="0"/>
              <a:t>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Prekršek</a:t>
            </a:r>
            <a:r>
              <a:rPr lang="en-GB" dirty="0"/>
              <a:t> </a:t>
            </a:r>
            <a:r>
              <a:rPr lang="en-GB" dirty="0" err="1"/>
              <a:t>delodajalca</a:t>
            </a:r>
            <a:r>
              <a:rPr lang="en-GB" dirty="0"/>
              <a:t>, </a:t>
            </a:r>
            <a:r>
              <a:rPr lang="en-GB" dirty="0" err="1"/>
              <a:t>ki</a:t>
            </a:r>
            <a:r>
              <a:rPr lang="en-GB" dirty="0"/>
              <a:t> </a:t>
            </a:r>
            <a:r>
              <a:rPr lang="en-GB" dirty="0" err="1"/>
              <a:t>omogoča</a:t>
            </a:r>
            <a:r>
              <a:rPr lang="en-GB" dirty="0"/>
              <a:t> </a:t>
            </a:r>
            <a:r>
              <a:rPr lang="en-GB" dirty="0" err="1"/>
              <a:t>opravljanje</a:t>
            </a:r>
            <a:r>
              <a:rPr lang="en-GB" dirty="0"/>
              <a:t> </a:t>
            </a:r>
            <a:r>
              <a:rPr lang="en-GB" dirty="0" err="1"/>
              <a:t>zdravstvenih</a:t>
            </a:r>
            <a:r>
              <a:rPr lang="en-GB" dirty="0"/>
              <a:t> </a:t>
            </a:r>
            <a:r>
              <a:rPr lang="en-GB" dirty="0" err="1"/>
              <a:t>storitev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sklene</a:t>
            </a:r>
            <a:r>
              <a:rPr lang="en-GB" dirty="0"/>
              <a:t> </a:t>
            </a:r>
            <a:r>
              <a:rPr lang="en-GB" dirty="0" err="1"/>
              <a:t>podjemno</a:t>
            </a:r>
            <a:r>
              <a:rPr lang="en-GB" dirty="0"/>
              <a:t> </a:t>
            </a:r>
            <a:r>
              <a:rPr lang="en-GB" dirty="0" err="1"/>
              <a:t>pogodbo</a:t>
            </a:r>
            <a:r>
              <a:rPr lang="en-GB" dirty="0"/>
              <a:t> v </a:t>
            </a:r>
            <a:r>
              <a:rPr lang="en-GB" dirty="0" err="1"/>
              <a:t>nasprotju</a:t>
            </a:r>
            <a:r>
              <a:rPr lang="en-GB" dirty="0"/>
              <a:t> z </a:t>
            </a:r>
            <a:r>
              <a:rPr lang="en-GB" dirty="0" err="1"/>
              <a:t>zakonom</a:t>
            </a:r>
            <a:r>
              <a:rPr lang="en-GB" dirty="0"/>
              <a:t>. </a:t>
            </a:r>
            <a:r>
              <a:rPr lang="pl-PL" dirty="0"/>
              <a:t>Globa za pravno osebo: 3.000 do 50.000 EUR; fizična oseba: 1.000 do 15.000 EUR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Prekršek</a:t>
            </a:r>
            <a:r>
              <a:rPr lang="en-GB" dirty="0"/>
              <a:t> </a:t>
            </a:r>
            <a:r>
              <a:rPr lang="en-GB" dirty="0" err="1"/>
              <a:t>delavca</a:t>
            </a:r>
            <a:r>
              <a:rPr lang="en-GB" dirty="0"/>
              <a:t>, </a:t>
            </a:r>
            <a:r>
              <a:rPr lang="en-GB" dirty="0" err="1"/>
              <a:t>ki</a:t>
            </a:r>
            <a:r>
              <a:rPr lang="en-GB" dirty="0"/>
              <a:t> </a:t>
            </a:r>
            <a:r>
              <a:rPr lang="en-GB" dirty="0" err="1"/>
              <a:t>opravlja</a:t>
            </a:r>
            <a:r>
              <a:rPr lang="en-GB" dirty="0"/>
              <a:t> </a:t>
            </a:r>
            <a:r>
              <a:rPr lang="en-GB" dirty="0" err="1"/>
              <a:t>delo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drugem</a:t>
            </a:r>
            <a:r>
              <a:rPr lang="en-GB" dirty="0"/>
              <a:t> </a:t>
            </a:r>
            <a:r>
              <a:rPr lang="en-GB" dirty="0" err="1"/>
              <a:t>izvajalcu</a:t>
            </a:r>
            <a:r>
              <a:rPr lang="en-GB" dirty="0"/>
              <a:t>. Globa od 300 do 5.000 EUR</a:t>
            </a:r>
          </a:p>
          <a:p>
            <a:pPr marL="0" indent="0">
              <a:buNone/>
            </a:pPr>
            <a:r>
              <a:rPr lang="en-GB" dirty="0" err="1"/>
              <a:t>Izredna</a:t>
            </a:r>
            <a:r>
              <a:rPr lang="en-GB" dirty="0"/>
              <a:t> </a:t>
            </a:r>
            <a:r>
              <a:rPr lang="en-GB" dirty="0" err="1"/>
              <a:t>odpoved</a:t>
            </a:r>
            <a:r>
              <a:rPr lang="en-GB" dirty="0"/>
              <a:t> </a:t>
            </a:r>
            <a:r>
              <a:rPr lang="en-GB" dirty="0" err="1"/>
              <a:t>pogodbe</a:t>
            </a:r>
            <a:r>
              <a:rPr lang="en-GB" dirty="0"/>
              <a:t> o </a:t>
            </a:r>
            <a:r>
              <a:rPr lang="en-GB" dirty="0" err="1"/>
              <a:t>zaposlitvi</a:t>
            </a:r>
            <a:r>
              <a:rPr lang="en-GB"/>
              <a:t>.</a:t>
            </a:r>
            <a:endParaRPr lang="pl-PL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2432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Oglaševanje</a:t>
            </a:r>
            <a:r>
              <a:rPr lang="en-GB" dirty="0"/>
              <a:t> </a:t>
            </a:r>
            <a:r>
              <a:rPr lang="en-GB" dirty="0" err="1"/>
              <a:t>zdravstvene</a:t>
            </a:r>
            <a:r>
              <a:rPr lang="en-GB" dirty="0"/>
              <a:t> </a:t>
            </a:r>
            <a:r>
              <a:rPr lang="en-GB" dirty="0" err="1"/>
              <a:t>dejavnosti</a:t>
            </a:r>
            <a:r>
              <a:rPr lang="en-GB" dirty="0"/>
              <a:t> – 75.a </a:t>
            </a:r>
            <a:r>
              <a:rPr lang="en-GB" dirty="0" err="1"/>
              <a:t>člen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Opredelitev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sl-SI" dirty="0"/>
              <a:t>Oglaševanje zdravstvene dejavnosti, izvajalcev zdravstvene dejavnosti oziroma zdravstvenih</a:t>
            </a:r>
            <a:r>
              <a:rPr lang="en-GB" dirty="0"/>
              <a:t> </a:t>
            </a:r>
            <a:r>
              <a:rPr lang="sl-SI" dirty="0"/>
              <a:t>storitev so oglaševalska sporočila in</a:t>
            </a:r>
            <a:r>
              <a:rPr lang="en-GB" dirty="0"/>
              <a:t> </a:t>
            </a:r>
            <a:r>
              <a:rPr lang="sl-SI" dirty="0"/>
              <a:t>druge oblike obveščanja javnosti ter ustvarjanje ugleda ali dobrega imena z namenom</a:t>
            </a:r>
            <a:r>
              <a:rPr lang="en-GB" dirty="0"/>
              <a:t> </a:t>
            </a:r>
            <a:r>
              <a:rPr lang="sl-SI" dirty="0"/>
              <a:t>pospeševanja opravljanja in trženja zdravstvene dejavnosti oziroma zdravstvenih storitev.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sl-SI" dirty="0"/>
              <a:t>Oglaševanje zdravstvene dejavnosti, ki je zavajajoče, nedostojno oziroma nedovoljeno primerjalno</a:t>
            </a:r>
            <a:r>
              <a:rPr lang="en-GB" dirty="0"/>
              <a:t> </a:t>
            </a:r>
            <a:r>
              <a:rPr lang="sl-SI" dirty="0"/>
              <a:t>glede na zakon, ki ureja varstvo potrošnikov, je prepovedano.</a:t>
            </a:r>
          </a:p>
        </p:txBody>
      </p:sp>
    </p:spTree>
    <p:extLst>
      <p:ext uri="{BB962C8B-B14F-4D97-AF65-F5344CB8AC3E}">
        <p14:creationId xmlns:p14="http://schemas.microsoft.com/office/powerpoint/2010/main" val="2986523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Oglaševanje</a:t>
            </a:r>
            <a:r>
              <a:rPr lang="en-GB" dirty="0"/>
              <a:t> </a:t>
            </a:r>
            <a:r>
              <a:rPr lang="en-GB" dirty="0" err="1"/>
              <a:t>zdravstvene</a:t>
            </a:r>
            <a:r>
              <a:rPr lang="en-GB" dirty="0"/>
              <a:t> </a:t>
            </a:r>
            <a:r>
              <a:rPr lang="en-GB" dirty="0" err="1"/>
              <a:t>dejavnosti</a:t>
            </a:r>
            <a:r>
              <a:rPr lang="en-GB" dirty="0"/>
              <a:t> -75.a </a:t>
            </a:r>
            <a:r>
              <a:rPr lang="en-GB" dirty="0" err="1"/>
              <a:t>člen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Poleg </a:t>
            </a:r>
            <a:r>
              <a:rPr lang="en-GB" dirty="0" err="1"/>
              <a:t>zavajajočega</a:t>
            </a:r>
            <a:r>
              <a:rPr lang="en-GB" dirty="0"/>
              <a:t> </a:t>
            </a:r>
            <a:r>
              <a:rPr lang="en-GB" dirty="0" err="1"/>
              <a:t>oglaševanja</a:t>
            </a:r>
            <a:r>
              <a:rPr lang="en-GB" dirty="0"/>
              <a:t>, </a:t>
            </a:r>
            <a:r>
              <a:rPr lang="en-GB" dirty="0" err="1"/>
              <a:t>kot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opredeljeno</a:t>
            </a:r>
            <a:r>
              <a:rPr lang="en-GB" dirty="0"/>
              <a:t> v </a:t>
            </a:r>
            <a:r>
              <a:rPr lang="en-GB" dirty="0" err="1"/>
              <a:t>zakonu</a:t>
            </a:r>
            <a:r>
              <a:rPr lang="en-GB" dirty="0"/>
              <a:t>, </a:t>
            </a:r>
            <a:r>
              <a:rPr lang="en-GB" dirty="0" err="1"/>
              <a:t>ki</a:t>
            </a:r>
            <a:r>
              <a:rPr lang="en-GB" dirty="0"/>
              <a:t> </a:t>
            </a:r>
            <a:r>
              <a:rPr lang="en-GB" dirty="0" err="1"/>
              <a:t>ureja</a:t>
            </a:r>
            <a:r>
              <a:rPr lang="en-GB" dirty="0"/>
              <a:t> </a:t>
            </a:r>
            <a:r>
              <a:rPr lang="en-GB" dirty="0" err="1"/>
              <a:t>varstvo</a:t>
            </a:r>
            <a:r>
              <a:rPr lang="en-GB" dirty="0"/>
              <a:t> </a:t>
            </a:r>
            <a:r>
              <a:rPr lang="en-GB" dirty="0" err="1"/>
              <a:t>potrošnikov</a:t>
            </a:r>
            <a:r>
              <a:rPr lang="en-GB" dirty="0"/>
              <a:t>,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zavajajoče</a:t>
            </a:r>
            <a:r>
              <a:rPr lang="en-GB" dirty="0"/>
              <a:t> </a:t>
            </a:r>
            <a:r>
              <a:rPr lang="en-GB" dirty="0" err="1"/>
              <a:t>oglaševanje</a:t>
            </a:r>
            <a:r>
              <a:rPr lang="en-GB" dirty="0"/>
              <a:t> </a:t>
            </a:r>
            <a:r>
              <a:rPr lang="en-GB" dirty="0" err="1"/>
              <a:t>zdravstvene</a:t>
            </a:r>
            <a:r>
              <a:rPr lang="en-GB" dirty="0"/>
              <a:t> </a:t>
            </a:r>
            <a:r>
              <a:rPr lang="en-GB" dirty="0" err="1"/>
              <a:t>dejavnosti</a:t>
            </a:r>
            <a:r>
              <a:rPr lang="en-GB" dirty="0"/>
              <a:t> </a:t>
            </a:r>
            <a:r>
              <a:rPr lang="en-GB" dirty="0" err="1"/>
              <a:t>tudi</a:t>
            </a:r>
            <a:r>
              <a:rPr lang="en-GB" dirty="0"/>
              <a:t> </a:t>
            </a:r>
            <a:r>
              <a:rPr lang="en-GB" dirty="0" err="1"/>
              <a:t>oglaševanje</a:t>
            </a:r>
            <a:r>
              <a:rPr lang="en-GB" dirty="0"/>
              <a:t>, </a:t>
            </a:r>
            <a:r>
              <a:rPr lang="en-GB" dirty="0" err="1"/>
              <a:t>ki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sl-SI" dirty="0"/>
              <a:t>– na kakršen koli način, vključno s predstavitvijo izvajalcev zdravstvene dejavnosti, zdravstvenih</a:t>
            </a:r>
            <a:r>
              <a:rPr lang="en-GB" dirty="0"/>
              <a:t> </a:t>
            </a:r>
            <a:r>
              <a:rPr lang="sl-SI" dirty="0"/>
              <a:t>delavcev, zdravstvenih sodelavcev ali zdravstvenih storitev, zavaja ali utegne zavajati,</a:t>
            </a:r>
          </a:p>
          <a:p>
            <a:pPr marL="0" indent="0">
              <a:buNone/>
            </a:pPr>
            <a:r>
              <a:rPr lang="sl-SI" dirty="0"/>
              <a:t>– izkorišča ali bi lahko izkoriščalo bolnike zaradi njihove neizkušenosti, neobveščenosti ali</a:t>
            </a:r>
            <a:r>
              <a:rPr lang="en-GB" dirty="0"/>
              <a:t> </a:t>
            </a:r>
            <a:r>
              <a:rPr lang="sl-SI" dirty="0"/>
              <a:t>neznanja v dobičkonosne namene, ali</a:t>
            </a:r>
          </a:p>
          <a:p>
            <a:pPr marL="0" indent="0">
              <a:buNone/>
            </a:pPr>
            <a:r>
              <a:rPr lang="sl-SI" dirty="0"/>
              <a:t>– vsebuje nejasnosti, čezmerna pretiravanja ali druge podobne vsebine, ki zavajajo ali bi lahko</a:t>
            </a:r>
            <a:r>
              <a:rPr lang="en-GB" dirty="0"/>
              <a:t> </a:t>
            </a:r>
            <a:r>
              <a:rPr lang="sl-SI" dirty="0"/>
              <a:t>zavajale.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5371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Področje urejanja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Pogoji za opravljanje zdravstvene dejavnosti</a:t>
            </a:r>
          </a:p>
          <a:p>
            <a:r>
              <a:rPr lang="sl-SI" dirty="0"/>
              <a:t>Dejavnost socialno – varstvenih zavodov</a:t>
            </a:r>
          </a:p>
          <a:p>
            <a:r>
              <a:rPr lang="sl-SI" dirty="0"/>
              <a:t>Koncesije </a:t>
            </a:r>
          </a:p>
          <a:p>
            <a:r>
              <a:rPr lang="sl-SI" dirty="0"/>
              <a:t>Opravljanje konkurenčne dejavnosti zaposlenih zdravnikov</a:t>
            </a:r>
          </a:p>
          <a:p>
            <a:r>
              <a:rPr lang="sl-SI" dirty="0"/>
              <a:t>Oglaševanje </a:t>
            </a:r>
          </a:p>
          <a:p>
            <a:r>
              <a:rPr lang="sl-SI" dirty="0"/>
              <a:t>Nadzori </a:t>
            </a:r>
            <a:endParaRPr lang="en-GB" dirty="0"/>
          </a:p>
          <a:p>
            <a:r>
              <a:rPr lang="en-GB" dirty="0"/>
              <a:t>Globe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2484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Pravna</a:t>
            </a:r>
            <a:r>
              <a:rPr lang="en-GB" dirty="0"/>
              <a:t> </a:t>
            </a:r>
            <a:r>
              <a:rPr lang="en-GB" dirty="0" err="1"/>
              <a:t>narava</a:t>
            </a:r>
            <a:r>
              <a:rPr lang="en-GB" dirty="0"/>
              <a:t> </a:t>
            </a:r>
            <a:r>
              <a:rPr lang="en-GB" dirty="0" err="1"/>
              <a:t>zdravstvenih</a:t>
            </a:r>
            <a:r>
              <a:rPr lang="en-GB" dirty="0"/>
              <a:t> </a:t>
            </a:r>
            <a:r>
              <a:rPr lang="en-GB" dirty="0" err="1"/>
              <a:t>storitev</a:t>
            </a:r>
            <a:r>
              <a:rPr lang="en-GB" dirty="0"/>
              <a:t> in </a:t>
            </a:r>
            <a:r>
              <a:rPr lang="en-GB" dirty="0" err="1"/>
              <a:t>enakopravnost</a:t>
            </a:r>
            <a:r>
              <a:rPr lang="en-GB" dirty="0"/>
              <a:t> </a:t>
            </a:r>
            <a:r>
              <a:rPr lang="en-GB" dirty="0" err="1"/>
              <a:t>izvajalcev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Zdravstveno dejavnost kot javno zdravstveno službo pod enakimi pogoji opravljajo javni</a:t>
            </a:r>
            <a:r>
              <a:rPr lang="en-GB" dirty="0"/>
              <a:t> </a:t>
            </a:r>
            <a:r>
              <a:rPr lang="sl-SI" dirty="0"/>
              <a:t>zdravstveni zavodi, drugi izvajalci iz 8. člena tega zakona na podlagi odločbe o opravljanju javne </a:t>
            </a:r>
            <a:r>
              <a:rPr lang="en-GB" dirty="0"/>
              <a:t>z</a:t>
            </a:r>
            <a:r>
              <a:rPr lang="sl-SI" dirty="0" err="1"/>
              <a:t>dravstvene</a:t>
            </a:r>
            <a:r>
              <a:rPr lang="sl-SI" dirty="0"/>
              <a:t> službe ter druge pravne in fizične osebe na podlagi koncesije.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sl-SI" dirty="0"/>
              <a:t>Javna zdravstvena</a:t>
            </a:r>
            <a:r>
              <a:rPr lang="en-GB" dirty="0"/>
              <a:t> </a:t>
            </a:r>
            <a:r>
              <a:rPr lang="sl-SI" dirty="0"/>
              <a:t>služba se izvaja kot negospodarska dejavnost splošnega pomena na nepridobiten način.</a:t>
            </a:r>
          </a:p>
        </p:txBody>
      </p:sp>
    </p:spTree>
    <p:extLst>
      <p:ext uri="{BB962C8B-B14F-4D97-AF65-F5344CB8AC3E}">
        <p14:creationId xmlns:p14="http://schemas.microsoft.com/office/powerpoint/2010/main" val="254439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Dovoljenje za opravljanje zdravstvene dejavnosti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Pridobiti ga morajo vsi izvajalci – javni zavodi in zasebniki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Dovoljenja izdaja Ministrstvo za zdravje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Registracija zasebnih zdravnikov ostaja v pristojnosti Zdravniške zbornice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Ministrstvo</a:t>
            </a:r>
            <a:r>
              <a:rPr lang="en-GB" dirty="0"/>
              <a:t> </a:t>
            </a:r>
            <a:r>
              <a:rPr lang="en-GB" dirty="0" err="1"/>
              <a:t>sprejme</a:t>
            </a:r>
            <a:r>
              <a:rPr lang="en-GB" dirty="0"/>
              <a:t> </a:t>
            </a:r>
            <a:r>
              <a:rPr lang="en-GB" dirty="0" err="1"/>
              <a:t>šifrant</a:t>
            </a:r>
            <a:r>
              <a:rPr lang="en-GB" dirty="0"/>
              <a:t> </a:t>
            </a:r>
            <a:r>
              <a:rPr lang="en-GB" dirty="0" err="1"/>
              <a:t>zdravstvene</a:t>
            </a:r>
            <a:r>
              <a:rPr lang="en-GB" dirty="0"/>
              <a:t> </a:t>
            </a:r>
            <a:r>
              <a:rPr lang="en-GB" dirty="0" err="1"/>
              <a:t>dejavnosti</a:t>
            </a:r>
            <a:r>
              <a:rPr lang="en-GB" dirty="0"/>
              <a:t> – </a:t>
            </a:r>
            <a:r>
              <a:rPr lang="en-GB" dirty="0" err="1"/>
              <a:t>izvajalci</a:t>
            </a:r>
            <a:r>
              <a:rPr lang="en-GB" dirty="0"/>
              <a:t> </a:t>
            </a:r>
            <a:r>
              <a:rPr lang="en-GB" dirty="0" err="1"/>
              <a:t>morajo</a:t>
            </a:r>
            <a:r>
              <a:rPr lang="en-GB" dirty="0"/>
              <a:t> </a:t>
            </a:r>
            <a:r>
              <a:rPr lang="en-GB" dirty="0" err="1"/>
              <a:t>uskladiti</a:t>
            </a:r>
            <a:r>
              <a:rPr lang="en-GB" dirty="0"/>
              <a:t> </a:t>
            </a:r>
            <a:r>
              <a:rPr lang="en-GB" dirty="0" err="1"/>
              <a:t>dejavnost</a:t>
            </a:r>
            <a:r>
              <a:rPr lang="en-GB" dirty="0"/>
              <a:t> s </a:t>
            </a:r>
            <a:r>
              <a:rPr lang="en-GB" dirty="0" err="1"/>
              <a:t>šifrantom</a:t>
            </a:r>
            <a:r>
              <a:rPr lang="en-GB" dirty="0"/>
              <a:t> v </a:t>
            </a:r>
            <a:r>
              <a:rPr lang="en-GB" dirty="0" err="1"/>
              <a:t>roku</a:t>
            </a:r>
            <a:r>
              <a:rPr lang="en-GB" dirty="0"/>
              <a:t> 6 </a:t>
            </a:r>
            <a:r>
              <a:rPr lang="en-GB" dirty="0" err="1"/>
              <a:t>mesecev</a:t>
            </a:r>
            <a:r>
              <a:rPr lang="en-GB" dirty="0"/>
              <a:t> od </a:t>
            </a:r>
            <a:r>
              <a:rPr lang="en-GB" dirty="0" err="1"/>
              <a:t>sprejetja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988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Dovoljenje za opravljanje zdravstvene dejavnosti - pogoji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sl-SI" dirty="0"/>
              <a:t>Minister za zdravje predpiše seznam dejavnosti, za katere se izdaja dovoljenje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Minister za zdravje predpiše pogoje glede:</a:t>
            </a:r>
          </a:p>
          <a:p>
            <a:pPr marL="0" indent="0">
              <a:buNone/>
            </a:pPr>
            <a:r>
              <a:rPr lang="sl-SI" dirty="0"/>
              <a:t>- prostorov</a:t>
            </a:r>
          </a:p>
          <a:p>
            <a:pPr marL="0" indent="0">
              <a:buNone/>
            </a:pPr>
            <a:r>
              <a:rPr lang="sl-SI" dirty="0"/>
              <a:t>- opreme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2200" dirty="0"/>
              <a:t>Primer  75. b člena:</a:t>
            </a:r>
          </a:p>
          <a:p>
            <a:pPr marL="0" indent="0">
              <a:buNone/>
            </a:pPr>
            <a:r>
              <a:rPr lang="sl-SI" sz="2200" b="1" dirty="0"/>
              <a:t>Objekt, v katerem se opravlja zdravstvena dejavnost, se označi z napisom z naslednjimi podatki:</a:t>
            </a:r>
          </a:p>
          <a:p>
            <a:pPr marL="0" indent="0">
              <a:buNone/>
            </a:pPr>
            <a:r>
              <a:rPr lang="sl-SI" sz="2200" dirty="0"/>
              <a:t>– osebno ime oziroma firma in naslov izvajalca zdravstvene dejavnosti,</a:t>
            </a:r>
          </a:p>
          <a:p>
            <a:pPr marL="0" indent="0">
              <a:buNone/>
            </a:pPr>
            <a:r>
              <a:rPr lang="sl-SI" sz="2200" dirty="0"/>
              <a:t>– navedba, ali gre za izvajalca zdravstvene dejavnosti v mreže javne zdravstvene službe ali</a:t>
            </a:r>
          </a:p>
          <a:p>
            <a:pPr marL="0" indent="0">
              <a:buNone/>
            </a:pPr>
            <a:r>
              <a:rPr lang="sl-SI" sz="2200" dirty="0"/>
              <a:t>izven nje,</a:t>
            </a:r>
          </a:p>
          <a:p>
            <a:pPr marL="0" indent="0">
              <a:buNone/>
            </a:pPr>
            <a:r>
              <a:rPr lang="sl-SI" sz="2200" dirty="0"/>
              <a:t>– strokovni naslov izvajalca zdravstvene dejavnosti, kadar gre za zasebnega zdravstvenega delavca oziroma zasebnega zdravnika,</a:t>
            </a:r>
          </a:p>
          <a:p>
            <a:pPr marL="0" indent="0">
              <a:buNone/>
            </a:pPr>
            <a:r>
              <a:rPr lang="sl-SI" sz="2200" dirty="0"/>
              <a:t>– vrsta zdravstvene dejavnosti, ki jo izvajalec zdravstvene dejavnosti opravlja,</a:t>
            </a:r>
          </a:p>
          <a:p>
            <a:pPr marL="0" indent="0">
              <a:buNone/>
            </a:pPr>
            <a:r>
              <a:rPr lang="sl-SI" sz="2200" dirty="0"/>
              <a:t>– delovni čas izvajalca zdravstvene dejavnosti.</a:t>
            </a:r>
          </a:p>
          <a:p>
            <a:pPr marL="0" indent="0">
              <a:buNone/>
            </a:pPr>
            <a:r>
              <a:rPr lang="sl-SI" sz="2200" dirty="0"/>
              <a:t>Poleg podatkov iz prejšnjega odstavka lahko napis na objektu vsebuje tudi seznam zdravstvenih</a:t>
            </a:r>
          </a:p>
          <a:p>
            <a:pPr marL="0" indent="0">
              <a:buNone/>
            </a:pPr>
            <a:r>
              <a:rPr lang="sl-SI" sz="2200" dirty="0"/>
              <a:t>delavcev in zdravstvenih sodelavcev, ki opravljajo zdravstvene storitve, z navedbo strokovnega</a:t>
            </a:r>
          </a:p>
          <a:p>
            <a:pPr marL="0" indent="0">
              <a:buNone/>
            </a:pPr>
            <a:r>
              <a:rPr lang="sl-SI" sz="2200" dirty="0"/>
              <a:t>naslova.</a:t>
            </a:r>
          </a:p>
          <a:p>
            <a:pPr marL="0" indent="0">
              <a:buNone/>
            </a:pPr>
            <a:r>
              <a:rPr lang="sl-SI" sz="2200" dirty="0"/>
              <a:t>Napis na objektu je v slovenskem jeziku, na območjih občin, v katerih živita italijanska ali</a:t>
            </a:r>
          </a:p>
          <a:p>
            <a:pPr marL="0" indent="0">
              <a:buNone/>
            </a:pPr>
            <a:r>
              <a:rPr lang="sl-SI" sz="2200" dirty="0"/>
              <a:t>madžarska narodna skupnost, pa tudi v italijanskem ali madžarskem jeziku.«.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4231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Dovoljenje za opravljanje zdravstvene dejavnosti – odgovorni nosilec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Odgovorni nosilec zdravstvene dejavnosti</a:t>
            </a:r>
          </a:p>
          <a:p>
            <a:r>
              <a:rPr lang="sl-SI" dirty="0"/>
              <a:t>5 let delovnih izkušenj po pridobitvi licence</a:t>
            </a:r>
          </a:p>
          <a:p>
            <a:r>
              <a:rPr lang="sl-SI" dirty="0"/>
              <a:t>Zaposlen pri izvajalcu </a:t>
            </a:r>
          </a:p>
          <a:p>
            <a:r>
              <a:rPr lang="sl-SI" dirty="0"/>
              <a:t>Ena vrsta zdravstvene dejavnosti – en odgovorni nosilec</a:t>
            </a:r>
            <a:endParaRPr lang="en-GB" dirty="0"/>
          </a:p>
          <a:p>
            <a:r>
              <a:rPr lang="en-GB" dirty="0" err="1"/>
              <a:t>Obstoječi</a:t>
            </a:r>
            <a:r>
              <a:rPr lang="en-GB" dirty="0"/>
              <a:t> </a:t>
            </a:r>
            <a:r>
              <a:rPr lang="en-GB" dirty="0" err="1"/>
              <a:t>izvajalci</a:t>
            </a:r>
            <a:r>
              <a:rPr lang="en-GB" dirty="0"/>
              <a:t> </a:t>
            </a:r>
            <a:r>
              <a:rPr lang="en-GB" dirty="0" err="1"/>
              <a:t>morajo</a:t>
            </a:r>
            <a:r>
              <a:rPr lang="en-GB" dirty="0"/>
              <a:t> </a:t>
            </a:r>
            <a:r>
              <a:rPr lang="en-GB" dirty="0" err="1"/>
              <a:t>odgovornega</a:t>
            </a:r>
            <a:r>
              <a:rPr lang="en-GB" dirty="0"/>
              <a:t> </a:t>
            </a:r>
            <a:r>
              <a:rPr lang="en-GB" dirty="0" err="1"/>
              <a:t>nosilca</a:t>
            </a:r>
            <a:r>
              <a:rPr lang="en-GB" dirty="0"/>
              <a:t> </a:t>
            </a:r>
            <a:r>
              <a:rPr lang="en-GB" dirty="0" err="1"/>
              <a:t>navesti</a:t>
            </a:r>
            <a:r>
              <a:rPr lang="en-GB" dirty="0"/>
              <a:t> v </a:t>
            </a:r>
            <a:r>
              <a:rPr lang="en-GB" dirty="0" err="1"/>
              <a:t>roku</a:t>
            </a:r>
            <a:r>
              <a:rPr lang="en-GB" dirty="0"/>
              <a:t> 6 </a:t>
            </a:r>
            <a:r>
              <a:rPr lang="en-GB" dirty="0" err="1"/>
              <a:t>mesecih</a:t>
            </a:r>
            <a:r>
              <a:rPr lang="en-GB" dirty="0"/>
              <a:t> od </a:t>
            </a:r>
            <a:r>
              <a:rPr lang="en-GB" dirty="0" err="1"/>
              <a:t>določitve</a:t>
            </a:r>
            <a:r>
              <a:rPr lang="en-GB" dirty="0"/>
              <a:t> </a:t>
            </a:r>
            <a:r>
              <a:rPr lang="en-GB" dirty="0" err="1"/>
              <a:t>šifranta</a:t>
            </a:r>
            <a:r>
              <a:rPr lang="en-GB" dirty="0"/>
              <a:t> </a:t>
            </a:r>
            <a:r>
              <a:rPr lang="en-GB" dirty="0" err="1"/>
              <a:t>dejavnosti</a:t>
            </a:r>
            <a:endParaRPr lang="en-GB" dirty="0"/>
          </a:p>
          <a:p>
            <a:r>
              <a:rPr lang="en-GB" dirty="0" err="1"/>
              <a:t>Prekršek</a:t>
            </a:r>
            <a:r>
              <a:rPr lang="en-GB" dirty="0"/>
              <a:t>: </a:t>
            </a:r>
            <a:r>
              <a:rPr lang="en-GB" dirty="0" err="1"/>
              <a:t>kdor</a:t>
            </a:r>
            <a:r>
              <a:rPr lang="en-GB" dirty="0"/>
              <a:t> ne </a:t>
            </a:r>
            <a:r>
              <a:rPr lang="en-GB" dirty="0" err="1"/>
              <a:t>zaposli</a:t>
            </a:r>
            <a:r>
              <a:rPr lang="en-GB" dirty="0"/>
              <a:t> </a:t>
            </a:r>
            <a:r>
              <a:rPr lang="en-GB" dirty="0" err="1"/>
              <a:t>ustreznega</a:t>
            </a:r>
            <a:r>
              <a:rPr lang="en-GB" dirty="0"/>
              <a:t> </a:t>
            </a:r>
            <a:r>
              <a:rPr lang="en-GB" dirty="0" err="1"/>
              <a:t>odgovornega</a:t>
            </a:r>
            <a:r>
              <a:rPr lang="en-GB" dirty="0"/>
              <a:t> </a:t>
            </a:r>
            <a:r>
              <a:rPr lang="en-GB" dirty="0" err="1"/>
              <a:t>nosilca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ministrstvu</a:t>
            </a:r>
            <a:r>
              <a:rPr lang="en-GB" dirty="0"/>
              <a:t> ne </a:t>
            </a:r>
            <a:r>
              <a:rPr lang="en-GB" dirty="0" err="1"/>
              <a:t>javlja</a:t>
            </a:r>
            <a:r>
              <a:rPr lang="en-GB" dirty="0"/>
              <a:t> </a:t>
            </a:r>
            <a:r>
              <a:rPr lang="en-GB" dirty="0" err="1"/>
              <a:t>sprememb</a:t>
            </a:r>
            <a:endParaRPr lang="en-GB" dirty="0"/>
          </a:p>
          <a:p>
            <a:r>
              <a:rPr lang="en-GB" dirty="0" err="1"/>
              <a:t>Globa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pravno</a:t>
            </a:r>
            <a:r>
              <a:rPr lang="en-GB" dirty="0"/>
              <a:t> </a:t>
            </a:r>
            <a:r>
              <a:rPr lang="en-GB" dirty="0" err="1"/>
              <a:t>osebo</a:t>
            </a:r>
            <a:r>
              <a:rPr lang="en-GB" dirty="0"/>
              <a:t>: 3.000 do 50.000 EUR; </a:t>
            </a:r>
            <a:r>
              <a:rPr lang="en-GB" dirty="0" err="1"/>
              <a:t>fizična</a:t>
            </a:r>
            <a:r>
              <a:rPr lang="en-GB" dirty="0"/>
              <a:t> </a:t>
            </a:r>
            <a:r>
              <a:rPr lang="en-GB" dirty="0" err="1"/>
              <a:t>oseba</a:t>
            </a:r>
            <a:r>
              <a:rPr lang="en-GB" dirty="0"/>
              <a:t>: 1.000 do 15.000 EUR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9925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Določitev novih izvajalcev zdravstvene dejavnosti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Osnovno (in izjemoma tudi specialistično) zdravstveno dejavnost za svoje varovance, </a:t>
            </a:r>
            <a:r>
              <a:rPr lang="sl-SI" b="1" dirty="0"/>
              <a:t>poleg zdravstvene nege in rehabilitacije</a:t>
            </a:r>
            <a:r>
              <a:rPr lang="sl-SI" dirty="0"/>
              <a:t>, bodo lahko odslej opravljali naslednji izvajalci:</a:t>
            </a:r>
          </a:p>
          <a:p>
            <a:pPr marL="457200" lvl="1" indent="0">
              <a:buNone/>
            </a:pPr>
            <a:r>
              <a:rPr lang="sl-SI" dirty="0"/>
              <a:t>-	domovi za starejše, </a:t>
            </a:r>
          </a:p>
          <a:p>
            <a:pPr marL="457200" lvl="1" indent="0">
              <a:buNone/>
            </a:pPr>
            <a:r>
              <a:rPr lang="sl-SI" dirty="0"/>
              <a:t>-	posebni socialnovarstveni zavodi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odrasle</a:t>
            </a:r>
            <a:r>
              <a:rPr lang="sl-SI" dirty="0"/>
              <a:t>, </a:t>
            </a:r>
          </a:p>
          <a:p>
            <a:pPr marL="457200" lvl="1" indent="0">
              <a:buNone/>
            </a:pPr>
            <a:r>
              <a:rPr lang="sl-SI" dirty="0"/>
              <a:t>-	socialno varstveni zavodi za usposabljanje, </a:t>
            </a:r>
          </a:p>
          <a:p>
            <a:pPr marL="457200" lvl="1" indent="0">
              <a:buNone/>
            </a:pPr>
            <a:r>
              <a:rPr lang="sl-SI" dirty="0"/>
              <a:t>-	varstveno delovni centri, </a:t>
            </a:r>
          </a:p>
          <a:p>
            <a:pPr marL="457200" lvl="1" indent="0">
              <a:buNone/>
            </a:pPr>
            <a:r>
              <a:rPr lang="sl-SI" dirty="0"/>
              <a:t>-	zavodi za vzgojo in izobraževanje otrok in mladostnikov s posebnimi potrebami</a:t>
            </a:r>
            <a:r>
              <a:rPr lang="en-GB" dirty="0"/>
              <a:t>,</a:t>
            </a:r>
            <a:r>
              <a:rPr lang="sl-SI" dirty="0"/>
              <a:t> </a:t>
            </a:r>
          </a:p>
          <a:p>
            <a:pPr marL="457200" lvl="1" indent="0">
              <a:buNone/>
            </a:pPr>
            <a:r>
              <a:rPr lang="sl-SI" dirty="0"/>
              <a:t>-	osnovne šole s prilagojenim programom, </a:t>
            </a:r>
          </a:p>
          <a:p>
            <a:pPr marL="457200" lvl="1" indent="0">
              <a:buNone/>
            </a:pPr>
            <a:r>
              <a:rPr lang="sl-SI" dirty="0"/>
              <a:t>-	domovi za učence s posebnimi potrebami,</a:t>
            </a:r>
          </a:p>
          <a:p>
            <a:pPr lvl="1"/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32724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Določitev novih izvajalcev zdravstvene dejavnosti</a:t>
            </a:r>
            <a:r>
              <a:rPr lang="en-GB" dirty="0"/>
              <a:t> (</a:t>
            </a:r>
            <a:r>
              <a:rPr lang="en-GB" dirty="0" err="1"/>
              <a:t>socialno</a:t>
            </a:r>
            <a:r>
              <a:rPr lang="en-GB" dirty="0"/>
              <a:t> – </a:t>
            </a:r>
            <a:r>
              <a:rPr lang="en-GB" dirty="0" err="1"/>
              <a:t>varstveni</a:t>
            </a:r>
            <a:r>
              <a:rPr lang="en-GB" dirty="0"/>
              <a:t> </a:t>
            </a:r>
            <a:r>
              <a:rPr lang="en-GB" dirty="0" err="1"/>
              <a:t>zavodi</a:t>
            </a:r>
            <a:r>
              <a:rPr lang="en-GB" dirty="0"/>
              <a:t>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Novi izvajalci bodo opravljali zdravstveno dejavnost v mreži javne zdravstvene službe na podlagi </a:t>
            </a:r>
            <a:r>
              <a:rPr lang="sl-SI" b="1" dirty="0"/>
              <a:t>odločbe</a:t>
            </a:r>
            <a:r>
              <a:rPr lang="sl-SI" dirty="0"/>
              <a:t> o opravljanju javne zdravstvene službe, ki jo </a:t>
            </a:r>
            <a:r>
              <a:rPr lang="en-GB" dirty="0" err="1"/>
              <a:t>izda</a:t>
            </a:r>
            <a:r>
              <a:rPr lang="en-GB" dirty="0"/>
              <a:t> </a:t>
            </a:r>
            <a:r>
              <a:rPr lang="en-GB" dirty="0" err="1"/>
              <a:t>Ministrstvo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zdravje</a:t>
            </a:r>
            <a:r>
              <a:rPr lang="en-GB" dirty="0"/>
              <a:t> </a:t>
            </a:r>
            <a:r>
              <a:rPr lang="sl-SI" dirty="0"/>
              <a:t>ob predhodnem soglasju Zavoda za zdravstveno zavarovanje.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Vsi izvajalci niso javni zavodi – podelitev pravice izvajanja javne službe zasebnim izvajalcem brez podelitve koncesije.</a:t>
            </a:r>
          </a:p>
          <a:p>
            <a:pPr marL="0" indent="0">
              <a:buNone/>
            </a:pP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6482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Zdravstveni domovi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/>
              <a:t>Zdravstvenim domovom ne bo več potrebno organizirati laboratorijske in druge diagnostike (npr. RTG).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Obrazložitev zakona:</a:t>
            </a:r>
          </a:p>
          <a:p>
            <a:pPr marL="0" indent="0">
              <a:buNone/>
            </a:pPr>
            <a:r>
              <a:rPr lang="sl-SI" i="1" dirty="0"/>
              <a:t> Kot nujni vrsti zdravstvene dejavnosti, ki jo mora zagotavljati vsak</a:t>
            </a:r>
            <a:r>
              <a:rPr lang="en-GB" i="1" dirty="0"/>
              <a:t> </a:t>
            </a:r>
            <a:r>
              <a:rPr lang="sl-SI" i="1" dirty="0"/>
              <a:t>zdravstveni</a:t>
            </a:r>
            <a:r>
              <a:rPr lang="en-GB" i="1" dirty="0"/>
              <a:t> </a:t>
            </a:r>
            <a:r>
              <a:rPr lang="sl-SI" i="1" dirty="0"/>
              <a:t>dom, nista več določeni tudi laboratorijska in druga diagnostika, ki se lahko organizirata na</a:t>
            </a:r>
            <a:r>
              <a:rPr lang="en-GB" i="1" dirty="0"/>
              <a:t> </a:t>
            </a:r>
            <a:r>
              <a:rPr lang="sl-SI" i="1" dirty="0"/>
              <a:t>racionalnejši način za več zdravstvenih domov skupaj.</a:t>
            </a:r>
          </a:p>
          <a:p>
            <a:pPr marL="0" indent="0">
              <a:buNone/>
            </a:pPr>
            <a:r>
              <a:rPr lang="sl-SI" dirty="0"/>
              <a:t>Ne drži, zakon te obveznosti (skupnega organiziranja) ne določa – zdravstveni domovi bodo torej lahko te storitve oddali v izvajanje zunanjim ponudnikom. </a:t>
            </a:r>
          </a:p>
        </p:txBody>
      </p:sp>
    </p:spTree>
    <p:extLst>
      <p:ext uri="{BB962C8B-B14F-4D97-AF65-F5344CB8AC3E}">
        <p14:creationId xmlns:p14="http://schemas.microsoft.com/office/powerpoint/2010/main" val="252293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1269</Words>
  <Application>Microsoft Office PowerPoint</Application>
  <PresentationFormat>Širokozaslonsko</PresentationFormat>
  <Paragraphs>131</Paragraphs>
  <Slides>19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Spremembe Zakona o zdravstveni dejavnosti</vt:lpstr>
      <vt:lpstr>Področje urejanja</vt:lpstr>
      <vt:lpstr>Pravna narava zdravstvenih storitev in enakopravnost izvajalcev</vt:lpstr>
      <vt:lpstr>Dovoljenje za opravljanje zdravstvene dejavnosti</vt:lpstr>
      <vt:lpstr>Dovoljenje za opravljanje zdravstvene dejavnosti - pogoji</vt:lpstr>
      <vt:lpstr>Dovoljenje za opravljanje zdravstvene dejavnosti – odgovorni nosilec</vt:lpstr>
      <vt:lpstr>Določitev novih izvajalcev zdravstvene dejavnosti</vt:lpstr>
      <vt:lpstr>Določitev novih izvajalcev zdravstvene dejavnosti (socialno – varstveni zavodi)</vt:lpstr>
      <vt:lpstr>Zdravstveni domovi </vt:lpstr>
      <vt:lpstr>Podelitev koncesije</vt:lpstr>
      <vt:lpstr>Koncesijski akt </vt:lpstr>
      <vt:lpstr>Podaljšanje koncesije</vt:lpstr>
      <vt:lpstr>Obstoječe koncesije</vt:lpstr>
      <vt:lpstr>Vsebina koncesijske pogodbe</vt:lpstr>
      <vt:lpstr>Spremembe koncesijskega razmerja</vt:lpstr>
      <vt:lpstr>Delo zaposlenih zdravnikov (v javnih zavodih) pri drugem delodajalcu</vt:lpstr>
      <vt:lpstr>Delo zaposlenih zdravnikov (v javnih zavodih) pri drugem delodajalcu</vt:lpstr>
      <vt:lpstr>Oglaševanje zdravstvene dejavnosti – 75.a člen</vt:lpstr>
      <vt:lpstr>Oglaševanje zdravstvene dejavnosti -75.a člen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Renčel</dc:creator>
  <cp:lastModifiedBy>Peter Renčel</cp:lastModifiedBy>
  <cp:revision>104</cp:revision>
  <dcterms:created xsi:type="dcterms:W3CDTF">2015-11-18T08:15:11Z</dcterms:created>
  <dcterms:modified xsi:type="dcterms:W3CDTF">2017-05-12T10:02:39Z</dcterms:modified>
</cp:coreProperties>
</file>