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576" autoAdjust="0"/>
  </p:normalViewPr>
  <p:slideViewPr>
    <p:cSldViewPr>
      <p:cViewPr>
        <p:scale>
          <a:sx n="112" d="100"/>
          <a:sy n="112" d="100"/>
        </p:scale>
        <p:origin x="-2080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423CE-0210-6344-9465-9231D8D66527}" type="datetimeFigureOut">
              <a:rPr lang="en-US" smtClean="0"/>
              <a:t>5/6/17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49D4D-4CA8-2146-A02F-D2CB562B6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9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5B7FC-B8FE-4200-9FBC-4F37534E53B2}" type="datetimeFigureOut">
              <a:rPr lang="sl-SI" smtClean="0"/>
              <a:t>5/6/17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6A843-B6C6-4724-A7C4-1AFEC22B9FA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83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B182-02F2-4C53-A96C-B6572AD97F07}" type="datetime1">
              <a:rPr lang="sl-SI" smtClean="0"/>
              <a:t>5/6/17</a:t>
            </a:fld>
            <a:endParaRPr lang="sl-SI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D0C8-963A-4F02-8D16-A143645AC94A}" type="datetime1">
              <a:rPr lang="sl-SI" smtClean="0"/>
              <a:t>5/6/17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A0576-3491-40A6-AE46-183D572D3528}" type="datetime1">
              <a:rPr lang="sl-SI" smtClean="0"/>
              <a:t>5/6/17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49CD-31D2-45E8-9EE4-AAB2F1574993}" type="datetime1">
              <a:rPr lang="sl-SI" smtClean="0"/>
              <a:t>5/6/17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1A35-E8DD-4A13-AF9B-BA6713F6807A}" type="datetime1">
              <a:rPr lang="sl-SI" smtClean="0"/>
              <a:t>5/6/17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3CB61-2BFE-49ED-B539-D0C54E16F5FE}" type="datetime1">
              <a:rPr lang="sl-SI" smtClean="0"/>
              <a:t>5/6/17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9067-3D5D-42AF-AADD-A53C733C544A}" type="datetime1">
              <a:rPr lang="sl-SI" smtClean="0"/>
              <a:t>5/6/17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C8364-3EE3-4344-A3DE-981E969227F2}" type="datetime1">
              <a:rPr lang="sl-SI" smtClean="0"/>
              <a:t>5/6/17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669AA-7C9D-4764-AB57-251309339EFB}" type="datetime1">
              <a:rPr lang="sl-SI" smtClean="0"/>
              <a:t>5/6/17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3670E-71EC-4E1F-A21C-ADFEFB58B894}" type="datetime1">
              <a:rPr lang="sl-SI" smtClean="0"/>
              <a:t>5/6/17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79333-60C6-4F2B-92E9-4D5D4B571C34}" type="datetime1">
              <a:rPr lang="sl-SI" smtClean="0"/>
              <a:t>5/6/17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E3DDFF-0C0C-49DB-9AD1-76C694CA6300}" type="datetime1">
              <a:rPr lang="sl-SI" smtClean="0"/>
              <a:t>5/6/17</a:t>
            </a:fld>
            <a:endParaRPr lang="sl-SI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sl-SI" smtClean="0"/>
              <a:t>28. spomladansko srečanje zasebnih zdravnikov in zobozdravnikov slovenije</a:t>
            </a:r>
            <a:endParaRPr lang="sl-SI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76039E-A11F-4EE2-B3BE-E3B93DE62684}" type="slidenum">
              <a:rPr lang="sl-SI" smtClean="0"/>
              <a:t>‹#›</a:t>
            </a:fld>
            <a:endParaRPr lang="sl-SI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si/url?sa=i&amp;rct=j&amp;q=&amp;esrc=s&amp;source=images&amp;cd=&amp;cad=rja&amp;uact=8&amp;ved=0ahUKEwjIoan7_NrTAhWC0RoKHSppDlEQjRwIBw&amp;url=https://www.colourbox.com/vector/tooth-character-vector-5130389&amp;psig=AFQjCNGXy04ScslkHUdFYHjccPEu_FYv_A&amp;ust=1494150079716774" TargetMode="Externa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si/url?sa=i&amp;rct=j&amp;q=&amp;esrc=s&amp;source=images&amp;cd=&amp;cad=rja&amp;uact=8&amp;ved=0ahUKEwjk6KLJ9NrTAhXMnBoKHeQqAUwQjRwIBw&amp;url=http://vesoljedaril.si/m/category/id/1/114/0&amp;psig=AFQjCNGEEYWMSTFgc-cpiZKyIQ2Ed8rdyQ&amp;ust=1494147825592420" TargetMode="Externa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si/url?sa=i&amp;rct=j&amp;q=&amp;esrc=s&amp;source=images&amp;cd=&amp;cad=rja&amp;uact=8&amp;ved=0ahUKEwjJ76Cs-drTAhWEmBoKHZwHCUsQjRwIBw&amp;url=http://www.clipartkid.com/dental-tooth-cliparts/&amp;psig=AFQjCNGdN8abXN1h93puLnCtzB0sXx9kRw&amp;ust=1494149107994612" TargetMode="Externa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si/url?sa=i&amp;rct=j&amp;q=&amp;esrc=s&amp;source=images&amp;cd=&amp;cad=rja&amp;uact=8&amp;ved=0ahUKEwijp6r_-drTAhVG2hoKHXkNAlQQjRwIBw&amp;url=https://en.wikipedia.org/wiki/File:Former_Yugoslavia_Flag_Map_(Without_Kosovo).png&amp;psig=AFQjCNHyluu5iQSJ99TyLF04UBy4lFGvMw&amp;ust=1494149260007319" TargetMode="Externa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857364"/>
            <a:ext cx="7851648" cy="1828800"/>
          </a:xfrm>
          <a:ln w="38100"/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sl-SI" sz="6000" dirty="0" smtClean="0"/>
              <a:t>OGLAŠEVANJE </a:t>
            </a:r>
            <a:br>
              <a:rPr lang="sl-SI" sz="6000" dirty="0" smtClean="0"/>
            </a:br>
            <a:r>
              <a:rPr lang="sl-SI" sz="6000" dirty="0" smtClean="0"/>
              <a:t>V ZDRAVSTVU</a:t>
            </a:r>
            <a:endParaRPr lang="sl-SI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4876" y="4429132"/>
            <a:ext cx="4000528" cy="76631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l-SI" dirty="0" smtClean="0"/>
              <a:t>Nada Puharič, dr. dent. med., </a:t>
            </a:r>
          </a:p>
          <a:p>
            <a:pPr algn="l"/>
            <a:r>
              <a:rPr lang="sl-SI" dirty="0" smtClean="0"/>
              <a:t>podpredsednica SZZZZS</a:t>
            </a:r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528" y="4437112"/>
            <a:ext cx="8072494" cy="167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Char char="Ø"/>
              <a:tabLst/>
            </a:pPr>
            <a:r>
              <a:rPr kumimoji="0" lang="sl-SI" sz="2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“Do 70 odstotkov nižje cene posegov</a:t>
            </a:r>
            <a:r>
              <a:rPr kumimoji="0" lang="sl-SI" sz="22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z uporabo sodobne tehnologije in najkakovostnejših materialov,  vse to pa v okolju naravnih lepot in šarmantnih mest, kot je Zagreb.”</a:t>
            </a:r>
            <a:endParaRPr kumimoji="0" lang="sl-SI" sz="2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" name="Picture 1" descr="photo 2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8" y="1196752"/>
            <a:ext cx="3648405" cy="2736304"/>
          </a:xfrm>
          <a:prstGeom prst="rect">
            <a:avLst/>
          </a:prstGeom>
        </p:spPr>
      </p:pic>
      <p:pic>
        <p:nvPicPr>
          <p:cNvPr id="4" name="Picture 3" descr="photo 1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4992555" cy="374441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915816" y="2780928"/>
            <a:ext cx="0" cy="2880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11560" y="2852936"/>
            <a:ext cx="0" cy="2160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51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1071546"/>
            <a:ext cx="8072494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2925" lvl="0" indent="-542925" algn="just">
              <a:buFont typeface="Wingdings" pitchFamily="2" charset="2"/>
              <a:buChar char="Ø"/>
            </a:pPr>
            <a:r>
              <a:rPr lang="sl-SI" sz="2800" dirty="0"/>
              <a:t>P</a:t>
            </a:r>
            <a:r>
              <a:rPr lang="en-US" sz="2800" dirty="0" err="1" smtClean="0"/>
              <a:t>roblematika</a:t>
            </a:r>
            <a:r>
              <a:rPr lang="en-US" sz="2800" dirty="0" smtClean="0"/>
              <a:t> </a:t>
            </a:r>
            <a:r>
              <a:rPr lang="sl-SI" sz="2800" dirty="0" smtClean="0"/>
              <a:t>oglaševanja tujih zdravstvenih storitev pri nas </a:t>
            </a:r>
            <a:r>
              <a:rPr lang="en-US" sz="2800" dirty="0" smtClean="0"/>
              <a:t>je </a:t>
            </a:r>
            <a:r>
              <a:rPr lang="en-US" sz="2800" dirty="0" err="1"/>
              <a:t>bila</a:t>
            </a:r>
            <a:r>
              <a:rPr lang="en-US" sz="2800" dirty="0"/>
              <a:t> </a:t>
            </a:r>
            <a:r>
              <a:rPr lang="en-US" sz="2800" dirty="0" err="1"/>
              <a:t>že</a:t>
            </a:r>
            <a:r>
              <a:rPr lang="en-US" sz="2800" dirty="0"/>
              <a:t> </a:t>
            </a:r>
            <a:r>
              <a:rPr lang="en-US" sz="2800" dirty="0" err="1"/>
              <a:t>večkrat</a:t>
            </a:r>
            <a:r>
              <a:rPr lang="en-US" sz="2800" dirty="0"/>
              <a:t> </a:t>
            </a:r>
            <a:r>
              <a:rPr lang="en-US" sz="2800" dirty="0" err="1"/>
              <a:t>izpostavljena</a:t>
            </a:r>
            <a:r>
              <a:rPr lang="en-US" sz="2800" dirty="0"/>
              <a:t> v </a:t>
            </a:r>
            <a:r>
              <a:rPr lang="en-US" sz="2800" dirty="0" err="1"/>
              <a:t>Odboru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zobozdravstvo</a:t>
            </a:r>
            <a:r>
              <a:rPr lang="en-US" sz="2800" dirty="0"/>
              <a:t>, </a:t>
            </a:r>
            <a:r>
              <a:rPr lang="en-US" sz="2800" dirty="0" err="1"/>
              <a:t>seveda</a:t>
            </a:r>
            <a:r>
              <a:rPr lang="en-US" sz="2800" dirty="0"/>
              <a:t> pa </a:t>
            </a:r>
            <a:r>
              <a:rPr lang="en-US" sz="2800" dirty="0" err="1"/>
              <a:t>tudi</a:t>
            </a:r>
            <a:r>
              <a:rPr lang="en-US" sz="2800" dirty="0"/>
              <a:t> v </a:t>
            </a:r>
            <a:r>
              <a:rPr lang="en-US" sz="2800" dirty="0" err="1"/>
              <a:t>drugih</a:t>
            </a:r>
            <a:r>
              <a:rPr lang="en-US" sz="2800" dirty="0"/>
              <a:t> </a:t>
            </a:r>
            <a:r>
              <a:rPr lang="en-US" sz="2800" dirty="0" err="1"/>
              <a:t>odborih</a:t>
            </a:r>
            <a:r>
              <a:rPr lang="en-US" sz="2800" dirty="0"/>
              <a:t>. </a:t>
            </a:r>
            <a:endParaRPr lang="sl-SI" sz="2800" dirty="0" smtClean="0"/>
          </a:p>
          <a:p>
            <a:pPr marL="542925" lvl="0" indent="-542925" algn="just"/>
            <a:endParaRPr lang="sl-SI" sz="2800" dirty="0" smtClean="0"/>
          </a:p>
          <a:p>
            <a:pPr marL="542925" lvl="0" indent="-542925" algn="just">
              <a:buFont typeface="Wingdings" pitchFamily="2" charset="2"/>
              <a:buChar char="Ø"/>
            </a:pPr>
            <a:r>
              <a:rPr lang="en-US" sz="2800" dirty="0" smtClean="0"/>
              <a:t>Na </a:t>
            </a:r>
            <a:r>
              <a:rPr lang="en-US" sz="2800" dirty="0" err="1"/>
              <a:t>žalost</a:t>
            </a:r>
            <a:r>
              <a:rPr lang="en-US" sz="2800" dirty="0"/>
              <a:t> </a:t>
            </a:r>
            <a:r>
              <a:rPr lang="en-US" sz="2800" dirty="0" err="1"/>
              <a:t>prejšnja</a:t>
            </a:r>
            <a:r>
              <a:rPr lang="en-US" sz="2800" dirty="0"/>
              <a:t> </a:t>
            </a:r>
            <a:r>
              <a:rPr lang="en-US" sz="2800" dirty="0" err="1"/>
              <a:t>vodstva</a:t>
            </a:r>
            <a:r>
              <a:rPr lang="en-US" sz="2800" dirty="0"/>
              <a:t> </a:t>
            </a:r>
            <a:r>
              <a:rPr lang="en-US" sz="2800" dirty="0" err="1"/>
              <a:t>Zbornice</a:t>
            </a:r>
            <a:r>
              <a:rPr lang="en-US" sz="2800" dirty="0"/>
              <a:t> </a:t>
            </a:r>
            <a:r>
              <a:rPr lang="en-US" sz="2800" dirty="0" err="1"/>
              <a:t>kljub</a:t>
            </a:r>
            <a:r>
              <a:rPr lang="en-US" sz="2800" dirty="0"/>
              <a:t> </a:t>
            </a:r>
            <a:r>
              <a:rPr lang="en-US" sz="2800" dirty="0" err="1"/>
              <a:t>večkratnim</a:t>
            </a:r>
            <a:r>
              <a:rPr lang="en-US" sz="2800" dirty="0"/>
              <a:t> </a:t>
            </a:r>
            <a:r>
              <a:rPr lang="en-US" sz="2800" dirty="0" err="1"/>
              <a:t>jasnim</a:t>
            </a:r>
            <a:r>
              <a:rPr lang="en-US" sz="2800" dirty="0"/>
              <a:t> </a:t>
            </a:r>
            <a:r>
              <a:rPr lang="en-US" sz="2800" dirty="0" err="1"/>
              <a:t>pobudam</a:t>
            </a:r>
            <a:r>
              <a:rPr lang="en-US" sz="2800" dirty="0"/>
              <a:t> </a:t>
            </a:r>
            <a:r>
              <a:rPr lang="en-US" sz="2800" dirty="0" err="1"/>
              <a:t>zobozdravnikov</a:t>
            </a:r>
            <a:r>
              <a:rPr lang="en-US" sz="2800" dirty="0"/>
              <a:t> in </a:t>
            </a:r>
            <a:r>
              <a:rPr lang="en-US" sz="2800" dirty="0" err="1"/>
              <a:t>zdravnikov</a:t>
            </a:r>
            <a:r>
              <a:rPr lang="en-US" sz="2800" dirty="0"/>
              <a:t> </a:t>
            </a:r>
            <a:r>
              <a:rPr lang="en-US" sz="2800" dirty="0" err="1"/>
              <a:t>niso</a:t>
            </a:r>
            <a:r>
              <a:rPr lang="en-US" sz="2800" dirty="0"/>
              <a:t> </a:t>
            </a:r>
            <a:r>
              <a:rPr lang="en-US" sz="2800" dirty="0" err="1"/>
              <a:t>oblikovala</a:t>
            </a:r>
            <a:r>
              <a:rPr lang="en-US" sz="2800" dirty="0"/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delovne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skupine</a:t>
            </a:r>
            <a:r>
              <a:rPr lang="en-US" sz="2800" dirty="0"/>
              <a:t>, </a:t>
            </a:r>
            <a:r>
              <a:rPr lang="en-US" sz="2800" dirty="0" err="1"/>
              <a:t>ki</a:t>
            </a:r>
            <a:r>
              <a:rPr lang="en-US" sz="2800" dirty="0"/>
              <a:t> bi se </a:t>
            </a:r>
            <a:r>
              <a:rPr lang="en-US" sz="2800" dirty="0" err="1"/>
              <a:t>trudila</a:t>
            </a:r>
            <a:r>
              <a:rPr lang="en-US" sz="2800" dirty="0"/>
              <a:t> </a:t>
            </a:r>
            <a:r>
              <a:rPr lang="en-US" sz="2800" dirty="0" err="1"/>
              <a:t>pravila</a:t>
            </a:r>
            <a:r>
              <a:rPr lang="en-US" sz="2800" dirty="0"/>
              <a:t> </a:t>
            </a:r>
            <a:r>
              <a:rPr lang="en-US" sz="2800" dirty="0" err="1"/>
              <a:t>kodeksa</a:t>
            </a:r>
            <a:r>
              <a:rPr lang="en-US" sz="2800" dirty="0"/>
              <a:t> </a:t>
            </a:r>
            <a:r>
              <a:rPr lang="en-US" sz="2800" dirty="0" err="1"/>
              <a:t>etike</a:t>
            </a:r>
            <a:r>
              <a:rPr lang="en-US" sz="2800" dirty="0"/>
              <a:t> </a:t>
            </a:r>
            <a:r>
              <a:rPr lang="en-US" sz="2800" dirty="0" err="1"/>
              <a:t>uzakoniti</a:t>
            </a:r>
            <a:r>
              <a:rPr lang="en-US" sz="2800" dirty="0"/>
              <a:t>, s </a:t>
            </a:r>
            <a:r>
              <a:rPr lang="en-US" sz="2800" dirty="0" smtClean="0"/>
              <a:t>č</a:t>
            </a:r>
            <a:r>
              <a:rPr lang="sl-SI" sz="2800" dirty="0" smtClean="0"/>
              <a:t>i</a:t>
            </a:r>
            <a:r>
              <a:rPr lang="en-US" sz="2800" dirty="0" err="1" smtClean="0"/>
              <a:t>mer</a:t>
            </a:r>
            <a:r>
              <a:rPr lang="en-US" sz="2800" dirty="0" smtClean="0"/>
              <a:t> </a:t>
            </a:r>
            <a:r>
              <a:rPr lang="en-US" sz="2800" dirty="0"/>
              <a:t>bi se </a:t>
            </a:r>
            <a:r>
              <a:rPr lang="en-US" sz="2800" dirty="0" err="1"/>
              <a:t>bistveno</a:t>
            </a:r>
            <a:r>
              <a:rPr lang="en-US" sz="2800" dirty="0"/>
              <a:t> </a:t>
            </a:r>
            <a:r>
              <a:rPr lang="en-US" sz="2800" dirty="0" err="1"/>
              <a:t>povečala</a:t>
            </a:r>
            <a:r>
              <a:rPr lang="en-US" sz="2800" dirty="0"/>
              <a:t> </a:t>
            </a:r>
            <a:r>
              <a:rPr lang="en-US" sz="2800" dirty="0" err="1"/>
              <a:t>učinkovitost</a:t>
            </a:r>
            <a:r>
              <a:rPr lang="en-US" sz="2800" dirty="0"/>
              <a:t> </a:t>
            </a:r>
            <a:r>
              <a:rPr lang="en-US" sz="2800" dirty="0" err="1"/>
              <a:t>prepovedi</a:t>
            </a:r>
            <a:r>
              <a:rPr lang="en-US" sz="2800" dirty="0"/>
              <a:t> </a:t>
            </a:r>
            <a:r>
              <a:rPr lang="en-US" sz="2800" dirty="0" err="1"/>
              <a:t>nekorektnega</a:t>
            </a:r>
            <a:r>
              <a:rPr lang="en-US" sz="2800" dirty="0"/>
              <a:t> </a:t>
            </a:r>
            <a:r>
              <a:rPr lang="en-US" sz="2800" dirty="0" err="1"/>
              <a:t>oglaševanja</a:t>
            </a:r>
            <a:r>
              <a:rPr lang="en-US" sz="2800" dirty="0"/>
              <a:t>.  </a:t>
            </a:r>
            <a:endParaRPr lang="sl-SI" sz="2800" dirty="0"/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928670"/>
            <a:ext cx="8072494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lvl="0" indent="-360363" algn="just">
              <a:buFont typeface="Wingdings" pitchFamily="2" charset="2"/>
              <a:buChar char="Ø"/>
            </a:pPr>
            <a:r>
              <a:rPr lang="en-US" sz="2800" dirty="0" err="1" smtClean="0"/>
              <a:t>Predlagamo</a:t>
            </a:r>
            <a:r>
              <a:rPr lang="sl-SI" sz="2800" dirty="0" smtClean="0"/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oblik</a:t>
            </a: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ovanje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delovn</a:t>
            </a: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skupin</a:t>
            </a:r>
            <a:r>
              <a:rPr lang="sl-SI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sz="2800" dirty="0" smtClean="0"/>
              <a:t>, </a:t>
            </a:r>
            <a:r>
              <a:rPr lang="en-US" sz="2800" dirty="0" err="1"/>
              <a:t>ki</a:t>
            </a:r>
            <a:r>
              <a:rPr lang="en-US" sz="2800" dirty="0"/>
              <a:t> </a:t>
            </a:r>
            <a:r>
              <a:rPr lang="en-US" sz="2800" dirty="0" err="1"/>
              <a:t>bo</a:t>
            </a:r>
            <a:r>
              <a:rPr lang="en-US" sz="2800" dirty="0"/>
              <a:t> </a:t>
            </a:r>
            <a:r>
              <a:rPr lang="en-US" sz="2800" dirty="0" err="1"/>
              <a:t>predlagala</a:t>
            </a:r>
            <a:r>
              <a:rPr lang="en-US" sz="2800" dirty="0"/>
              <a:t> </a:t>
            </a:r>
            <a:r>
              <a:rPr lang="en-US" sz="2800" dirty="0" err="1"/>
              <a:t>zakonodajalcu</a:t>
            </a:r>
            <a:r>
              <a:rPr lang="en-US" sz="2800" dirty="0"/>
              <a:t>, </a:t>
            </a:r>
            <a:r>
              <a:rPr lang="en-US" sz="2800" dirty="0" err="1"/>
              <a:t>da</a:t>
            </a:r>
            <a:r>
              <a:rPr lang="en-US" sz="2800" dirty="0"/>
              <a:t> se </a:t>
            </a:r>
            <a:r>
              <a:rPr lang="en-US" sz="2800" dirty="0" err="1"/>
              <a:t>glede</a:t>
            </a:r>
            <a:r>
              <a:rPr lang="en-US" sz="2800" dirty="0"/>
              <a:t> </a:t>
            </a:r>
            <a:r>
              <a:rPr lang="en-US" sz="2800" dirty="0" err="1"/>
              <a:t>oglaševanja</a:t>
            </a:r>
            <a:r>
              <a:rPr lang="en-US" sz="2800" dirty="0"/>
              <a:t> v </a:t>
            </a:r>
            <a:r>
              <a:rPr lang="en-US" sz="2800" dirty="0" err="1"/>
              <a:t>zdravstvu</a:t>
            </a:r>
            <a:r>
              <a:rPr lang="en-US" sz="2800" dirty="0"/>
              <a:t> </a:t>
            </a:r>
            <a:r>
              <a:rPr lang="en-US" sz="2800" dirty="0" err="1"/>
              <a:t>ustrezno</a:t>
            </a:r>
            <a:r>
              <a:rPr lang="en-US" sz="2800" dirty="0"/>
              <a:t> </a:t>
            </a:r>
            <a:r>
              <a:rPr lang="en-US" sz="2800" dirty="0" err="1"/>
              <a:t>dopolni</a:t>
            </a:r>
            <a:r>
              <a:rPr lang="en-US" sz="2800" dirty="0"/>
              <a:t> </a:t>
            </a:r>
            <a:r>
              <a:rPr lang="en-US" sz="2800" dirty="0" err="1"/>
              <a:t>zakonodaja</a:t>
            </a:r>
            <a:r>
              <a:rPr lang="en-US" sz="2800" dirty="0"/>
              <a:t>, </a:t>
            </a:r>
            <a:r>
              <a:rPr lang="en-US" sz="2800" dirty="0" err="1"/>
              <a:t>ki</a:t>
            </a:r>
            <a:r>
              <a:rPr lang="en-US" sz="2800" dirty="0"/>
              <a:t> </a:t>
            </a:r>
            <a:r>
              <a:rPr lang="en-US" sz="2800" dirty="0" err="1"/>
              <a:t>ureja</a:t>
            </a:r>
            <a:r>
              <a:rPr lang="en-US" sz="2800" dirty="0"/>
              <a:t> </a:t>
            </a:r>
            <a:r>
              <a:rPr lang="en-US" sz="2800" dirty="0" err="1"/>
              <a:t>varstvo</a:t>
            </a:r>
            <a:r>
              <a:rPr lang="en-US" sz="2800" dirty="0"/>
              <a:t> </a:t>
            </a:r>
            <a:r>
              <a:rPr lang="en-US" sz="2800" dirty="0" err="1"/>
              <a:t>potrošnikov</a:t>
            </a:r>
            <a:r>
              <a:rPr lang="en-US" sz="2800" dirty="0"/>
              <a:t>. </a:t>
            </a:r>
            <a:endParaRPr lang="sl-SI" sz="2800" dirty="0" smtClean="0"/>
          </a:p>
          <a:p>
            <a:pPr marL="360363" lvl="0" indent="-360363" algn="just"/>
            <a:endParaRPr lang="sl-SI" sz="2800" dirty="0" smtClean="0"/>
          </a:p>
          <a:p>
            <a:pPr marL="360363" lvl="0" indent="-360363" algn="just">
              <a:buFont typeface="Wingdings" pitchFamily="2" charset="2"/>
              <a:buChar char="Ø"/>
            </a:pPr>
            <a:r>
              <a:rPr lang="en-US" sz="2800" dirty="0" err="1" smtClean="0"/>
              <a:t>Sedanja</a:t>
            </a:r>
            <a:r>
              <a:rPr lang="en-US" sz="2800" dirty="0" smtClean="0"/>
              <a:t> </a:t>
            </a:r>
            <a:r>
              <a:rPr lang="en-US" sz="2800" dirty="0" err="1"/>
              <a:t>situacija</a:t>
            </a:r>
            <a:r>
              <a:rPr lang="en-US" sz="2800" dirty="0"/>
              <a:t>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posledico</a:t>
            </a:r>
            <a:r>
              <a:rPr lang="en-US" sz="2800" dirty="0"/>
              <a:t> </a:t>
            </a:r>
            <a:r>
              <a:rPr lang="en-US" sz="2800" dirty="0" err="1"/>
              <a:t>odliv</a:t>
            </a:r>
            <a:r>
              <a:rPr lang="en-US" sz="2800" dirty="0"/>
              <a:t> </a:t>
            </a:r>
            <a:r>
              <a:rPr lang="en-US" sz="2800" dirty="0" err="1"/>
              <a:t>naših</a:t>
            </a:r>
            <a:r>
              <a:rPr lang="en-US" sz="2800" dirty="0"/>
              <a:t> </a:t>
            </a:r>
            <a:r>
              <a:rPr lang="en-US" sz="2800" dirty="0" err="1"/>
              <a:t>pacientov</a:t>
            </a:r>
            <a:r>
              <a:rPr lang="en-US" sz="2800" dirty="0"/>
              <a:t> </a:t>
            </a:r>
            <a:r>
              <a:rPr lang="en-US" sz="2800" dirty="0" err="1"/>
              <a:t>zlasti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Hrvaško</a:t>
            </a:r>
            <a:r>
              <a:rPr lang="en-US" sz="2800" dirty="0"/>
              <a:t>. </a:t>
            </a:r>
            <a:r>
              <a:rPr lang="en-US" sz="2800" dirty="0" err="1"/>
              <a:t>Pacientom</a:t>
            </a:r>
            <a:r>
              <a:rPr lang="en-US" sz="2800" dirty="0"/>
              <a:t> se v </a:t>
            </a:r>
            <a:r>
              <a:rPr lang="en-US" sz="2800" dirty="0" err="1"/>
              <a:t>veliko</a:t>
            </a:r>
            <a:r>
              <a:rPr lang="en-US" sz="2800" dirty="0"/>
              <a:t> </a:t>
            </a:r>
            <a:r>
              <a:rPr lang="en-US" sz="2800" dirty="0" err="1"/>
              <a:t>primerih</a:t>
            </a:r>
            <a:r>
              <a:rPr lang="en-US" sz="2800" dirty="0"/>
              <a:t> </a:t>
            </a:r>
            <a:r>
              <a:rPr lang="en-US" sz="2800" dirty="0" err="1"/>
              <a:t>stroški</a:t>
            </a:r>
            <a:r>
              <a:rPr lang="en-US" sz="2800" dirty="0"/>
              <a:t> </a:t>
            </a:r>
            <a:r>
              <a:rPr lang="en-US" sz="2800" dirty="0" err="1"/>
              <a:t>povrnejo</a:t>
            </a:r>
            <a:r>
              <a:rPr lang="en-US" sz="2800" dirty="0"/>
              <a:t> </a:t>
            </a:r>
            <a:r>
              <a:rPr lang="en-US" sz="2800" dirty="0" err="1"/>
              <a:t>prek</a:t>
            </a:r>
            <a:r>
              <a:rPr lang="en-US" sz="2800" dirty="0"/>
              <a:t> ZZZS. </a:t>
            </a:r>
            <a:r>
              <a:rPr lang="en-US" sz="2800" dirty="0" err="1"/>
              <a:t>Vse</a:t>
            </a:r>
            <a:r>
              <a:rPr lang="en-US" sz="2800" dirty="0"/>
              <a:t> to </a:t>
            </a:r>
            <a:r>
              <a:rPr lang="en-US" sz="2800" dirty="0" err="1"/>
              <a:t>predstavlja</a:t>
            </a:r>
            <a:r>
              <a:rPr lang="en-US" sz="2800" dirty="0"/>
              <a:t> </a:t>
            </a:r>
            <a:r>
              <a:rPr lang="en-US" sz="2800" dirty="0" err="1"/>
              <a:t>hudo</a:t>
            </a:r>
            <a:r>
              <a:rPr lang="en-US" sz="2800" dirty="0"/>
              <a:t> </a:t>
            </a:r>
            <a:r>
              <a:rPr lang="en-US" sz="2800" dirty="0" err="1"/>
              <a:t>škodo</a:t>
            </a:r>
            <a:r>
              <a:rPr lang="en-US" sz="2800" dirty="0"/>
              <a:t> </a:t>
            </a:r>
            <a:r>
              <a:rPr lang="en-US" sz="2800" dirty="0" err="1"/>
              <a:t>vsem</a:t>
            </a:r>
            <a:r>
              <a:rPr lang="en-US" sz="2800" dirty="0"/>
              <a:t> </a:t>
            </a:r>
            <a:r>
              <a:rPr lang="en-US" sz="2800" dirty="0" err="1"/>
              <a:t>nam</a:t>
            </a:r>
            <a:r>
              <a:rPr lang="en-US" sz="2800" dirty="0"/>
              <a:t>, </a:t>
            </a:r>
            <a:r>
              <a:rPr lang="en-US" sz="2800" dirty="0" err="1"/>
              <a:t>seveda</a:t>
            </a:r>
            <a:r>
              <a:rPr lang="en-US" sz="2800" dirty="0"/>
              <a:t> pa </a:t>
            </a:r>
            <a:r>
              <a:rPr lang="en-US" sz="2800" dirty="0" err="1"/>
              <a:t>tudi</a:t>
            </a:r>
            <a:r>
              <a:rPr lang="en-US" sz="2800" dirty="0"/>
              <a:t> </a:t>
            </a:r>
            <a:r>
              <a:rPr lang="en-US" sz="2800" dirty="0" err="1"/>
              <a:t>dodatne</a:t>
            </a:r>
            <a:r>
              <a:rPr lang="en-US" sz="2800" dirty="0"/>
              <a:t> </a:t>
            </a:r>
            <a:r>
              <a:rPr lang="en-US" sz="2800" dirty="0" err="1"/>
              <a:t>stroške</a:t>
            </a:r>
            <a:r>
              <a:rPr lang="en-US" sz="2800" dirty="0"/>
              <a:t> ZZZS-</a:t>
            </a:r>
            <a:r>
              <a:rPr lang="en-US" sz="2800" dirty="0" err="1"/>
              <a:t>ju</a:t>
            </a:r>
            <a:r>
              <a:rPr lang="en-US" sz="2800" dirty="0"/>
              <a:t>, </a:t>
            </a:r>
            <a:r>
              <a:rPr lang="en-US" sz="2800" dirty="0" err="1"/>
              <a:t>saj</a:t>
            </a:r>
            <a:r>
              <a:rPr lang="en-US" sz="2800" dirty="0"/>
              <a:t> </a:t>
            </a:r>
            <a:r>
              <a:rPr lang="en-US" sz="2800" dirty="0" err="1"/>
              <a:t>moramo</a:t>
            </a:r>
            <a:r>
              <a:rPr lang="en-US" sz="2800" dirty="0"/>
              <a:t> </a:t>
            </a:r>
            <a:r>
              <a:rPr lang="en-US" sz="2800" dirty="0" err="1"/>
              <a:t>napake</a:t>
            </a:r>
            <a:r>
              <a:rPr lang="en-US" sz="2800" dirty="0"/>
              <a:t>, </a:t>
            </a:r>
            <a:r>
              <a:rPr lang="en-US" sz="2800" dirty="0" err="1"/>
              <a:t>ki</a:t>
            </a:r>
            <a:r>
              <a:rPr lang="en-US" sz="2800" dirty="0"/>
              <a:t> so bile </a:t>
            </a:r>
            <a:r>
              <a:rPr lang="en-US" sz="2800" dirty="0" err="1"/>
              <a:t>storjene</a:t>
            </a:r>
            <a:r>
              <a:rPr lang="en-US" sz="2800" dirty="0"/>
              <a:t> v </a:t>
            </a:r>
            <a:r>
              <a:rPr lang="en-US" sz="2800" dirty="0" err="1"/>
              <a:t>drugih</a:t>
            </a:r>
            <a:r>
              <a:rPr lang="en-US" sz="2800" dirty="0"/>
              <a:t> </a:t>
            </a:r>
            <a:r>
              <a:rPr lang="en-US" sz="2800" dirty="0" err="1"/>
              <a:t>državah</a:t>
            </a:r>
            <a:r>
              <a:rPr lang="en-US" sz="2800" dirty="0"/>
              <a:t> </a:t>
            </a:r>
            <a:r>
              <a:rPr lang="en-US" sz="2800" dirty="0" err="1"/>
              <a:t>odpravljati</a:t>
            </a:r>
            <a:r>
              <a:rPr lang="en-US" sz="2800" dirty="0"/>
              <a:t> v </a:t>
            </a:r>
            <a:r>
              <a:rPr lang="en-US" sz="2800" dirty="0" err="1"/>
              <a:t>naši</a:t>
            </a:r>
            <a:r>
              <a:rPr lang="en-US" sz="2800" dirty="0"/>
              <a:t> </a:t>
            </a:r>
            <a:r>
              <a:rPr lang="en-US" sz="2800" dirty="0" err="1"/>
              <a:t>državi</a:t>
            </a:r>
            <a:r>
              <a:rPr lang="en-US" sz="2800" dirty="0"/>
              <a:t>.</a:t>
            </a:r>
            <a:endParaRPr lang="sl-SI" sz="2800" dirty="0"/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3554" name="Picture 2" descr="Image result for tooth !!!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00166" cy="972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28596" y="1857364"/>
            <a:ext cx="8072494" cy="141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marR="0" lvl="0" indent="-360363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l-SI" sz="3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Hvala</a:t>
            </a:r>
            <a:r>
              <a:rPr kumimoji="0" lang="sl-SI" sz="3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za vašo pozornost!</a:t>
            </a:r>
            <a:endParaRPr kumimoji="0" lang="sl-SI" sz="3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143248"/>
            <a:ext cx="374332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786182" y="857232"/>
            <a:ext cx="4601914" cy="2643206"/>
          </a:xfrm>
        </p:spPr>
        <p:txBody>
          <a:bodyPr>
            <a:normAutofit/>
          </a:bodyPr>
          <a:lstStyle/>
          <a:p>
            <a:pPr marL="360363" lvl="0" indent="-360363" algn="l">
              <a:lnSpc>
                <a:spcPct val="150000"/>
              </a:lnSpc>
              <a:buFont typeface="Wingdings" pitchFamily="2" charset="2"/>
              <a:buChar char="Ø"/>
            </a:pPr>
            <a:r>
              <a:rPr lang="sl-SI" dirty="0" smtClean="0"/>
              <a:t>V najrazličnejših medijih je vedno bolj prisotno      </a:t>
            </a:r>
            <a:r>
              <a:rPr lang="en-US" dirty="0" err="1" smtClean="0"/>
              <a:t>oglaševanje</a:t>
            </a:r>
            <a:r>
              <a:rPr lang="en-US" dirty="0" smtClean="0"/>
              <a:t> – </a:t>
            </a:r>
            <a:r>
              <a:rPr lang="en-US" dirty="0" err="1" smtClean="0"/>
              <a:t>reklamiranje</a:t>
            </a:r>
            <a:r>
              <a:rPr lang="en-US" dirty="0" smtClean="0"/>
              <a:t> </a:t>
            </a:r>
            <a:r>
              <a:rPr lang="en-US" dirty="0" err="1" smtClean="0"/>
              <a:t>zdravstvenih</a:t>
            </a:r>
            <a:r>
              <a:rPr lang="en-US" dirty="0" smtClean="0"/>
              <a:t> </a:t>
            </a:r>
            <a:r>
              <a:rPr lang="en-US" dirty="0" err="1" smtClean="0"/>
              <a:t>storitev</a:t>
            </a:r>
            <a:r>
              <a:rPr lang="en-US" dirty="0" smtClean="0"/>
              <a:t>. 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8194" name="Picture 2" descr="Image result for najboljši zobozdravnik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3500437" cy="35004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0034" y="3857628"/>
            <a:ext cx="8072494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0" indent="-360363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sl-SI" sz="2400" dirty="0" smtClean="0"/>
              <a:t>O</a:t>
            </a:r>
            <a:r>
              <a:rPr lang="en-US" sz="2400" dirty="0" err="1" smtClean="0"/>
              <a:t>gla</a:t>
            </a:r>
            <a:r>
              <a:rPr lang="sl-SI" sz="2400" dirty="0" smtClean="0"/>
              <a:t>š</a:t>
            </a:r>
            <a:r>
              <a:rPr lang="en-US" sz="2400" dirty="0" err="1" smtClean="0"/>
              <a:t>evanje</a:t>
            </a:r>
            <a:r>
              <a:rPr lang="en-US" sz="2400" dirty="0" smtClean="0"/>
              <a:t> je </a:t>
            </a:r>
            <a:r>
              <a:rPr lang="en-US" sz="2400" dirty="0" err="1" smtClean="0"/>
              <a:t>velikokrat</a:t>
            </a:r>
            <a:r>
              <a:rPr lang="en-US" sz="2400" dirty="0" smtClean="0"/>
              <a:t> </a:t>
            </a:r>
            <a:r>
              <a:rPr lang="en-US" sz="2400" dirty="0" err="1" smtClean="0"/>
              <a:t>neprimerno</a:t>
            </a:r>
            <a:r>
              <a:rPr lang="en-US" sz="2400" dirty="0" smtClean="0"/>
              <a:t>, </a:t>
            </a:r>
            <a:r>
              <a:rPr lang="en-US" sz="2400" dirty="0" err="1" smtClean="0"/>
              <a:t>saj</a:t>
            </a:r>
            <a:r>
              <a:rPr lang="en-US" sz="2400" dirty="0" smtClean="0"/>
              <a:t> </a:t>
            </a:r>
            <a:r>
              <a:rPr lang="sl-SI" sz="2400" dirty="0" smtClean="0"/>
              <a:t>se storitve oglašujejo</a:t>
            </a:r>
            <a:r>
              <a:rPr lang="en-US" sz="2400" dirty="0" smtClean="0"/>
              <a:t> </a:t>
            </a:r>
            <a:r>
              <a:rPr lang="en-US" sz="2400" dirty="0" err="1" smtClean="0"/>
              <a:t>kot</a:t>
            </a:r>
            <a:r>
              <a:rPr lang="en-US" sz="2400" dirty="0" smtClean="0"/>
              <a:t> </a:t>
            </a:r>
            <a:r>
              <a:rPr lang="en-US" sz="2400" dirty="0" err="1" smtClean="0"/>
              <a:t>najboljše</a:t>
            </a:r>
            <a:r>
              <a:rPr lang="en-US" sz="2400" dirty="0" smtClean="0"/>
              <a:t>, </a:t>
            </a:r>
            <a:r>
              <a:rPr lang="en-US" sz="2400" dirty="0" err="1" smtClean="0"/>
              <a:t>izjemne</a:t>
            </a:r>
            <a:r>
              <a:rPr lang="en-US" sz="2400" dirty="0" smtClean="0"/>
              <a:t>, </a:t>
            </a:r>
            <a:r>
              <a:rPr lang="en-US" sz="2400" dirty="0" err="1" smtClean="0"/>
              <a:t>najcenejše</a:t>
            </a:r>
            <a:r>
              <a:rPr lang="en-US" sz="2400" dirty="0" smtClean="0"/>
              <a:t>, </a:t>
            </a:r>
            <a:r>
              <a:rPr lang="en-US" sz="2400" dirty="0" err="1" smtClean="0"/>
              <a:t>najbolj</a:t>
            </a:r>
            <a:r>
              <a:rPr lang="en-US" sz="2400" dirty="0" smtClean="0"/>
              <a:t> </a:t>
            </a:r>
            <a:r>
              <a:rPr lang="en-US" sz="2400" dirty="0" err="1" smtClean="0"/>
              <a:t>ugodne</a:t>
            </a:r>
            <a:r>
              <a:rPr lang="en-US" sz="2400" dirty="0" smtClean="0"/>
              <a:t>, </a:t>
            </a:r>
            <a:r>
              <a:rPr lang="en-US" sz="2400" dirty="0" err="1" smtClean="0"/>
              <a:t>najhitrejše</a:t>
            </a:r>
            <a:r>
              <a:rPr lang="en-US" sz="2400" dirty="0" smtClean="0"/>
              <a:t>, … </a:t>
            </a:r>
            <a:endParaRPr lang="sl-SI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57158" y="785795"/>
            <a:ext cx="807249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Tudi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dr. Marko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Hawlina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dr. med.,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član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EU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oftalmološke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sekcije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specialistov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(</a:t>
            </a:r>
            <a:r>
              <a:rPr lang="en-US" sz="2600" dirty="0" smtClean="0">
                <a:ea typeface="MS Mincho" pitchFamily="49" charset="-128"/>
                <a:cs typeface="Times New Roman" pitchFamily="18" charset="0"/>
              </a:rPr>
              <a:t>UE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MS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) je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presenečen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da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kar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17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izmed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zdaj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27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članic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EU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dovoljuje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oglaševanje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.</a:t>
            </a: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7172" name="Picture 4" descr="https://thumbs.dreamstime.com/z/tooth-character-holding-stop-sign-17058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363" y="3929066"/>
            <a:ext cx="1985968" cy="192791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714612" y="3643314"/>
            <a:ext cx="6000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0" indent="-3603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Oglaševanje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sl-SI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Mincho" pitchFamily="49" charset="-128"/>
                <a:cs typeface="Times New Roman" pitchFamily="18" charset="0"/>
              </a:rPr>
              <a:t>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dovoljeno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na Hrvaškem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v</a:t>
            </a:r>
            <a:r>
              <a:rPr kumimoji="0" lang="sl-SI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Belgiji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Franciji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Luksemburgu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Grčiji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Cipru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Estoniji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in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Sloveniji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(v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Bolgariji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in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Slovaškem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pa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izrecne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ureditve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57158" y="1142984"/>
            <a:ext cx="8358246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lvl="4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Oglaševanje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je v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državah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EU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večinoma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regulirano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z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zakonom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. </a:t>
            </a: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360363" lvl="4" indent="-360363" algn="just" fontAlgn="base">
              <a:spcBef>
                <a:spcPct val="0"/>
              </a:spcBef>
              <a:spcAft>
                <a:spcPct val="0"/>
              </a:spcAft>
            </a:pPr>
            <a:endParaRPr lang="sl-SI" sz="2600" dirty="0">
              <a:ea typeface="MS Mincho" pitchFamily="49" charset="-128"/>
              <a:cs typeface="Times New Roman" pitchFamily="18" charset="0"/>
            </a:endParaRPr>
          </a:p>
          <a:p>
            <a:pPr marL="360363" lvl="4" indent="-3603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Pri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nas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to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ureja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Kodeks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zdravniške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etike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v 63. </a:t>
            </a:r>
            <a:r>
              <a:rPr lang="sl-SI" sz="2600" dirty="0" err="1">
                <a:ea typeface="MS Mincho" pitchFamily="49" charset="-128"/>
                <a:cs typeface="Times New Roman" pitchFamily="18" charset="0"/>
              </a:rPr>
              <a:t>č</a:t>
            </a:r>
            <a:r>
              <a:rPr kumimoji="0" lang="en-US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lenu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:</a:t>
            </a: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“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Oglaševanje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zdravstvene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dejavnosti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mora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biti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omejeno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endParaRPr kumimoji="0" lang="sl-SI" sz="2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na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posredovanje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strokovno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korektne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informacije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endParaRPr kumimoji="0" lang="sl-SI" sz="2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in ne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sme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poudarjati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komercialnega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interesa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ponudnika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. </a:t>
            </a:r>
            <a:endParaRPr kumimoji="0" lang="sl-SI" sz="2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Zdravnik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ne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sme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biti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vpleten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v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oglaševanje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zdravil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endParaRPr kumimoji="0" lang="sl-SI" sz="2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itchFamily="49" charset="-128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ali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medicinskih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izdelkov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ter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strokovno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in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znanstveno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spornih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diagnosti</a:t>
            </a:r>
            <a:r>
              <a:rPr kumimoji="0" lang="sl-SI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č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̌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nih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ali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terapevtskih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postopkov</a:t>
            </a:r>
            <a:r>
              <a:rPr kumimoji="0" lang="en-U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. “ 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785795"/>
            <a:ext cx="807249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4" y="1340768"/>
            <a:ext cx="81439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sl-SI" sz="2600" dirty="0" smtClean="0"/>
              <a:t> </a:t>
            </a:r>
            <a:r>
              <a:rPr lang="en-US" sz="40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Primeri</a:t>
            </a:r>
            <a:r>
              <a:rPr lang="en-US" sz="4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dobrih</a:t>
            </a:r>
            <a:r>
              <a:rPr lang="en-US" sz="40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praks</a:t>
            </a:r>
            <a:endParaRPr lang="sl-SI" sz="4000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sl-SI" sz="2600" dirty="0" smtClean="0"/>
          </a:p>
          <a:p>
            <a:pPr lvl="0"/>
            <a:endParaRPr lang="sl-SI" sz="2600" dirty="0"/>
          </a:p>
          <a:p>
            <a:pPr marL="457200" indent="-457200" algn="just">
              <a:buFont typeface="Wingdings" charset="2"/>
              <a:buChar char="Ø"/>
            </a:pPr>
            <a:r>
              <a:rPr lang="en-US" sz="2600" dirty="0"/>
              <a:t>V </a:t>
            </a:r>
            <a:r>
              <a:rPr lang="en-US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Avstriji</a:t>
            </a:r>
            <a:r>
              <a:rPr lang="en-US" sz="2600" dirty="0"/>
              <a:t> </a:t>
            </a:r>
            <a:r>
              <a:rPr lang="en-US" sz="2600" dirty="0" err="1" smtClean="0"/>
              <a:t>oglaševanje</a:t>
            </a:r>
            <a:r>
              <a:rPr lang="en-US" sz="2600" dirty="0" smtClean="0"/>
              <a:t> </a:t>
            </a:r>
            <a:r>
              <a:rPr lang="en-US" sz="2600" dirty="0" err="1" smtClean="0"/>
              <a:t>regulirata</a:t>
            </a:r>
            <a:r>
              <a:rPr lang="en-US" sz="2600" dirty="0" smtClean="0"/>
              <a:t> </a:t>
            </a:r>
            <a:r>
              <a:rPr lang="en-US" sz="2600" dirty="0" err="1" smtClean="0"/>
              <a:t>zdravniška</a:t>
            </a:r>
            <a:r>
              <a:rPr lang="en-US" sz="2600" dirty="0" smtClean="0"/>
              <a:t> in </a:t>
            </a:r>
            <a:r>
              <a:rPr lang="en-US" sz="2600" dirty="0" err="1" smtClean="0"/>
              <a:t>zobozdravniška</a:t>
            </a:r>
            <a:r>
              <a:rPr lang="en-US" sz="2600" dirty="0" smtClean="0"/>
              <a:t> </a:t>
            </a:r>
            <a:r>
              <a:rPr lang="en-US" sz="2600" dirty="0" err="1" smtClean="0"/>
              <a:t>zbornica</a:t>
            </a:r>
            <a:r>
              <a:rPr lang="en-US" sz="2600" dirty="0" smtClean="0"/>
              <a:t>.</a:t>
            </a:r>
          </a:p>
          <a:p>
            <a:pPr algn="just"/>
            <a:endParaRPr lang="en-US" sz="2600" dirty="0" smtClean="0"/>
          </a:p>
          <a:p>
            <a:pPr marL="457200" indent="-457200" algn="just">
              <a:buFont typeface="Wingdings" charset="2"/>
              <a:buChar char="Ø"/>
            </a:pPr>
            <a:r>
              <a:rPr lang="en-US" sz="2600" dirty="0" err="1"/>
              <a:t>N</a:t>
            </a:r>
            <a:r>
              <a:rPr lang="en-US" sz="2600" dirty="0" err="1" smtClean="0"/>
              <a:t>eustrezno</a:t>
            </a:r>
            <a:r>
              <a:rPr lang="en-US" sz="2600" dirty="0" smtClean="0"/>
              <a:t> </a:t>
            </a:r>
            <a:r>
              <a:rPr lang="en-US" sz="2600" dirty="0" err="1"/>
              <a:t>oglaševanje</a:t>
            </a:r>
            <a:r>
              <a:rPr lang="en-US" sz="2600" dirty="0"/>
              <a:t> </a:t>
            </a:r>
            <a:r>
              <a:rPr lang="en-US" sz="2600" dirty="0" err="1"/>
              <a:t>zdravstvenih</a:t>
            </a:r>
            <a:r>
              <a:rPr lang="en-US" sz="2600" dirty="0"/>
              <a:t> </a:t>
            </a:r>
            <a:r>
              <a:rPr lang="en-US" sz="2600" dirty="0" err="1"/>
              <a:t>storitev</a:t>
            </a:r>
            <a:r>
              <a:rPr lang="en-US" sz="2600" dirty="0"/>
              <a:t> </a:t>
            </a:r>
            <a:r>
              <a:rPr lang="en-US" sz="2600" dirty="0" smtClean="0"/>
              <a:t>je </a:t>
            </a:r>
            <a:r>
              <a:rPr lang="en-US" sz="2600" dirty="0" err="1" smtClean="0"/>
              <a:t>obravnavano</a:t>
            </a:r>
            <a:r>
              <a:rPr lang="en-US" sz="2600" dirty="0" smtClean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sodiščih</a:t>
            </a:r>
            <a:r>
              <a:rPr lang="en-US" sz="2600" dirty="0"/>
              <a:t>, </a:t>
            </a:r>
            <a:r>
              <a:rPr lang="en-US" sz="2600" dirty="0" err="1"/>
              <a:t>letno</a:t>
            </a:r>
            <a:r>
              <a:rPr lang="en-US" sz="2600" dirty="0"/>
              <a:t> ca. 40 </a:t>
            </a:r>
            <a:r>
              <a:rPr lang="en-US" sz="2600" dirty="0" err="1"/>
              <a:t>kršiteljev</a:t>
            </a:r>
            <a:r>
              <a:rPr lang="en-US" sz="2600" dirty="0"/>
              <a:t>, od </a:t>
            </a:r>
            <a:r>
              <a:rPr lang="en-US" sz="2600" dirty="0" err="1"/>
              <a:t>tega</a:t>
            </a:r>
            <a:r>
              <a:rPr lang="en-US" sz="2600" dirty="0"/>
              <a:t> </a:t>
            </a:r>
            <a:r>
              <a:rPr lang="en-US" sz="2600" dirty="0" err="1"/>
              <a:t>tudi</a:t>
            </a:r>
            <a:r>
              <a:rPr lang="en-US" sz="2600" dirty="0"/>
              <a:t> </a:t>
            </a:r>
            <a:r>
              <a:rPr lang="en-US" sz="2600" dirty="0" smtClean="0"/>
              <a:t>ca. 10 </a:t>
            </a:r>
            <a:r>
              <a:rPr lang="en-US" sz="2600" dirty="0" err="1"/>
              <a:t>tujih</a:t>
            </a:r>
            <a:r>
              <a:rPr lang="en-US" sz="2600" dirty="0"/>
              <a:t> </a:t>
            </a:r>
            <a:r>
              <a:rPr lang="en-US" sz="2600" dirty="0" err="1"/>
              <a:t>oglaševalcev</a:t>
            </a:r>
            <a:r>
              <a:rPr lang="en-US" sz="2600" dirty="0"/>
              <a:t>. </a:t>
            </a:r>
            <a:r>
              <a:rPr lang="en-US" sz="2600" dirty="0" err="1"/>
              <a:t>Kazni</a:t>
            </a:r>
            <a:r>
              <a:rPr lang="en-US" sz="2600" dirty="0"/>
              <a:t> so </a:t>
            </a:r>
            <a:r>
              <a:rPr lang="en-US" sz="2600" dirty="0" err="1"/>
              <a:t>denarne</a:t>
            </a:r>
            <a:r>
              <a:rPr lang="en-US" sz="2600" dirty="0"/>
              <a:t>.</a:t>
            </a:r>
            <a:endParaRPr lang="sl-SI" sz="2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404664"/>
            <a:ext cx="227647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944212"/>
            <a:ext cx="8072494" cy="470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indent="-360363" algn="just">
              <a:buFont typeface="Wingdings" pitchFamily="2" charset="2"/>
              <a:buChar char="Ø"/>
            </a:pP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Portugalska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/>
              <a:t>je </a:t>
            </a:r>
            <a:r>
              <a:rPr lang="en-US" sz="2800" dirty="0" err="1"/>
              <a:t>ureditev</a:t>
            </a:r>
            <a:r>
              <a:rPr lang="en-US" sz="2800" dirty="0"/>
              <a:t> </a:t>
            </a:r>
            <a:r>
              <a:rPr lang="en-US" sz="2800" dirty="0" err="1"/>
              <a:t>glede</a:t>
            </a:r>
            <a:r>
              <a:rPr lang="en-US" sz="2800" dirty="0"/>
              <a:t> </a:t>
            </a:r>
            <a:r>
              <a:rPr lang="en-US" sz="2800" dirty="0" err="1"/>
              <a:t>oglaševanja</a:t>
            </a:r>
            <a:r>
              <a:rPr lang="en-US" sz="2800" dirty="0"/>
              <a:t> </a:t>
            </a:r>
            <a:r>
              <a:rPr lang="en-US" sz="2800" dirty="0" err="1"/>
              <a:t>spremenila</a:t>
            </a:r>
            <a:r>
              <a:rPr lang="en-US" sz="2800" dirty="0"/>
              <a:t> z </a:t>
            </a:r>
            <a:r>
              <a:rPr lang="en-US" sz="2800" dirty="0" err="1"/>
              <a:t>Uredbo</a:t>
            </a:r>
            <a:r>
              <a:rPr lang="en-US" sz="2800" dirty="0"/>
              <a:t> z </a:t>
            </a:r>
            <a:r>
              <a:rPr lang="en-US" sz="2800" dirty="0" err="1"/>
              <a:t>zakonsko</a:t>
            </a:r>
            <a:r>
              <a:rPr lang="en-US" sz="2800" dirty="0"/>
              <a:t> </a:t>
            </a:r>
            <a:r>
              <a:rPr lang="en-US" sz="2800" dirty="0" err="1"/>
              <a:t>močjo</a:t>
            </a:r>
            <a:r>
              <a:rPr lang="en-US" sz="2800" dirty="0"/>
              <a:t> </a:t>
            </a:r>
            <a:r>
              <a:rPr lang="en-US" sz="2800" dirty="0" err="1"/>
              <a:t>št</a:t>
            </a:r>
            <a:r>
              <a:rPr lang="en-US" sz="2800" dirty="0"/>
              <a:t>. 5/2017 z </a:t>
            </a:r>
            <a:r>
              <a:rPr lang="en-US" sz="2800" dirty="0" err="1"/>
              <a:t>dne</a:t>
            </a:r>
            <a:r>
              <a:rPr lang="en-US" sz="2800" dirty="0"/>
              <a:t> 6.1.2017, </a:t>
            </a:r>
            <a:r>
              <a:rPr lang="en-US" sz="2800" dirty="0" err="1"/>
              <a:t>kjer</a:t>
            </a:r>
            <a:r>
              <a:rPr lang="en-US" sz="2800" dirty="0"/>
              <a:t> je z </a:t>
            </a:r>
            <a:r>
              <a:rPr lang="en-US" sz="2800" dirty="0" err="1"/>
              <a:t>vidika</a:t>
            </a:r>
            <a:r>
              <a:rPr lang="en-US" sz="2800" dirty="0"/>
              <a:t> </a:t>
            </a:r>
            <a:r>
              <a:rPr lang="en-US" sz="2800" dirty="0" err="1"/>
              <a:t>oglaševanja</a:t>
            </a:r>
            <a:r>
              <a:rPr lang="en-US" sz="2800" dirty="0"/>
              <a:t> v </a:t>
            </a:r>
            <a:r>
              <a:rPr lang="en-US" sz="2800" dirty="0" err="1"/>
              <a:t>ospredju</a:t>
            </a:r>
            <a:r>
              <a:rPr lang="en-US" sz="2800" dirty="0"/>
              <a:t> </a:t>
            </a:r>
            <a:r>
              <a:rPr lang="en-US" sz="2800" dirty="0" err="1"/>
              <a:t>protekcija</a:t>
            </a:r>
            <a:r>
              <a:rPr lang="en-US" sz="2800" dirty="0"/>
              <a:t> </a:t>
            </a:r>
            <a:r>
              <a:rPr lang="en-US" sz="2800" dirty="0" err="1"/>
              <a:t>javnega</a:t>
            </a:r>
            <a:r>
              <a:rPr lang="en-US" sz="2800" dirty="0"/>
              <a:t> </a:t>
            </a:r>
            <a:r>
              <a:rPr lang="en-US" sz="2800" dirty="0" err="1"/>
              <a:t>zdravstva</a:t>
            </a:r>
            <a:r>
              <a:rPr lang="en-US" sz="2800" dirty="0"/>
              <a:t>, </a:t>
            </a:r>
            <a:r>
              <a:rPr lang="en-US" sz="2800" dirty="0" err="1"/>
              <a:t>racionalne</a:t>
            </a:r>
            <a:r>
              <a:rPr lang="en-US" sz="2800" dirty="0"/>
              <a:t> </a:t>
            </a:r>
            <a:r>
              <a:rPr lang="en-US" sz="2800" dirty="0" err="1"/>
              <a:t>rabe</a:t>
            </a:r>
            <a:r>
              <a:rPr lang="en-US" sz="2800" dirty="0"/>
              <a:t> </a:t>
            </a:r>
            <a:r>
              <a:rPr lang="en-US" sz="2800" dirty="0" err="1"/>
              <a:t>zdravil</a:t>
            </a:r>
            <a:r>
              <a:rPr lang="en-US" sz="2800" dirty="0"/>
              <a:t> in </a:t>
            </a:r>
            <a:r>
              <a:rPr lang="en-US" sz="2800" dirty="0" err="1"/>
              <a:t>zdravstvenih</a:t>
            </a:r>
            <a:r>
              <a:rPr lang="en-US" sz="2800" dirty="0"/>
              <a:t> </a:t>
            </a:r>
            <a:r>
              <a:rPr lang="en-US" sz="2800" dirty="0" err="1"/>
              <a:t>pripomočkov</a:t>
            </a:r>
            <a:r>
              <a:rPr lang="en-US" sz="2800" dirty="0"/>
              <a:t>, </a:t>
            </a:r>
            <a:r>
              <a:rPr lang="en-US" sz="2800" b="1" u="sng" dirty="0" err="1"/>
              <a:t>integriteta</a:t>
            </a:r>
            <a:r>
              <a:rPr lang="en-US" sz="2800" b="1" u="sng" dirty="0"/>
              <a:t>, </a:t>
            </a:r>
            <a:r>
              <a:rPr lang="en-US" sz="2800" b="1" u="sng" dirty="0" err="1"/>
              <a:t>medsebojno</a:t>
            </a:r>
            <a:r>
              <a:rPr lang="en-US" sz="2800" b="1" u="sng" dirty="0"/>
              <a:t> </a:t>
            </a:r>
            <a:r>
              <a:rPr lang="en-US" sz="2800" b="1" u="sng" dirty="0" err="1"/>
              <a:t>spoštovanje</a:t>
            </a:r>
            <a:r>
              <a:rPr lang="en-US" sz="2800" dirty="0"/>
              <a:t>; </a:t>
            </a:r>
            <a:r>
              <a:rPr lang="en-US" sz="2800" dirty="0" err="1"/>
              <a:t>prav</a:t>
            </a:r>
            <a:r>
              <a:rPr lang="en-US" sz="2800" dirty="0"/>
              <a:t> </a:t>
            </a:r>
            <a:r>
              <a:rPr lang="en-US" sz="2800" dirty="0" err="1"/>
              <a:t>tako</a:t>
            </a:r>
            <a:r>
              <a:rPr lang="en-US" sz="2800" dirty="0"/>
              <a:t> pa je </a:t>
            </a:r>
            <a:r>
              <a:rPr lang="en-US" sz="2800" dirty="0" err="1"/>
              <a:t>izpostavljena</a:t>
            </a:r>
            <a:r>
              <a:rPr lang="en-US" sz="2800" dirty="0"/>
              <a:t> </a:t>
            </a:r>
            <a:r>
              <a:rPr lang="en-US" sz="2800" b="1" u="sng" dirty="0" err="1"/>
              <a:t>etična</a:t>
            </a:r>
            <a:r>
              <a:rPr lang="en-US" sz="2800" b="1" u="sng" dirty="0"/>
              <a:t> </a:t>
            </a:r>
            <a:r>
              <a:rPr lang="en-US" sz="2800" b="1" u="sng" dirty="0" err="1"/>
              <a:t>podstat</a:t>
            </a:r>
            <a:r>
              <a:rPr lang="en-US" sz="2800" b="1" u="sng" dirty="0"/>
              <a:t> </a:t>
            </a:r>
            <a:r>
              <a:rPr lang="en-US" sz="2800" b="1" u="sng" dirty="0" err="1"/>
              <a:t>oglaševanja</a:t>
            </a:r>
            <a:r>
              <a:rPr lang="en-US" sz="2800" dirty="0"/>
              <a:t>. </a:t>
            </a:r>
            <a:endParaRPr lang="sl-SI" sz="2800" dirty="0"/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098" name="Picture 2" descr="Image result for tooth !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509120"/>
            <a:ext cx="2013670" cy="1743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1857364"/>
            <a:ext cx="8072494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2925" lvl="0" indent="-542925" algn="just">
              <a:buFont typeface="Wingdings" pitchFamily="2" charset="2"/>
              <a:buChar char="Ø"/>
            </a:pPr>
            <a:r>
              <a:rPr lang="en-US" sz="2800" dirty="0"/>
              <a:t>Na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Hrvaškem</a:t>
            </a:r>
            <a:r>
              <a:rPr lang="en-US" sz="2800" dirty="0"/>
              <a:t>, v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Srbiji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Makedoniji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/>
              <a:t>in </a:t>
            </a:r>
            <a:r>
              <a:rPr lang="en-US" sz="2800" dirty="0" err="1"/>
              <a:t>ostalih</a:t>
            </a:r>
            <a:r>
              <a:rPr lang="en-US" sz="2800" dirty="0"/>
              <a:t> </a:t>
            </a:r>
            <a:r>
              <a:rPr lang="en-US" sz="2800" dirty="0" err="1"/>
              <a:t>državah</a:t>
            </a:r>
            <a:r>
              <a:rPr lang="en-US" sz="2800" dirty="0"/>
              <a:t> </a:t>
            </a:r>
            <a:r>
              <a:rPr lang="en-US" sz="2800" dirty="0" err="1"/>
              <a:t>bivše</a:t>
            </a:r>
            <a:r>
              <a:rPr lang="en-US" sz="2800" dirty="0"/>
              <a:t> </a:t>
            </a:r>
            <a:r>
              <a:rPr lang="en-US" sz="2800" dirty="0" err="1"/>
              <a:t>Jugoslavije</a:t>
            </a:r>
            <a:r>
              <a:rPr lang="en-US" sz="2800" dirty="0"/>
              <a:t> je </a:t>
            </a:r>
            <a:r>
              <a:rPr lang="en-US" sz="2800" dirty="0" err="1"/>
              <a:t>oglaševanje</a:t>
            </a:r>
            <a:r>
              <a:rPr lang="en-US" sz="2800" dirty="0"/>
              <a:t> </a:t>
            </a:r>
            <a:r>
              <a:rPr lang="en-US" sz="2800" dirty="0" err="1"/>
              <a:t>zdravniške</a:t>
            </a:r>
            <a:r>
              <a:rPr lang="en-US" sz="2800" dirty="0"/>
              <a:t> </a:t>
            </a:r>
            <a:r>
              <a:rPr lang="en-US" sz="2800" dirty="0" err="1"/>
              <a:t>dejavnosti</a:t>
            </a:r>
            <a:r>
              <a:rPr lang="en-US" sz="2800" dirty="0"/>
              <a:t> </a:t>
            </a:r>
            <a:r>
              <a:rPr lang="en-US" sz="2800" dirty="0" err="1"/>
              <a:t>regulirano</a:t>
            </a:r>
            <a:r>
              <a:rPr lang="en-US" sz="2800" dirty="0"/>
              <a:t> s </a:t>
            </a:r>
            <a:r>
              <a:rPr lang="en-US" sz="2800" dirty="0" err="1"/>
              <a:t>Kodeksom</a:t>
            </a:r>
            <a:r>
              <a:rPr lang="en-US" sz="2800" dirty="0"/>
              <a:t> </a:t>
            </a:r>
            <a:r>
              <a:rPr lang="en-US" sz="2800" dirty="0" err="1"/>
              <a:t>etike</a:t>
            </a:r>
            <a:r>
              <a:rPr lang="en-US" sz="2800" dirty="0"/>
              <a:t>, </a:t>
            </a:r>
            <a:r>
              <a:rPr lang="en-US" sz="2800" dirty="0" err="1"/>
              <a:t>kar</a:t>
            </a:r>
            <a:r>
              <a:rPr lang="en-US" sz="2800" dirty="0"/>
              <a:t> </a:t>
            </a:r>
            <a:r>
              <a:rPr lang="en-US" sz="2800" dirty="0" err="1"/>
              <a:t>lahko</a:t>
            </a:r>
            <a:r>
              <a:rPr lang="en-US" sz="2800" dirty="0"/>
              <a:t> </a:t>
            </a:r>
            <a:r>
              <a:rPr lang="en-US" sz="2800" dirty="0" err="1"/>
              <a:t>nadzira</a:t>
            </a:r>
            <a:r>
              <a:rPr lang="en-US" sz="2800" dirty="0"/>
              <a:t> </a:t>
            </a:r>
            <a:r>
              <a:rPr lang="en-US" sz="2800" dirty="0" err="1"/>
              <a:t>zdravniška</a:t>
            </a:r>
            <a:r>
              <a:rPr lang="en-US" sz="2800" dirty="0"/>
              <a:t> </a:t>
            </a:r>
            <a:r>
              <a:rPr lang="en-US" sz="2800" dirty="0" err="1"/>
              <a:t>oziroma</a:t>
            </a:r>
            <a:r>
              <a:rPr lang="en-US" sz="2800" dirty="0"/>
              <a:t> </a:t>
            </a:r>
            <a:r>
              <a:rPr lang="en-US" sz="2800" dirty="0" err="1"/>
              <a:t>zobozdravniška</a:t>
            </a:r>
            <a:r>
              <a:rPr lang="en-US" sz="2800" dirty="0"/>
              <a:t> </a:t>
            </a:r>
            <a:r>
              <a:rPr lang="en-US" sz="2800" dirty="0" err="1"/>
              <a:t>zbornica</a:t>
            </a:r>
            <a:r>
              <a:rPr lang="en-US" sz="2800" dirty="0"/>
              <a:t>. </a:t>
            </a:r>
            <a:endParaRPr lang="sl-SI" sz="2800" dirty="0"/>
          </a:p>
          <a:p>
            <a:r>
              <a:rPr lang="en-US" sz="2800" dirty="0"/>
              <a:t> </a:t>
            </a:r>
            <a:endParaRPr lang="sl-SI" sz="2800" dirty="0"/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076" name="Picture 4" descr="Image result for ex yugoslav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714752"/>
            <a:ext cx="3143240" cy="2673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1071547"/>
            <a:ext cx="8072494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lvl="0" indent="-360363" algn="just">
              <a:buFont typeface="Wingdings" pitchFamily="2" charset="2"/>
              <a:buChar char="Ø"/>
            </a:pPr>
            <a:r>
              <a:rPr lang="sl-SI" sz="2800" dirty="0" smtClean="0"/>
              <a:t>Na žalost</a:t>
            </a:r>
            <a:r>
              <a:rPr lang="en-US" sz="2800" dirty="0" smtClean="0"/>
              <a:t> v </a:t>
            </a:r>
            <a:r>
              <a:rPr lang="en-US" sz="2800" dirty="0" err="1"/>
              <a:t>našem</a:t>
            </a:r>
            <a:r>
              <a:rPr lang="en-US" sz="2800" dirty="0"/>
              <a:t> </a:t>
            </a:r>
            <a:r>
              <a:rPr lang="en-US" sz="2800" dirty="0" err="1"/>
              <a:t>Kodeksu</a:t>
            </a:r>
            <a:r>
              <a:rPr lang="en-US" sz="2800" dirty="0"/>
              <a:t> </a:t>
            </a:r>
            <a:r>
              <a:rPr lang="en-US" sz="2800" dirty="0" err="1"/>
              <a:t>ni</a:t>
            </a:r>
            <a:r>
              <a:rPr lang="en-US" sz="2800" dirty="0"/>
              <a:t> </a:t>
            </a:r>
            <a:r>
              <a:rPr lang="en-US" sz="2800" dirty="0" err="1"/>
              <a:t>govora</a:t>
            </a:r>
            <a:r>
              <a:rPr lang="en-US" sz="2800" dirty="0"/>
              <a:t> o </a:t>
            </a:r>
            <a:r>
              <a:rPr lang="en-US" sz="2800" dirty="0" err="1"/>
              <a:t>omejevanju</a:t>
            </a:r>
            <a:r>
              <a:rPr lang="en-US" sz="2800" dirty="0"/>
              <a:t> </a:t>
            </a:r>
            <a:r>
              <a:rPr lang="en-US" sz="2800" dirty="0" err="1"/>
              <a:t>ali</a:t>
            </a:r>
            <a:r>
              <a:rPr lang="en-US" sz="2800" dirty="0"/>
              <a:t> </a:t>
            </a:r>
            <a:r>
              <a:rPr lang="en-US" sz="2800" dirty="0" err="1"/>
              <a:t>korektnosti</a:t>
            </a:r>
            <a:r>
              <a:rPr lang="en-US" sz="2800" dirty="0"/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tujih</a:t>
            </a:r>
            <a:r>
              <a:rPr lang="en-US" sz="2800" dirty="0"/>
              <a:t> </a:t>
            </a:r>
            <a:r>
              <a:rPr lang="en-US" sz="2800" dirty="0" err="1"/>
              <a:t>oglaševalcev</a:t>
            </a:r>
            <a:r>
              <a:rPr lang="en-US" sz="2800" dirty="0"/>
              <a:t> v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naših</a:t>
            </a:r>
            <a:r>
              <a:rPr lang="en-US" sz="2800" dirty="0"/>
              <a:t> </a:t>
            </a:r>
            <a:r>
              <a:rPr lang="en-US" sz="2800" dirty="0" err="1"/>
              <a:t>medijih</a:t>
            </a:r>
            <a:r>
              <a:rPr lang="en-US" sz="2800" dirty="0"/>
              <a:t>. </a:t>
            </a:r>
            <a:endParaRPr lang="sl-SI" sz="2800" dirty="0" smtClean="0"/>
          </a:p>
          <a:p>
            <a:pPr marL="360363" lvl="0" indent="-360363" algn="just"/>
            <a:endParaRPr lang="sl-SI" sz="2800" dirty="0" smtClean="0"/>
          </a:p>
          <a:p>
            <a:pPr marL="360363" lvl="0" indent="-360363" algn="just">
              <a:buFont typeface="Wingdings" pitchFamily="2" charset="2"/>
              <a:buChar char="Ø"/>
            </a:pPr>
            <a:r>
              <a:rPr lang="sl-SI" sz="2800" dirty="0" smtClean="0"/>
              <a:t>Tujim </a:t>
            </a:r>
            <a:r>
              <a:rPr lang="en-US" sz="2800" dirty="0" err="1" smtClean="0"/>
              <a:t>oglaševalcem</a:t>
            </a:r>
            <a:r>
              <a:rPr lang="en-US" sz="2800" dirty="0" smtClean="0"/>
              <a:t> </a:t>
            </a:r>
            <a:r>
              <a:rPr lang="en-US" sz="2800" dirty="0" err="1"/>
              <a:t>zdravstvenih</a:t>
            </a:r>
            <a:r>
              <a:rPr lang="en-US" sz="2800" dirty="0"/>
              <a:t> </a:t>
            </a:r>
            <a:r>
              <a:rPr lang="en-US" sz="2800" dirty="0" err="1" smtClean="0"/>
              <a:t>storitev</a:t>
            </a:r>
            <a:r>
              <a:rPr lang="sl-SI" sz="2800" dirty="0" smtClean="0"/>
              <a:t> je</a:t>
            </a:r>
            <a:r>
              <a:rPr lang="en-US" sz="2800" dirty="0" smtClean="0"/>
              <a:t> </a:t>
            </a:r>
            <a:r>
              <a:rPr lang="en-US" sz="2800" dirty="0" err="1"/>
              <a:t>dovoljeno</a:t>
            </a:r>
            <a:r>
              <a:rPr lang="en-US" sz="2800" dirty="0"/>
              <a:t> </a:t>
            </a:r>
            <a:r>
              <a:rPr lang="en-US" sz="2800" dirty="0" err="1"/>
              <a:t>takorekoč</a:t>
            </a:r>
            <a:r>
              <a:rPr lang="en-US" sz="2800" dirty="0"/>
              <a:t> </a:t>
            </a:r>
            <a:r>
              <a:rPr lang="en-US" sz="2800" dirty="0" err="1"/>
              <a:t>vse</a:t>
            </a:r>
            <a:r>
              <a:rPr lang="en-US" sz="2800" dirty="0"/>
              <a:t>. </a:t>
            </a:r>
            <a:endParaRPr lang="sl-SI" sz="2800" dirty="0" smtClean="0"/>
          </a:p>
          <a:p>
            <a:pPr marL="360363" lvl="0" indent="-360363" algn="just"/>
            <a:endParaRPr lang="sl-SI" sz="2800" dirty="0" smtClean="0"/>
          </a:p>
          <a:p>
            <a:pPr marL="360363" indent="-360363" algn="just"/>
            <a:r>
              <a:rPr lang="en-US" sz="2800" dirty="0"/>
              <a:t> </a:t>
            </a:r>
            <a:endParaRPr lang="sl-SI" sz="2800" dirty="0"/>
          </a:p>
          <a:p>
            <a:pPr marL="542925" lvl="0" indent="-542925" algn="just">
              <a:buFont typeface="Wingdings" pitchFamily="2" charset="2"/>
              <a:buChar char="Ø"/>
            </a:pPr>
            <a:endParaRPr lang="sl-SI" sz="2800" dirty="0"/>
          </a:p>
          <a:p>
            <a:r>
              <a:rPr lang="en-US" sz="2800" dirty="0"/>
              <a:t> </a:t>
            </a:r>
            <a:endParaRPr lang="sl-SI" sz="2800" dirty="0"/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5603" name="Picture 3" descr="http://www.clipartbest.com/cliparts/RiA/y8x/RiAy8xyxT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929066"/>
            <a:ext cx="1928806" cy="20002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58" y="4143380"/>
            <a:ext cx="58579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0" indent="-360363" algn="just">
              <a:buFont typeface="Wingdings" pitchFamily="2" charset="2"/>
              <a:buChar char="Ø"/>
            </a:pPr>
            <a:r>
              <a:rPr lang="sl-SI" sz="2600" dirty="0" smtClean="0"/>
              <a:t>Oglasi i</a:t>
            </a:r>
            <a:r>
              <a:rPr lang="en-US" sz="2600" dirty="0" err="1" smtClean="0"/>
              <a:t>majo</a:t>
            </a:r>
            <a:r>
              <a:rPr lang="en-US" sz="2600" dirty="0" smtClean="0"/>
              <a:t> </a:t>
            </a:r>
            <a:r>
              <a:rPr lang="en-US" sz="2600" dirty="0" err="1" smtClean="0"/>
              <a:t>tendenciozno</a:t>
            </a:r>
            <a:r>
              <a:rPr lang="en-US" sz="2600" dirty="0" smtClean="0"/>
              <a:t> </a:t>
            </a:r>
            <a:r>
              <a:rPr lang="en-US" sz="2600" dirty="0" err="1" smtClean="0"/>
              <a:t>vsebino</a:t>
            </a:r>
            <a:r>
              <a:rPr lang="en-US" sz="2600" dirty="0" smtClean="0"/>
              <a:t>, </a:t>
            </a:r>
            <a:r>
              <a:rPr lang="en-US" sz="2600" dirty="0" err="1" smtClean="0"/>
              <a:t>zelo</a:t>
            </a:r>
            <a:r>
              <a:rPr lang="en-US" sz="2600" dirty="0" smtClean="0"/>
              <a:t> </a:t>
            </a:r>
            <a:r>
              <a:rPr lang="en-US" sz="2600" dirty="0" err="1" smtClean="0"/>
              <a:t>zavajajoče</a:t>
            </a:r>
            <a:r>
              <a:rPr lang="en-US" sz="2600" dirty="0" smtClean="0"/>
              <a:t> </a:t>
            </a:r>
            <a:r>
              <a:rPr lang="en-US" sz="2600" dirty="0" err="1" smtClean="0"/>
              <a:t>obljube</a:t>
            </a:r>
            <a:r>
              <a:rPr lang="sl-SI" sz="2600" dirty="0" smtClean="0"/>
              <a:t>;</a:t>
            </a:r>
            <a:r>
              <a:rPr lang="en-US" sz="2600" dirty="0" smtClean="0"/>
              <a:t> </a:t>
            </a:r>
            <a:r>
              <a:rPr lang="sl-SI" sz="2600" dirty="0" smtClean="0"/>
              <a:t>p</a:t>
            </a:r>
            <a:r>
              <a:rPr lang="en-US" sz="2600" dirty="0" err="1" smtClean="0"/>
              <a:t>onujajo</a:t>
            </a:r>
            <a:r>
              <a:rPr lang="en-US" sz="2600" dirty="0" smtClean="0"/>
              <a:t> </a:t>
            </a:r>
            <a:r>
              <a:rPr lang="en-US" sz="2600" dirty="0" err="1" smtClean="0"/>
              <a:t>celo</a:t>
            </a:r>
            <a:r>
              <a:rPr lang="en-US" sz="2600" dirty="0" smtClean="0"/>
              <a:t> </a:t>
            </a:r>
            <a:r>
              <a:rPr lang="en-US" sz="2600" dirty="0" err="1" smtClean="0"/>
              <a:t>organizirane</a:t>
            </a:r>
            <a:r>
              <a:rPr lang="en-US" sz="2600" dirty="0" smtClean="0"/>
              <a:t> </a:t>
            </a:r>
            <a:r>
              <a:rPr lang="en-US" sz="2600" dirty="0" err="1" smtClean="0"/>
              <a:t>prevoze</a:t>
            </a:r>
            <a:r>
              <a:rPr lang="en-US" sz="2600" dirty="0" smtClean="0"/>
              <a:t> do </a:t>
            </a:r>
            <a:r>
              <a:rPr lang="en-US" sz="2600" dirty="0" err="1" smtClean="0"/>
              <a:t>ordinacij</a:t>
            </a:r>
            <a:r>
              <a:rPr lang="en-US" sz="2600" dirty="0" smtClean="0"/>
              <a:t>, </a:t>
            </a:r>
            <a:r>
              <a:rPr lang="en-US" sz="2600" dirty="0" err="1" smtClean="0"/>
              <a:t>namestitve</a:t>
            </a:r>
            <a:r>
              <a:rPr lang="en-US" sz="2600" dirty="0" smtClean="0"/>
              <a:t>. </a:t>
            </a:r>
            <a:endParaRPr lang="sl-SI" sz="2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8596" y="6356350"/>
            <a:ext cx="8429684" cy="365125"/>
          </a:xfrm>
        </p:spPr>
        <p:txBody>
          <a:bodyPr/>
          <a:lstStyle/>
          <a:p>
            <a:pPr algn="ctr"/>
            <a:r>
              <a:rPr lang="sl-SI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28. SPOMLADANSKO SREČANJE ZASEBNIH ZDRAVNIKOV IN ZOBOZDRAVNIKOV SLOVENIJE</a:t>
            </a:r>
            <a:endParaRPr lang="sl-SI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7158" y="3242654"/>
            <a:ext cx="8072494" cy="125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0363" marR="0" lvl="0" indent="-3603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l-SI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" name="Picture 1" descr="IMG_21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5376598" cy="4032448"/>
          </a:xfrm>
          <a:prstGeom prst="rect">
            <a:avLst/>
          </a:prstGeom>
        </p:spPr>
      </p:pic>
      <p:pic>
        <p:nvPicPr>
          <p:cNvPr id="3" name="Picture 2" descr="FullSizeRend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60648"/>
            <a:ext cx="2736304" cy="3845616"/>
          </a:xfrm>
          <a:prstGeom prst="rect">
            <a:avLst/>
          </a:prstGeom>
        </p:spPr>
      </p:pic>
      <p:pic>
        <p:nvPicPr>
          <p:cNvPr id="5" name="Picture 4" descr="IMG_2139-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0133" y="3320987"/>
            <a:ext cx="3168351" cy="2520281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0" name="Straight Connector 9"/>
          <p:cNvCxnSpPr/>
          <p:nvPr/>
        </p:nvCxnSpPr>
        <p:spPr>
          <a:xfrm>
            <a:off x="7164288" y="836712"/>
            <a:ext cx="15841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516216" y="980728"/>
            <a:ext cx="7920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516216" y="1772816"/>
            <a:ext cx="15121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596336" y="2132856"/>
            <a:ext cx="11521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516216" y="2276872"/>
            <a:ext cx="22322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516216" y="2420888"/>
            <a:ext cx="22322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516216" y="2636912"/>
            <a:ext cx="22322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79512" y="4293096"/>
            <a:ext cx="5904656" cy="1948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0000"/>
              </a:lnSpc>
              <a:buFont typeface="Wingdings" charset="2"/>
              <a:buChar char="Ø"/>
            </a:pPr>
            <a:r>
              <a:rPr lang="en-US" sz="2200" i="1" dirty="0" smtClean="0"/>
              <a:t>“</a:t>
            </a:r>
            <a:r>
              <a:rPr lang="en-US" sz="2200" i="1" dirty="0" err="1" smtClean="0"/>
              <a:t>brezplačna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nastanitev</a:t>
            </a:r>
            <a:r>
              <a:rPr lang="en-US" sz="2200" i="1" dirty="0" smtClean="0"/>
              <a:t> v </a:t>
            </a:r>
            <a:r>
              <a:rPr lang="en-US" sz="2200" i="1" dirty="0" err="1" smtClean="0"/>
              <a:t>Zagrebu</a:t>
            </a:r>
            <a:r>
              <a:rPr lang="en-US" sz="2200" i="1" dirty="0" smtClean="0"/>
              <a:t>”</a:t>
            </a:r>
          </a:p>
          <a:p>
            <a:pPr marL="285750" indent="-285750" algn="just">
              <a:lnSpc>
                <a:spcPct val="110000"/>
              </a:lnSpc>
              <a:buFont typeface="Wingdings" charset="2"/>
              <a:buChar char="Ø"/>
            </a:pPr>
            <a:r>
              <a:rPr lang="en-US" sz="2200" i="1" dirty="0" smtClean="0"/>
              <a:t>“</a:t>
            </a:r>
            <a:r>
              <a:rPr lang="en-US" sz="2200" i="1" dirty="0" err="1" smtClean="0"/>
              <a:t>že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tisti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večer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sem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videla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bolje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kot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sploh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kdaj</a:t>
            </a:r>
            <a:r>
              <a:rPr lang="en-US" sz="2200" i="1" dirty="0" smtClean="0"/>
              <a:t>”</a:t>
            </a:r>
          </a:p>
          <a:p>
            <a:pPr marL="285750" indent="-285750" algn="just">
              <a:lnSpc>
                <a:spcPct val="110000"/>
              </a:lnSpc>
              <a:buFont typeface="Wingdings" charset="2"/>
              <a:buChar char="Ø"/>
            </a:pPr>
            <a:r>
              <a:rPr lang="en-US" sz="2200" i="1" dirty="0" smtClean="0"/>
              <a:t>“</a:t>
            </a:r>
            <a:r>
              <a:rPr lang="en-US" sz="2200" i="1" dirty="0" err="1" smtClean="0"/>
              <a:t>pooperacijska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nega</a:t>
            </a:r>
            <a:r>
              <a:rPr lang="en-US" sz="2200" i="1" dirty="0" smtClean="0"/>
              <a:t> je </a:t>
            </a:r>
            <a:r>
              <a:rPr lang="en-US" sz="2200" i="1" dirty="0" err="1" smtClean="0"/>
              <a:t>bila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vrhunska</a:t>
            </a:r>
            <a:r>
              <a:rPr lang="en-US" sz="2200" i="1" dirty="0" smtClean="0"/>
              <a:t>, </a:t>
            </a:r>
            <a:r>
              <a:rPr lang="en-US" sz="2200" i="1" dirty="0" err="1" smtClean="0"/>
              <a:t>nisem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imela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niti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najmanjših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pripomb</a:t>
            </a:r>
            <a:r>
              <a:rPr lang="en-US" sz="2200" i="1" dirty="0" smtClean="0"/>
              <a:t>, </a:t>
            </a:r>
            <a:r>
              <a:rPr lang="en-US" sz="2200" i="1" dirty="0" err="1" smtClean="0"/>
              <a:t>samo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pohvalne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besede</a:t>
            </a:r>
            <a:r>
              <a:rPr lang="en-US" sz="2200" i="1" dirty="0" smtClean="0"/>
              <a:t>”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24106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230</TotalTime>
  <Words>671</Words>
  <Application>Microsoft Macintosh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OGLAŠEVANJE  V ZDRAVSTVU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OGLAŠEVANJE V ZDRAVSTVU</dc:title>
  <dc:creator>Roki</dc:creator>
  <cp:lastModifiedBy>Krešimir Puharič</cp:lastModifiedBy>
  <cp:revision>38</cp:revision>
  <cp:lastPrinted>2017-05-06T19:46:26Z</cp:lastPrinted>
  <dcterms:created xsi:type="dcterms:W3CDTF">2017-05-06T08:45:55Z</dcterms:created>
  <dcterms:modified xsi:type="dcterms:W3CDTF">2017-05-06T19:50:09Z</dcterms:modified>
</cp:coreProperties>
</file>