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8" r:id="rId3"/>
    <p:sldId id="259" r:id="rId4"/>
    <p:sldId id="270" r:id="rId5"/>
    <p:sldId id="271" r:id="rId6"/>
    <p:sldId id="272" r:id="rId7"/>
    <p:sldId id="273" r:id="rId8"/>
    <p:sldId id="274" r:id="rId9"/>
    <p:sldId id="280" r:id="rId10"/>
    <p:sldId id="286" r:id="rId11"/>
  </p:sldIdLst>
  <p:sldSz cx="9144000" cy="6858000" type="screen4x3"/>
  <p:notesSz cx="6735763" cy="9866313"/>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601" autoAdjust="0"/>
  </p:normalViewPr>
  <p:slideViewPr>
    <p:cSldViewPr>
      <p:cViewPr varScale="1">
        <p:scale>
          <a:sx n="73" d="100"/>
          <a:sy n="73" d="100"/>
        </p:scale>
        <p:origin x="269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C5471781-9166-455E-B488-053BA7B310FF}" type="datetimeFigureOut">
              <a:rPr lang="sl-SI" smtClean="0"/>
              <a:t>6.5.2016</a:t>
            </a:fld>
            <a:endParaRPr lang="sl-SI"/>
          </a:p>
        </p:txBody>
      </p:sp>
      <p:sp>
        <p:nvSpPr>
          <p:cNvPr id="4" name="Slide Image Placeholder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E1AA20BF-7AB2-4DE6-B23D-F1E8791FDC47}" type="slidenum">
              <a:rPr lang="sl-SI" smtClean="0"/>
              <a:t>‹#›</a:t>
            </a:fld>
            <a:endParaRPr lang="sl-SI"/>
          </a:p>
        </p:txBody>
      </p:sp>
    </p:spTree>
    <p:extLst>
      <p:ext uri="{BB962C8B-B14F-4D97-AF65-F5344CB8AC3E}">
        <p14:creationId xmlns:p14="http://schemas.microsoft.com/office/powerpoint/2010/main" val="2911434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Zbornica</a:t>
            </a:r>
            <a:r>
              <a:rPr lang="sl-SI" baseline="0" dirty="0" smtClean="0"/>
              <a:t> zagotavlja članom pravno zaščito v naslednjih osnovnih oblikah:</a:t>
            </a:r>
          </a:p>
          <a:p>
            <a:endParaRPr lang="sl-SI" baseline="0" dirty="0" smtClean="0"/>
          </a:p>
          <a:p>
            <a:pPr marL="228600" indent="-228600">
              <a:buAutoNum type="arabicPeriod"/>
            </a:pPr>
            <a:r>
              <a:rPr lang="sl-SI" baseline="0" dirty="0" smtClean="0"/>
              <a:t>Brezplačno svetovanje v okviru pravne službe zbornice</a:t>
            </a:r>
          </a:p>
          <a:p>
            <a:pPr marL="228600" indent="-228600">
              <a:buAutoNum type="arabicPeriod"/>
            </a:pPr>
            <a:r>
              <a:rPr lang="sl-SI" baseline="0" dirty="0" smtClean="0"/>
              <a:t>Kritje odvetniških in sodnih stroškov v nekaterih sodnih primerih</a:t>
            </a:r>
          </a:p>
          <a:p>
            <a:pPr marL="228600" indent="-228600">
              <a:buAutoNum type="arabicPeriod"/>
            </a:pPr>
            <a:r>
              <a:rPr lang="sl-SI" baseline="0" dirty="0" smtClean="0"/>
              <a:t>Kritje stroškov zunanjih pravnih mnenj v specifičnih primerih, ko je potrebno specializirano znanje z določenih področij.</a:t>
            </a:r>
          </a:p>
          <a:p>
            <a:endParaRPr lang="sl-SI" dirty="0"/>
          </a:p>
        </p:txBody>
      </p:sp>
      <p:sp>
        <p:nvSpPr>
          <p:cNvPr id="4" name="Slide Number Placeholder 3"/>
          <p:cNvSpPr>
            <a:spLocks noGrp="1"/>
          </p:cNvSpPr>
          <p:nvPr>
            <p:ph type="sldNum" sz="quarter" idx="10"/>
          </p:nvPr>
        </p:nvSpPr>
        <p:spPr/>
        <p:txBody>
          <a:bodyPr/>
          <a:lstStyle/>
          <a:p>
            <a:fld id="{E1AA20BF-7AB2-4DE6-B23D-F1E8791FDC47}" type="slidenum">
              <a:rPr lang="sl-SI" smtClean="0"/>
              <a:t>2</a:t>
            </a:fld>
            <a:endParaRPr lang="sl-SI"/>
          </a:p>
        </p:txBody>
      </p:sp>
    </p:spTree>
    <p:extLst>
      <p:ext uri="{BB962C8B-B14F-4D97-AF65-F5344CB8AC3E}">
        <p14:creationId xmlns:p14="http://schemas.microsoft.com/office/powerpoint/2010/main" val="3643505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Del te zaščite</a:t>
            </a:r>
            <a:r>
              <a:rPr lang="sl-SI" baseline="0" dirty="0" smtClean="0"/>
              <a:t> je bil do konca leta 2013 organiziran preko zavarovalnice ARAG, ki je zagotavljal kritje stroškov v nekaterih kazenskih in odškodninskih postopkih ter dva brezplačna pravna nasveta pri odvetniku. </a:t>
            </a:r>
          </a:p>
          <a:p>
            <a:endParaRPr lang="sl-SI" baseline="0" dirty="0" smtClean="0"/>
          </a:p>
          <a:p>
            <a:r>
              <a:rPr lang="sl-SI" baseline="0" dirty="0" smtClean="0"/>
              <a:t>V petletnem obdobju trajanja zavarovanja se je izkazalo, da je med člani podan zelo nizek interes, hkrati pa je zbornica za premijo plačevala kar petkrat več kot so na drugi strani znašali vsi izdatki </a:t>
            </a:r>
            <a:r>
              <a:rPr lang="sl-SI" baseline="0" dirty="0" err="1" smtClean="0"/>
              <a:t>ARAGa</a:t>
            </a:r>
            <a:r>
              <a:rPr lang="sl-SI" baseline="0" dirty="0" smtClean="0"/>
              <a:t> za zagotavljanje pravne zaščite članom. </a:t>
            </a:r>
          </a:p>
          <a:p>
            <a:r>
              <a:rPr lang="sl-SI" baseline="0" dirty="0" smtClean="0"/>
              <a:t> </a:t>
            </a:r>
          </a:p>
          <a:p>
            <a:r>
              <a:rPr lang="sl-SI" baseline="0" dirty="0" smtClean="0"/>
              <a:t>Zato je skupščina zbornice sklenila, da se zavarovanje nadomesti z lastnim mehanizmom kritja stroškov tako je bil v letu 2014 sprejet Pravilnik o pravni zaščiti članov zbornice, ki omogoča članom kritje v istih primerih kot ga je prej zagotavljal ARAG, vsebuje pa še pomembno razširitev na druge, ti. precedenčne postopke, kjer kritje prej ni bilo zagotovljeno.  </a:t>
            </a:r>
          </a:p>
          <a:p>
            <a:endParaRPr lang="sl-SI" baseline="0" dirty="0" smtClean="0"/>
          </a:p>
        </p:txBody>
      </p:sp>
      <p:sp>
        <p:nvSpPr>
          <p:cNvPr id="4" name="Slide Number Placeholder 3"/>
          <p:cNvSpPr>
            <a:spLocks noGrp="1"/>
          </p:cNvSpPr>
          <p:nvPr>
            <p:ph type="sldNum" sz="quarter" idx="10"/>
          </p:nvPr>
        </p:nvSpPr>
        <p:spPr/>
        <p:txBody>
          <a:bodyPr/>
          <a:lstStyle/>
          <a:p>
            <a:fld id="{E1AA20BF-7AB2-4DE6-B23D-F1E8791FDC47}" type="slidenum">
              <a:rPr lang="sl-SI" smtClean="0"/>
              <a:t>3</a:t>
            </a:fld>
            <a:endParaRPr lang="sl-SI"/>
          </a:p>
        </p:txBody>
      </p:sp>
    </p:spTree>
    <p:extLst>
      <p:ext uri="{BB962C8B-B14F-4D97-AF65-F5344CB8AC3E}">
        <p14:creationId xmlns:p14="http://schemas.microsoft.com/office/powerpoint/2010/main" val="4266302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Pravilnik zagotavlja</a:t>
            </a:r>
            <a:r>
              <a:rPr lang="sl-SI" baseline="0" dirty="0" smtClean="0"/>
              <a:t> kritje v kazenskih postopkih, ki so neposredno povezani z izvajanjem zdravniškega poklica, to je v primerih malomarnega zdravljenja in opustitve pomoči. </a:t>
            </a:r>
            <a:endParaRPr lang="sl-SI" dirty="0"/>
          </a:p>
        </p:txBody>
      </p:sp>
      <p:sp>
        <p:nvSpPr>
          <p:cNvPr id="4" name="Slide Number Placeholder 3"/>
          <p:cNvSpPr>
            <a:spLocks noGrp="1"/>
          </p:cNvSpPr>
          <p:nvPr>
            <p:ph type="sldNum" sz="quarter" idx="10"/>
          </p:nvPr>
        </p:nvSpPr>
        <p:spPr/>
        <p:txBody>
          <a:bodyPr/>
          <a:lstStyle/>
          <a:p>
            <a:fld id="{E1AA20BF-7AB2-4DE6-B23D-F1E8791FDC47}" type="slidenum">
              <a:rPr lang="sl-SI" smtClean="0"/>
              <a:t>4</a:t>
            </a:fld>
            <a:endParaRPr lang="sl-SI"/>
          </a:p>
        </p:txBody>
      </p:sp>
    </p:spTree>
    <p:extLst>
      <p:ext uri="{BB962C8B-B14F-4D97-AF65-F5344CB8AC3E}">
        <p14:creationId xmlns:p14="http://schemas.microsoft.com/office/powerpoint/2010/main" val="1398683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smtClean="0"/>
          </a:p>
          <a:p>
            <a:r>
              <a:rPr lang="sl-SI" dirty="0" smtClean="0"/>
              <a:t>Na odškodninskem področju</a:t>
            </a:r>
            <a:r>
              <a:rPr lang="sl-SI" baseline="0" dirty="0" smtClean="0"/>
              <a:t> je pravilnik zgolj preslikal pravno zaščito, ki jo je članom prej zagotavljal ARAG, in sicer gre za kritje v pravdnih postopkih, v katerih člani zahtevajo plačilo odškodnine zaradi telesnih poškodb, ki so jim jih povzročili pacienti. </a:t>
            </a:r>
          </a:p>
          <a:p>
            <a:endParaRPr lang="sl-SI" dirty="0" smtClean="0"/>
          </a:p>
          <a:p>
            <a:r>
              <a:rPr lang="sl-SI" dirty="0" smtClean="0"/>
              <a:t>S to zaščito niso kriti obrnjeni primeri – torej odškodninski zahtevki pacientov zaradi strokovne napake zdravnika. Za te primere je potrebno zavarovanje odškodninske odgovornosti (za zavarovanje zaposlenih zdravnikov mora poskrbeti delodajalec; zasebniki se zavarujejo sami). </a:t>
            </a:r>
          </a:p>
          <a:p>
            <a:endParaRPr lang="sl-SI" dirty="0"/>
          </a:p>
        </p:txBody>
      </p:sp>
      <p:sp>
        <p:nvSpPr>
          <p:cNvPr id="4" name="Slide Number Placeholder 3"/>
          <p:cNvSpPr>
            <a:spLocks noGrp="1"/>
          </p:cNvSpPr>
          <p:nvPr>
            <p:ph type="sldNum" sz="quarter" idx="10"/>
          </p:nvPr>
        </p:nvSpPr>
        <p:spPr/>
        <p:txBody>
          <a:bodyPr/>
          <a:lstStyle/>
          <a:p>
            <a:fld id="{E1AA20BF-7AB2-4DE6-B23D-F1E8791FDC47}" type="slidenum">
              <a:rPr lang="sl-SI" smtClean="0"/>
              <a:t>5</a:t>
            </a:fld>
            <a:endParaRPr lang="sl-SI"/>
          </a:p>
        </p:txBody>
      </p:sp>
    </p:spTree>
    <p:extLst>
      <p:ext uri="{BB962C8B-B14F-4D97-AF65-F5344CB8AC3E}">
        <p14:creationId xmlns:p14="http://schemas.microsoft.com/office/powerpoint/2010/main" val="3854691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Članom je zagotovljeno kritje stroškov v vseh sodnih postopkih, ki se zoper njih vodijo v zvezi z izvajanjem nalog, ki so jim bile naložene kot voljenim ali imenovanim funkcionarjem zbornice ali so bili drugače zadolženi za njihovo izvedbo.</a:t>
            </a:r>
          </a:p>
          <a:p>
            <a:endParaRPr lang="sl-SI" dirty="0"/>
          </a:p>
        </p:txBody>
      </p:sp>
      <p:sp>
        <p:nvSpPr>
          <p:cNvPr id="4" name="Slide Number Placeholder 3"/>
          <p:cNvSpPr>
            <a:spLocks noGrp="1"/>
          </p:cNvSpPr>
          <p:nvPr>
            <p:ph type="sldNum" sz="quarter" idx="10"/>
          </p:nvPr>
        </p:nvSpPr>
        <p:spPr/>
        <p:txBody>
          <a:bodyPr/>
          <a:lstStyle/>
          <a:p>
            <a:fld id="{E1AA20BF-7AB2-4DE6-B23D-F1E8791FDC47}" type="slidenum">
              <a:rPr lang="sl-SI" smtClean="0"/>
              <a:t>6</a:t>
            </a:fld>
            <a:endParaRPr lang="sl-SI"/>
          </a:p>
        </p:txBody>
      </p:sp>
    </p:spTree>
    <p:extLst>
      <p:ext uri="{BB962C8B-B14F-4D97-AF65-F5344CB8AC3E}">
        <p14:creationId xmlns:p14="http://schemas.microsoft.com/office/powerpoint/2010/main" val="2327057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Zbornica lahko prevzame kritje stroškov v</a:t>
            </a:r>
            <a:r>
              <a:rPr lang="sl-SI" baseline="0" dirty="0" smtClean="0"/>
              <a:t> drugih sodnih postopkih</a:t>
            </a:r>
            <a:r>
              <a:rPr lang="sl-SI" dirty="0" smtClean="0"/>
              <a:t>, če je utemeljeno pričakovati, da se bo v tem postopku lahko rešilo pravno vprašanje, ki je pomembno za večje število članov zbornice in je v neposredni povezavi z opravljanjem zdravniške službe.</a:t>
            </a:r>
          </a:p>
          <a:p>
            <a:endParaRPr lang="sl-SI" dirty="0" smtClean="0"/>
          </a:p>
          <a:p>
            <a:r>
              <a:rPr lang="sl-SI" dirty="0" smtClean="0"/>
              <a:t>Pravna</a:t>
            </a:r>
            <a:r>
              <a:rPr lang="sl-SI" baseline="0" dirty="0" smtClean="0"/>
              <a:t> </a:t>
            </a:r>
            <a:r>
              <a:rPr lang="sl-SI" dirty="0" smtClean="0"/>
              <a:t>zaščita v teh primerih ni avtomatska,</a:t>
            </a:r>
            <a:r>
              <a:rPr lang="sl-SI" baseline="0" dirty="0" smtClean="0"/>
              <a:t> ampak jo</a:t>
            </a:r>
            <a:r>
              <a:rPr lang="sl-SI" dirty="0" smtClean="0"/>
              <a:t> odobri izvršilni odbor,</a:t>
            </a:r>
            <a:r>
              <a:rPr lang="sl-SI" baseline="0" dirty="0" smtClean="0"/>
              <a:t> ki je pristojen za vsebinsko presojo. </a:t>
            </a:r>
            <a:r>
              <a:rPr lang="sl-SI" dirty="0" smtClean="0"/>
              <a:t> </a:t>
            </a:r>
          </a:p>
          <a:p>
            <a:endParaRPr lang="sl-SI" dirty="0"/>
          </a:p>
        </p:txBody>
      </p:sp>
      <p:sp>
        <p:nvSpPr>
          <p:cNvPr id="4" name="Slide Number Placeholder 3"/>
          <p:cNvSpPr>
            <a:spLocks noGrp="1"/>
          </p:cNvSpPr>
          <p:nvPr>
            <p:ph type="sldNum" sz="quarter" idx="10"/>
          </p:nvPr>
        </p:nvSpPr>
        <p:spPr/>
        <p:txBody>
          <a:bodyPr/>
          <a:lstStyle/>
          <a:p>
            <a:fld id="{E1AA20BF-7AB2-4DE6-B23D-F1E8791FDC47}" type="slidenum">
              <a:rPr lang="sl-SI" smtClean="0"/>
              <a:t>7</a:t>
            </a:fld>
            <a:endParaRPr lang="sl-SI"/>
          </a:p>
        </p:txBody>
      </p:sp>
    </p:spTree>
    <p:extLst>
      <p:ext uri="{BB962C8B-B14F-4D97-AF65-F5344CB8AC3E}">
        <p14:creationId xmlns:p14="http://schemas.microsoft.com/office/powerpoint/2010/main" val="1857055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Članom je zagotovljeno kritje vseh odvetniških stroškov (skladno</a:t>
            </a:r>
            <a:r>
              <a:rPr lang="sl-SI" baseline="0" dirty="0" smtClean="0"/>
              <a:t> z odvetniško tarifo)</a:t>
            </a:r>
            <a:r>
              <a:rPr lang="sl-SI" dirty="0" smtClean="0"/>
              <a:t> in sodnih stroškov (takse, izvedenci, priče, itd.) do izdaje sodne odločbe, in sicer v skupni višini do 5000 EUR. Vendar pa</a:t>
            </a:r>
            <a:r>
              <a:rPr lang="sl-SI" baseline="0" dirty="0" smtClean="0"/>
              <a:t> limit ne velja za precedenčne primere in za zaščito članov, ki opravljajo naloge za zbornico. V teh primerih kritje ni omejeno ne po višini niti po stopnji postopka, kar pomeni, da lahko izvršilni odbor kritje razširi na vsa pravna sredstva. </a:t>
            </a:r>
          </a:p>
          <a:p>
            <a:r>
              <a:rPr lang="sl-SI" baseline="0" dirty="0" smtClean="0"/>
              <a:t>Ker zbornica ni zavarovalnica je bilo potrebno iz previdnosti določiti skupni limit za vse izdatke zbornice po pravilniku na 20.000 EUR </a:t>
            </a:r>
            <a:r>
              <a:rPr lang="sl-SI" baseline="0" dirty="0" smtClean="0"/>
              <a:t>za </a:t>
            </a:r>
            <a:r>
              <a:rPr lang="sl-SI" baseline="0" dirty="0" smtClean="0"/>
              <a:t>posamezno četrtletje, kar pomeni, da bi član v primeru doseganja limita do kritja prišel v naslednjem četrtletju.  </a:t>
            </a:r>
            <a:endParaRPr lang="sl-SI" dirty="0" smtClean="0"/>
          </a:p>
          <a:p>
            <a:endParaRPr lang="sl-SI" dirty="0"/>
          </a:p>
        </p:txBody>
      </p:sp>
      <p:sp>
        <p:nvSpPr>
          <p:cNvPr id="4" name="Slide Number Placeholder 3"/>
          <p:cNvSpPr>
            <a:spLocks noGrp="1"/>
          </p:cNvSpPr>
          <p:nvPr>
            <p:ph type="sldNum" sz="quarter" idx="10"/>
          </p:nvPr>
        </p:nvSpPr>
        <p:spPr/>
        <p:txBody>
          <a:bodyPr/>
          <a:lstStyle/>
          <a:p>
            <a:fld id="{E1AA20BF-7AB2-4DE6-B23D-F1E8791FDC47}" type="slidenum">
              <a:rPr lang="sl-SI" smtClean="0"/>
              <a:t>8</a:t>
            </a:fld>
            <a:endParaRPr lang="sl-SI"/>
          </a:p>
        </p:txBody>
      </p:sp>
    </p:spTree>
    <p:extLst>
      <p:ext uri="{BB962C8B-B14F-4D97-AF65-F5344CB8AC3E}">
        <p14:creationId xmlns:p14="http://schemas.microsoft.com/office/powerpoint/2010/main" val="866391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Račun</a:t>
            </a:r>
            <a:r>
              <a:rPr lang="sl-SI" baseline="0" dirty="0" smtClean="0"/>
              <a:t> = neto znesek donacije</a:t>
            </a:r>
          </a:p>
          <a:p>
            <a:r>
              <a:rPr lang="sl-SI" baseline="0" dirty="0" smtClean="0"/>
              <a:t>Iz davčnih razlogov posojilo</a:t>
            </a:r>
          </a:p>
          <a:p>
            <a:endParaRPr lang="sl-SI" dirty="0" smtClean="0"/>
          </a:p>
          <a:p>
            <a:r>
              <a:rPr lang="sl-SI" dirty="0" smtClean="0"/>
              <a:t>Predlogi sprememb:</a:t>
            </a:r>
          </a:p>
          <a:p>
            <a:r>
              <a:rPr lang="sl-SI" dirty="0" smtClean="0"/>
              <a:t>- Kritje nad</a:t>
            </a:r>
            <a:r>
              <a:rPr lang="sl-SI" baseline="0" dirty="0" smtClean="0"/>
              <a:t> odvetniško tarifo </a:t>
            </a:r>
            <a:endParaRPr lang="sl-SI" dirty="0" smtClean="0"/>
          </a:p>
          <a:p>
            <a:r>
              <a:rPr lang="sl-SI" dirty="0" smtClean="0"/>
              <a:t>- Pravne osebe in druge osebe (ne člani)</a:t>
            </a:r>
          </a:p>
          <a:p>
            <a:r>
              <a:rPr lang="sl-SI" dirty="0" smtClean="0"/>
              <a:t>-</a:t>
            </a:r>
            <a:r>
              <a:rPr lang="sl-SI" baseline="0" dirty="0" smtClean="0"/>
              <a:t> Odškodninski postopki (verbalni napadi)</a:t>
            </a:r>
            <a:endParaRPr lang="sl-SI" dirty="0"/>
          </a:p>
        </p:txBody>
      </p:sp>
      <p:sp>
        <p:nvSpPr>
          <p:cNvPr id="4" name="Slide Number Placeholder 3"/>
          <p:cNvSpPr>
            <a:spLocks noGrp="1"/>
          </p:cNvSpPr>
          <p:nvPr>
            <p:ph type="sldNum" sz="quarter" idx="10"/>
          </p:nvPr>
        </p:nvSpPr>
        <p:spPr/>
        <p:txBody>
          <a:bodyPr/>
          <a:lstStyle/>
          <a:p>
            <a:fld id="{E1AA20BF-7AB2-4DE6-B23D-F1E8791FDC47}" type="slidenum">
              <a:rPr lang="sl-SI" smtClean="0"/>
              <a:t>9</a:t>
            </a:fld>
            <a:endParaRPr lang="sl-SI"/>
          </a:p>
        </p:txBody>
      </p:sp>
    </p:spTree>
    <p:extLst>
      <p:ext uri="{BB962C8B-B14F-4D97-AF65-F5344CB8AC3E}">
        <p14:creationId xmlns:p14="http://schemas.microsoft.com/office/powerpoint/2010/main" val="41393431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4F97E02-F630-4671-800D-5026D47745E9}" type="datetimeFigureOut">
              <a:rPr lang="sl-SI" smtClean="0"/>
              <a:pPr/>
              <a:t>6.5.2016</a:t>
            </a:fld>
            <a:endParaRPr lang="sl-SI"/>
          </a:p>
        </p:txBody>
      </p:sp>
      <p:sp>
        <p:nvSpPr>
          <p:cNvPr id="19" name="Footer Placeholder 18"/>
          <p:cNvSpPr>
            <a:spLocks noGrp="1"/>
          </p:cNvSpPr>
          <p:nvPr>
            <p:ph type="ftr" sz="quarter" idx="11"/>
          </p:nvPr>
        </p:nvSpPr>
        <p:spPr/>
        <p:txBody>
          <a:bodyPr/>
          <a:lstStyle/>
          <a:p>
            <a:endParaRPr lang="sl-SI"/>
          </a:p>
        </p:txBody>
      </p:sp>
      <p:sp>
        <p:nvSpPr>
          <p:cNvPr id="27" name="Slide Number Placeholder 26"/>
          <p:cNvSpPr>
            <a:spLocks noGrp="1"/>
          </p:cNvSpPr>
          <p:nvPr>
            <p:ph type="sldNum" sz="quarter" idx="12"/>
          </p:nvPr>
        </p:nvSpPr>
        <p:spPr/>
        <p:txBody>
          <a:bodyPr/>
          <a:lstStyle/>
          <a:p>
            <a:fld id="{F3C4D7D2-9E69-48D5-A155-8A3F04F47D7D}" type="slidenum">
              <a:rPr lang="sl-SI" smtClean="0"/>
              <a:pPr/>
              <a:t>‹#›</a:t>
            </a:fld>
            <a:endParaRPr lang="sl-SI"/>
          </a:p>
        </p:txBody>
      </p:sp>
      <p:pic>
        <p:nvPicPr>
          <p:cNvPr id="8" name="Picture 7" descr="Logo ZZS 1bel-01-01.png"/>
          <p:cNvPicPr>
            <a:picLocks noChangeAspect="1"/>
          </p:cNvPicPr>
          <p:nvPr userDrawn="1"/>
        </p:nvPicPr>
        <p:blipFill>
          <a:blip r:embed="rId2" cstate="print"/>
          <a:stretch>
            <a:fillRect/>
          </a:stretch>
        </p:blipFill>
        <p:spPr>
          <a:xfrm>
            <a:off x="3731241" y="4357694"/>
            <a:ext cx="1681518" cy="1681518"/>
          </a:xfrm>
          <a:prstGeom prst="rect">
            <a:avLst/>
          </a:prstGeom>
          <a:ln>
            <a:noFill/>
          </a:ln>
          <a:effectLst>
            <a:outerShdw blurRad="190500" algn="tl" rotWithShape="0">
              <a:srgbClr val="000000">
                <a:alpha val="70000"/>
              </a:srgbClr>
            </a:outerShdw>
          </a:effectLst>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F97E02-F630-4671-800D-5026D47745E9}" type="datetimeFigureOut">
              <a:rPr lang="sl-SI" smtClean="0"/>
              <a:pPr/>
              <a:t>6.5.2016</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3C4D7D2-9E69-48D5-A155-8A3F04F47D7D}" type="slidenum">
              <a:rPr lang="sl-SI" smtClean="0"/>
              <a:pPr/>
              <a:t>‹#›</a:t>
            </a:fld>
            <a:endParaRPr lang="sl-SI"/>
          </a:p>
        </p:txBody>
      </p:sp>
      <p:pic>
        <p:nvPicPr>
          <p:cNvPr id="7" name="Picture 6" descr="Logo ZZS 1moder.png"/>
          <p:cNvPicPr>
            <a:picLocks noChangeAspect="1"/>
          </p:cNvPicPr>
          <p:nvPr userDrawn="1"/>
        </p:nvPicPr>
        <p:blipFill>
          <a:blip r:embed="rId2" cstate="print"/>
          <a:stretch>
            <a:fillRect/>
          </a:stretch>
        </p:blipFill>
        <p:spPr>
          <a:xfrm>
            <a:off x="8153379" y="928670"/>
            <a:ext cx="811030" cy="81103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F97E02-F630-4671-800D-5026D47745E9}" type="datetimeFigureOut">
              <a:rPr lang="sl-SI" smtClean="0"/>
              <a:pPr/>
              <a:t>6.5.2016</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3C4D7D2-9E69-48D5-A155-8A3F04F47D7D}" type="slidenum">
              <a:rPr lang="sl-SI" smtClean="0"/>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28596" y="2000240"/>
            <a:ext cx="8229600" cy="438912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F97E02-F630-4671-800D-5026D47745E9}" type="datetimeFigureOut">
              <a:rPr lang="sl-SI" smtClean="0"/>
              <a:pPr/>
              <a:t>6.5.2016</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3C4D7D2-9E69-48D5-A155-8A3F04F47D7D}" type="slidenum">
              <a:rPr lang="sl-SI" smtClean="0"/>
              <a:pPr/>
              <a:t>‹#›</a:t>
            </a:fld>
            <a:endParaRPr lang="sl-SI"/>
          </a:p>
        </p:txBody>
      </p:sp>
      <p:pic>
        <p:nvPicPr>
          <p:cNvPr id="7" name="Picture 6" descr="Logo ZZS 1moder.png"/>
          <p:cNvPicPr>
            <a:picLocks noChangeAspect="1"/>
          </p:cNvPicPr>
          <p:nvPr userDrawn="1"/>
        </p:nvPicPr>
        <p:blipFill>
          <a:blip r:embed="rId2" cstate="print"/>
          <a:stretch>
            <a:fillRect/>
          </a:stretch>
        </p:blipFill>
        <p:spPr>
          <a:xfrm>
            <a:off x="8153379" y="928670"/>
            <a:ext cx="811030" cy="81103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4F97E02-F630-4671-800D-5026D47745E9}" type="datetimeFigureOut">
              <a:rPr lang="sl-SI" smtClean="0"/>
              <a:pPr/>
              <a:t>6.5.2016</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3C4D7D2-9E69-48D5-A155-8A3F04F47D7D}" type="slidenum">
              <a:rPr lang="sl-SI" smtClean="0"/>
              <a:pPr/>
              <a:t>‹#›</a:t>
            </a:fld>
            <a:endParaRPr lang="sl-SI"/>
          </a:p>
        </p:txBody>
      </p:sp>
      <p:pic>
        <p:nvPicPr>
          <p:cNvPr id="7" name="Picture 6" descr="Logo ZZS 1moder.png"/>
          <p:cNvPicPr>
            <a:picLocks noChangeAspect="1"/>
          </p:cNvPicPr>
          <p:nvPr userDrawn="1"/>
        </p:nvPicPr>
        <p:blipFill>
          <a:blip r:embed="rId2" cstate="print"/>
          <a:stretch>
            <a:fillRect/>
          </a:stretch>
        </p:blipFill>
        <p:spPr>
          <a:xfrm>
            <a:off x="8153379" y="928670"/>
            <a:ext cx="811030" cy="81103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F97E02-F630-4671-800D-5026D47745E9}" type="datetimeFigureOut">
              <a:rPr lang="sl-SI" smtClean="0"/>
              <a:pPr/>
              <a:t>6.5.2016</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3C4D7D2-9E69-48D5-A155-8A3F04F47D7D}" type="slidenum">
              <a:rPr lang="sl-SI" smtClean="0"/>
              <a:pPr/>
              <a:t>‹#›</a:t>
            </a:fld>
            <a:endParaRPr lang="sl-SI"/>
          </a:p>
        </p:txBody>
      </p:sp>
      <p:pic>
        <p:nvPicPr>
          <p:cNvPr id="8" name="Picture 7" descr="Logo ZZS 1moder.png"/>
          <p:cNvPicPr>
            <a:picLocks noChangeAspect="1"/>
          </p:cNvPicPr>
          <p:nvPr userDrawn="1"/>
        </p:nvPicPr>
        <p:blipFill>
          <a:blip r:embed="rId2" cstate="print"/>
          <a:stretch>
            <a:fillRect/>
          </a:stretch>
        </p:blipFill>
        <p:spPr>
          <a:xfrm>
            <a:off x="8153379" y="928670"/>
            <a:ext cx="811030" cy="81103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4F97E02-F630-4671-800D-5026D47745E9}" type="datetimeFigureOut">
              <a:rPr lang="sl-SI" smtClean="0"/>
              <a:pPr/>
              <a:t>6.5.2016</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F3C4D7D2-9E69-48D5-A155-8A3F04F47D7D}" type="slidenum">
              <a:rPr lang="sl-SI" smtClean="0"/>
              <a:pPr/>
              <a:t>‹#›</a:t>
            </a:fld>
            <a:endParaRPr lang="sl-SI"/>
          </a:p>
        </p:txBody>
      </p:sp>
      <p:pic>
        <p:nvPicPr>
          <p:cNvPr id="10" name="Picture 9" descr="Logo ZZS 1moder.png"/>
          <p:cNvPicPr>
            <a:picLocks noChangeAspect="1"/>
          </p:cNvPicPr>
          <p:nvPr userDrawn="1"/>
        </p:nvPicPr>
        <p:blipFill>
          <a:blip r:embed="rId2" cstate="print"/>
          <a:stretch>
            <a:fillRect/>
          </a:stretch>
        </p:blipFill>
        <p:spPr>
          <a:xfrm>
            <a:off x="8153379" y="928670"/>
            <a:ext cx="811030" cy="81103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4F97E02-F630-4671-800D-5026D47745E9}" type="datetimeFigureOut">
              <a:rPr lang="sl-SI" smtClean="0"/>
              <a:pPr/>
              <a:t>6.5.2016</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F3C4D7D2-9E69-48D5-A155-8A3F04F47D7D}" type="slidenum">
              <a:rPr lang="sl-SI" smtClean="0"/>
              <a:pPr/>
              <a:t>‹#›</a:t>
            </a:fld>
            <a:endParaRPr lang="sl-SI"/>
          </a:p>
        </p:txBody>
      </p:sp>
      <p:pic>
        <p:nvPicPr>
          <p:cNvPr id="6" name="Picture 5" descr="Logo ZZS 1moder.png"/>
          <p:cNvPicPr>
            <a:picLocks noChangeAspect="1"/>
          </p:cNvPicPr>
          <p:nvPr userDrawn="1"/>
        </p:nvPicPr>
        <p:blipFill>
          <a:blip r:embed="rId2" cstate="print"/>
          <a:stretch>
            <a:fillRect/>
          </a:stretch>
        </p:blipFill>
        <p:spPr>
          <a:xfrm>
            <a:off x="8153379" y="928670"/>
            <a:ext cx="811030" cy="81103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F97E02-F630-4671-800D-5026D47745E9}" type="datetimeFigureOut">
              <a:rPr lang="sl-SI" smtClean="0"/>
              <a:pPr/>
              <a:t>6.5.2016</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F3C4D7D2-9E69-48D5-A155-8A3F04F47D7D}" type="slidenum">
              <a:rPr lang="sl-SI" smtClean="0"/>
              <a:pPr/>
              <a:t>‹#›</a:t>
            </a:fld>
            <a:endParaRPr lang="sl-SI"/>
          </a:p>
        </p:txBody>
      </p:sp>
      <p:pic>
        <p:nvPicPr>
          <p:cNvPr id="5" name="Picture 4" descr="Logo ZZS 1moder.png"/>
          <p:cNvPicPr>
            <a:picLocks noChangeAspect="1"/>
          </p:cNvPicPr>
          <p:nvPr userDrawn="1"/>
        </p:nvPicPr>
        <p:blipFill>
          <a:blip r:embed="rId2" cstate="print"/>
          <a:stretch>
            <a:fillRect/>
          </a:stretch>
        </p:blipFill>
        <p:spPr>
          <a:xfrm>
            <a:off x="8153379" y="928670"/>
            <a:ext cx="811030" cy="81103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F97E02-F630-4671-800D-5026D47745E9}" type="datetimeFigureOut">
              <a:rPr lang="sl-SI" smtClean="0"/>
              <a:pPr/>
              <a:t>6.5.2016</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3C4D7D2-9E69-48D5-A155-8A3F04F47D7D}" type="slidenum">
              <a:rPr lang="sl-SI" smtClean="0"/>
              <a:pPr/>
              <a:t>‹#›</a:t>
            </a:fld>
            <a:endParaRPr lang="sl-SI"/>
          </a:p>
        </p:txBody>
      </p:sp>
      <p:pic>
        <p:nvPicPr>
          <p:cNvPr id="8" name="Picture 7" descr="Logo ZZS 1moder.png"/>
          <p:cNvPicPr>
            <a:picLocks noChangeAspect="1"/>
          </p:cNvPicPr>
          <p:nvPr userDrawn="1"/>
        </p:nvPicPr>
        <p:blipFill>
          <a:blip r:embed="rId2" cstate="print"/>
          <a:stretch>
            <a:fillRect/>
          </a:stretch>
        </p:blipFill>
        <p:spPr>
          <a:xfrm>
            <a:off x="8153379" y="928670"/>
            <a:ext cx="811030" cy="81103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4F97E02-F630-4671-800D-5026D47745E9}" type="datetimeFigureOut">
              <a:rPr lang="sl-SI" smtClean="0"/>
              <a:pPr/>
              <a:t>6.5.2016</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a:xfrm>
            <a:off x="8077200" y="6356350"/>
            <a:ext cx="609600" cy="365125"/>
          </a:xfrm>
        </p:spPr>
        <p:txBody>
          <a:bodyPr/>
          <a:lstStyle/>
          <a:p>
            <a:fld id="{F3C4D7D2-9E69-48D5-A155-8A3F04F47D7D}" type="slidenum">
              <a:rPr lang="sl-SI" smtClean="0"/>
              <a:pPr/>
              <a:t>‹#›</a:t>
            </a:fld>
            <a:endParaRPr lang="sl-SI"/>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pic>
        <p:nvPicPr>
          <p:cNvPr id="13" name="Picture 12" descr="Logo ZZS 1moder.png"/>
          <p:cNvPicPr>
            <a:picLocks noChangeAspect="1"/>
          </p:cNvPicPr>
          <p:nvPr userDrawn="1"/>
        </p:nvPicPr>
        <p:blipFill>
          <a:blip r:embed="rId2" cstate="print"/>
          <a:stretch>
            <a:fillRect/>
          </a:stretch>
        </p:blipFill>
        <p:spPr>
          <a:xfrm>
            <a:off x="8153379" y="928670"/>
            <a:ext cx="811030" cy="81103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4F97E02-F630-4671-800D-5026D47745E9}" type="datetimeFigureOut">
              <a:rPr lang="sl-SI" smtClean="0"/>
              <a:pPr/>
              <a:t>6.5.2016</a:t>
            </a:fld>
            <a:endParaRPr lang="sl-SI"/>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sl-SI"/>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C4D7D2-9E69-48D5-A155-8A3F04F47D7D}" type="slidenum">
              <a:rPr lang="sl-SI" smtClean="0"/>
              <a:pPr/>
              <a:t>‹#›</a:t>
            </a:fld>
            <a:endParaRPr lang="sl-SI"/>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sl-SI" dirty="0" smtClean="0"/>
              <a:t>Pravna zaščita članov Zdravniške </a:t>
            </a:r>
            <a:r>
              <a:rPr lang="sl-SI" dirty="0" smtClean="0"/>
              <a:t>zbornice Slovenije</a:t>
            </a:r>
            <a:endParaRPr lang="sl-SI" dirty="0"/>
          </a:p>
        </p:txBody>
      </p:sp>
      <p:sp>
        <p:nvSpPr>
          <p:cNvPr id="3" name="Subtitle 2"/>
          <p:cNvSpPr>
            <a:spLocks noGrp="1"/>
          </p:cNvSpPr>
          <p:nvPr>
            <p:ph type="subTitle" idx="1"/>
          </p:nvPr>
        </p:nvSpPr>
        <p:spPr/>
        <p:txBody>
          <a:bodyPr>
            <a:normAutofit/>
          </a:bodyPr>
          <a:lstStyle/>
          <a:p>
            <a:pPr algn="ctr"/>
            <a:r>
              <a:rPr lang="sl-SI" sz="3200" dirty="0" smtClean="0"/>
              <a:t>Peter Renčel, univ. dipl. prav.</a:t>
            </a:r>
            <a:endParaRPr lang="sl-SI" sz="3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l-SI" dirty="0" smtClean="0"/>
              <a:t>Hvala za pozornost</a:t>
            </a:r>
            <a:endParaRPr lang="sl-SI" dirty="0"/>
          </a:p>
        </p:txBody>
      </p:sp>
      <p:sp>
        <p:nvSpPr>
          <p:cNvPr id="3" name="Content Placeholder 2"/>
          <p:cNvSpPr>
            <a:spLocks noGrp="1"/>
          </p:cNvSpPr>
          <p:nvPr>
            <p:ph idx="1"/>
          </p:nvPr>
        </p:nvSpPr>
        <p:spPr/>
        <p:txBody>
          <a:bodyPr>
            <a:normAutofit/>
          </a:bodyPr>
          <a:lstStyle/>
          <a:p>
            <a:pPr marL="0" indent="0" algn="ctr">
              <a:buNone/>
            </a:pPr>
            <a:endParaRPr lang="sl-SI" sz="4000" dirty="0" smtClean="0"/>
          </a:p>
          <a:p>
            <a:pPr marL="0" indent="0" algn="ctr">
              <a:buNone/>
            </a:pPr>
            <a:r>
              <a:rPr lang="sl-SI" sz="4000" dirty="0" smtClean="0"/>
              <a:t>peter.rencel@zzs-mcs.si</a:t>
            </a:r>
            <a:endParaRPr lang="sl-SI" sz="4000" dirty="0"/>
          </a:p>
        </p:txBody>
      </p:sp>
    </p:spTree>
    <p:extLst>
      <p:ext uri="{BB962C8B-B14F-4D97-AF65-F5344CB8AC3E}">
        <p14:creationId xmlns:p14="http://schemas.microsoft.com/office/powerpoint/2010/main" val="3411848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643050"/>
            <a:ext cx="8229600" cy="4746310"/>
          </a:xfrm>
        </p:spPr>
        <p:txBody>
          <a:bodyPr>
            <a:normAutofit/>
          </a:bodyPr>
          <a:lstStyle/>
          <a:p>
            <a:r>
              <a:rPr lang="sl-SI" sz="3200" dirty="0" smtClean="0"/>
              <a:t>1. Pravno svetovanje </a:t>
            </a:r>
          </a:p>
          <a:p>
            <a:r>
              <a:rPr lang="sl-SI" sz="3200" dirty="0" smtClean="0"/>
              <a:t>2. Kritje stroškov v sodnih postopkih</a:t>
            </a:r>
          </a:p>
          <a:p>
            <a:r>
              <a:rPr lang="sl-SI" sz="3200" dirty="0" smtClean="0"/>
              <a:t>3. Zunanja ekspertna pravna mnenja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643050"/>
            <a:ext cx="8229600" cy="4746310"/>
          </a:xfrm>
        </p:spPr>
        <p:txBody>
          <a:bodyPr>
            <a:normAutofit/>
          </a:bodyPr>
          <a:lstStyle/>
          <a:p>
            <a:r>
              <a:rPr lang="sl-SI" sz="3200" dirty="0" smtClean="0"/>
              <a:t>Leta 2014 je zbornica sprejela Pravilnik o pravni zaščiti članov ZZS</a:t>
            </a:r>
          </a:p>
          <a:p>
            <a:pPr>
              <a:buFontTx/>
              <a:buChar char="-"/>
            </a:pPr>
            <a:r>
              <a:rPr lang="sl-SI" sz="3200" dirty="0" smtClean="0"/>
              <a:t>kazenski postopki</a:t>
            </a:r>
          </a:p>
          <a:p>
            <a:pPr>
              <a:buFontTx/>
              <a:buChar char="-"/>
            </a:pPr>
            <a:r>
              <a:rPr lang="sl-SI" sz="3200" dirty="0" smtClean="0"/>
              <a:t>odškodninski postopki zaradi škode, povzročene zdravniku</a:t>
            </a:r>
          </a:p>
          <a:p>
            <a:pPr>
              <a:buFontTx/>
              <a:buChar char="-"/>
            </a:pPr>
            <a:r>
              <a:rPr lang="sl-SI" sz="3200" dirty="0" smtClean="0"/>
              <a:t>drugi sodni postopki </a:t>
            </a:r>
          </a:p>
          <a:p>
            <a:pPr>
              <a:buFontTx/>
              <a:buChar char="-"/>
            </a:pPr>
            <a:endParaRPr lang="sl-SI" sz="32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Zaščita v kazenskih postopkih</a:t>
            </a:r>
          </a:p>
        </p:txBody>
      </p:sp>
      <p:sp>
        <p:nvSpPr>
          <p:cNvPr id="3" name="Content Placeholder 2"/>
          <p:cNvSpPr>
            <a:spLocks noGrp="1"/>
          </p:cNvSpPr>
          <p:nvPr>
            <p:ph idx="1"/>
          </p:nvPr>
        </p:nvSpPr>
        <p:spPr/>
        <p:txBody>
          <a:bodyPr/>
          <a:lstStyle/>
          <a:p>
            <a:pPr marL="0" indent="0">
              <a:buNone/>
            </a:pPr>
            <a:endParaRPr lang="sl-SI" dirty="0" smtClean="0"/>
          </a:p>
          <a:p>
            <a:pPr marL="0" indent="0">
              <a:buNone/>
            </a:pPr>
            <a:r>
              <a:rPr lang="sl-SI" dirty="0"/>
              <a:t>	</a:t>
            </a:r>
            <a:r>
              <a:rPr lang="sl-SI" dirty="0" smtClean="0"/>
              <a:t>- kaznivo </a:t>
            </a:r>
            <a:r>
              <a:rPr lang="sl-SI" dirty="0"/>
              <a:t>dejanja malomarnega zdravljenja (179. člen </a:t>
            </a:r>
            <a:r>
              <a:rPr lang="sl-SI" dirty="0" smtClean="0"/>
              <a:t>KZ-1)</a:t>
            </a:r>
          </a:p>
          <a:p>
            <a:pPr marL="0" indent="0">
              <a:buNone/>
            </a:pPr>
            <a:endParaRPr lang="sl-SI" dirty="0" smtClean="0"/>
          </a:p>
          <a:p>
            <a:pPr marL="0" indent="0">
              <a:buNone/>
            </a:pPr>
            <a:r>
              <a:rPr lang="sl-SI" dirty="0"/>
              <a:t>	</a:t>
            </a:r>
            <a:r>
              <a:rPr lang="sl-SI" dirty="0" smtClean="0"/>
              <a:t>- kaznivo dejanje opustitve </a:t>
            </a:r>
            <a:r>
              <a:rPr lang="sl-SI" dirty="0"/>
              <a:t>zdravstvene pomoči (178. člen KZ-1</a:t>
            </a:r>
            <a:r>
              <a:rPr lang="sl-SI" dirty="0" smtClean="0"/>
              <a:t>)</a:t>
            </a:r>
            <a:endParaRPr lang="sl-SI" dirty="0"/>
          </a:p>
        </p:txBody>
      </p:sp>
    </p:spTree>
    <p:extLst>
      <p:ext uri="{BB962C8B-B14F-4D97-AF65-F5344CB8AC3E}">
        <p14:creationId xmlns:p14="http://schemas.microsoft.com/office/powerpoint/2010/main" val="845173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l-SI" dirty="0" smtClean="0"/>
              <a:t>Pravna zaščita na odškodninskem področju</a:t>
            </a:r>
            <a:endParaRPr lang="sl-SI" dirty="0"/>
          </a:p>
        </p:txBody>
      </p:sp>
      <p:sp>
        <p:nvSpPr>
          <p:cNvPr id="3" name="Content Placeholder 2"/>
          <p:cNvSpPr>
            <a:spLocks noGrp="1"/>
          </p:cNvSpPr>
          <p:nvPr>
            <p:ph idx="1"/>
          </p:nvPr>
        </p:nvSpPr>
        <p:spPr/>
        <p:txBody>
          <a:bodyPr>
            <a:normAutofit/>
          </a:bodyPr>
          <a:lstStyle/>
          <a:p>
            <a:r>
              <a:rPr lang="sl-SI" dirty="0" smtClean="0"/>
              <a:t>Pravdni </a:t>
            </a:r>
            <a:r>
              <a:rPr lang="sl-SI" dirty="0" smtClean="0"/>
              <a:t>postopki, </a:t>
            </a:r>
            <a:r>
              <a:rPr lang="sl-SI" dirty="0"/>
              <a:t>v </a:t>
            </a:r>
            <a:r>
              <a:rPr lang="sl-SI" dirty="0" smtClean="0"/>
              <a:t>katerih člani </a:t>
            </a:r>
            <a:r>
              <a:rPr lang="sl-SI" dirty="0"/>
              <a:t>zahtevajo plačilo odškodnine zaradi telesnih poškodb, ki so jim jih povzročili pacienti</a:t>
            </a:r>
            <a:r>
              <a:rPr lang="sl-SI" dirty="0" smtClean="0"/>
              <a:t>. </a:t>
            </a:r>
          </a:p>
          <a:p>
            <a:r>
              <a:rPr lang="sl-SI" dirty="0" smtClean="0"/>
              <a:t>Ne gre za zavarovanje odškodninske odgovornosti zdravnikov. </a:t>
            </a:r>
          </a:p>
          <a:p>
            <a:endParaRPr lang="sl-SI" dirty="0"/>
          </a:p>
        </p:txBody>
      </p:sp>
    </p:spTree>
    <p:extLst>
      <p:ext uri="{BB962C8B-B14F-4D97-AF65-F5344CB8AC3E}">
        <p14:creationId xmlns:p14="http://schemas.microsoft.com/office/powerpoint/2010/main" val="644499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l-SI" dirty="0" smtClean="0"/>
              <a:t>Pravna zaščita članov, ki izvajajo naloge za ZZS</a:t>
            </a:r>
            <a:endParaRPr lang="sl-SI" dirty="0"/>
          </a:p>
        </p:txBody>
      </p:sp>
      <p:sp>
        <p:nvSpPr>
          <p:cNvPr id="3" name="Content Placeholder 2"/>
          <p:cNvSpPr>
            <a:spLocks noGrp="1"/>
          </p:cNvSpPr>
          <p:nvPr>
            <p:ph idx="1"/>
          </p:nvPr>
        </p:nvSpPr>
        <p:spPr/>
        <p:txBody>
          <a:bodyPr/>
          <a:lstStyle/>
          <a:p>
            <a:r>
              <a:rPr lang="sl-SI" dirty="0" smtClean="0"/>
              <a:t>Funkcionarji zbornice</a:t>
            </a:r>
          </a:p>
          <a:p>
            <a:r>
              <a:rPr lang="sl-SI" dirty="0" smtClean="0"/>
              <a:t>Drugi člani, ki izvajajo katerekoli naloge za zbornico</a:t>
            </a:r>
            <a:endParaRPr lang="sl-SI" dirty="0"/>
          </a:p>
        </p:txBody>
      </p:sp>
    </p:spTree>
    <p:extLst>
      <p:ext uri="{BB962C8B-B14F-4D97-AF65-F5344CB8AC3E}">
        <p14:creationId xmlns:p14="http://schemas.microsoft.com/office/powerpoint/2010/main" val="3851115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l-SI" dirty="0" smtClean="0"/>
              <a:t>Pravna </a:t>
            </a:r>
            <a:r>
              <a:rPr lang="sl-SI" dirty="0"/>
              <a:t>zaščita članov v drugih sodnih postopkih</a:t>
            </a:r>
          </a:p>
        </p:txBody>
      </p:sp>
      <p:sp>
        <p:nvSpPr>
          <p:cNvPr id="3" name="Content Placeholder 2"/>
          <p:cNvSpPr>
            <a:spLocks noGrp="1"/>
          </p:cNvSpPr>
          <p:nvPr>
            <p:ph idx="1"/>
          </p:nvPr>
        </p:nvSpPr>
        <p:spPr/>
        <p:txBody>
          <a:bodyPr/>
          <a:lstStyle/>
          <a:p>
            <a:r>
              <a:rPr lang="sl-SI" dirty="0" smtClean="0"/>
              <a:t>Precedenčni primeri:</a:t>
            </a:r>
          </a:p>
          <a:p>
            <a:pPr lvl="2"/>
            <a:endParaRPr lang="sl-SI" dirty="0" smtClean="0"/>
          </a:p>
          <a:p>
            <a:pPr lvl="2"/>
            <a:r>
              <a:rPr lang="sl-SI" dirty="0" smtClean="0"/>
              <a:t>Pravno vprašanje, ki je v neposredni povezavi z opravljanjem zdravniške službe</a:t>
            </a:r>
          </a:p>
          <a:p>
            <a:pPr lvl="2"/>
            <a:r>
              <a:rPr lang="sl-SI" dirty="0" smtClean="0"/>
              <a:t>Vprašanje je pomembno za večje število članov</a:t>
            </a:r>
          </a:p>
          <a:p>
            <a:pPr marL="667512" lvl="2" indent="0">
              <a:buNone/>
            </a:pPr>
            <a:endParaRPr lang="sl-SI" dirty="0"/>
          </a:p>
          <a:p>
            <a:pPr marL="667512" lvl="2" indent="0">
              <a:buNone/>
            </a:pPr>
            <a:r>
              <a:rPr lang="sl-SI" dirty="0" smtClean="0"/>
              <a:t>Zaščito odbori izvršilni odbor. </a:t>
            </a:r>
            <a:endParaRPr lang="sl-SI" dirty="0"/>
          </a:p>
        </p:txBody>
      </p:sp>
    </p:spTree>
    <p:extLst>
      <p:ext uri="{BB962C8B-B14F-4D97-AF65-F5344CB8AC3E}">
        <p14:creationId xmlns:p14="http://schemas.microsoft.com/office/powerpoint/2010/main" val="3111879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Obseg kritja</a:t>
            </a:r>
            <a:endParaRPr lang="sl-SI" dirty="0"/>
          </a:p>
        </p:txBody>
      </p:sp>
      <p:sp>
        <p:nvSpPr>
          <p:cNvPr id="3" name="Content Placeholder 2"/>
          <p:cNvSpPr>
            <a:spLocks noGrp="1"/>
          </p:cNvSpPr>
          <p:nvPr>
            <p:ph idx="1"/>
          </p:nvPr>
        </p:nvSpPr>
        <p:spPr/>
        <p:txBody>
          <a:bodyPr/>
          <a:lstStyle/>
          <a:p>
            <a:r>
              <a:rPr lang="sl-SI" dirty="0" smtClean="0"/>
              <a:t>Kritje vseh stroškov do izdaje odločbe na prvi stopnji</a:t>
            </a:r>
          </a:p>
          <a:p>
            <a:r>
              <a:rPr lang="sl-SI" dirty="0" smtClean="0"/>
              <a:t>Limit 5.000 EUR</a:t>
            </a:r>
          </a:p>
          <a:p>
            <a:r>
              <a:rPr lang="sl-SI" dirty="0" smtClean="0"/>
              <a:t>Skupni četrtletni limit 20.000 EUR.</a:t>
            </a:r>
          </a:p>
          <a:p>
            <a:endParaRPr lang="sl-SI" dirty="0" smtClean="0"/>
          </a:p>
          <a:p>
            <a:endParaRPr lang="sl-SI" dirty="0" smtClean="0"/>
          </a:p>
        </p:txBody>
      </p:sp>
    </p:spTree>
    <p:extLst>
      <p:ext uri="{BB962C8B-B14F-4D97-AF65-F5344CB8AC3E}">
        <p14:creationId xmlns:p14="http://schemas.microsoft.com/office/powerpoint/2010/main" val="19547721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Način izvajanja izplačil</a:t>
            </a:r>
            <a:endParaRPr lang="sl-SI" dirty="0"/>
          </a:p>
        </p:txBody>
      </p:sp>
      <p:sp>
        <p:nvSpPr>
          <p:cNvPr id="3" name="Content Placeholder 2"/>
          <p:cNvSpPr>
            <a:spLocks noGrp="1"/>
          </p:cNvSpPr>
          <p:nvPr>
            <p:ph idx="1"/>
          </p:nvPr>
        </p:nvSpPr>
        <p:spPr/>
        <p:txBody>
          <a:bodyPr/>
          <a:lstStyle/>
          <a:p>
            <a:pPr marL="0" indent="0">
              <a:buNone/>
            </a:pPr>
            <a:r>
              <a:rPr lang="sl-SI" dirty="0" smtClean="0"/>
              <a:t>Brezobrestno posojilo</a:t>
            </a:r>
          </a:p>
          <a:p>
            <a:pPr marL="0" indent="0">
              <a:buNone/>
            </a:pPr>
            <a:r>
              <a:rPr lang="sl-SI" dirty="0" smtClean="0"/>
              <a:t>Donacija </a:t>
            </a:r>
            <a:endParaRPr lang="sl-SI" dirty="0"/>
          </a:p>
        </p:txBody>
      </p:sp>
    </p:spTree>
    <p:extLst>
      <p:ext uri="{BB962C8B-B14F-4D97-AF65-F5344CB8AC3E}">
        <p14:creationId xmlns:p14="http://schemas.microsoft.com/office/powerpoint/2010/main" val="26800277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1174</TotalTime>
  <Words>745</Words>
  <Application>Microsoft Office PowerPoint</Application>
  <PresentationFormat>On-screen Show (4:3)</PresentationFormat>
  <Paragraphs>73</Paragraphs>
  <Slides>10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Calibri</vt:lpstr>
      <vt:lpstr>Constantia</vt:lpstr>
      <vt:lpstr>Wingdings 2</vt:lpstr>
      <vt:lpstr>Flow</vt:lpstr>
      <vt:lpstr>Pravna zaščita članov Zdravniške zbornice Slovenije</vt:lpstr>
      <vt:lpstr>PowerPoint Presentation</vt:lpstr>
      <vt:lpstr>PowerPoint Presentation</vt:lpstr>
      <vt:lpstr>Zaščita v kazenskih postopkih</vt:lpstr>
      <vt:lpstr>Pravna zaščita na odškodninskem področju</vt:lpstr>
      <vt:lpstr>Pravna zaščita članov, ki izvajajo naloge za ZZS</vt:lpstr>
      <vt:lpstr>Pravna zaščita članov v drugih sodnih postopkih</vt:lpstr>
      <vt:lpstr>Obseg kritja</vt:lpstr>
      <vt:lpstr>Način izvajanja izplačil</vt:lpstr>
      <vt:lpstr>Hvala za pozornost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Pravna zaščita članov Zdravniške zbornice Slovenije</dc:title>
  <dc:creator>Peter Renčel</dc:creator>
  <cp:lastModifiedBy>Peter Renčel</cp:lastModifiedBy>
  <cp:revision>63</cp:revision>
  <cp:lastPrinted>2015-09-10T15:54:39Z</cp:lastPrinted>
  <dcterms:created xsi:type="dcterms:W3CDTF">2014-04-15T13:26:56Z</dcterms:created>
  <dcterms:modified xsi:type="dcterms:W3CDTF">2016-05-06T11:58:27Z</dcterms:modified>
</cp:coreProperties>
</file>