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8" r:id="rId7"/>
    <p:sldId id="265" r:id="rId8"/>
    <p:sldId id="264" r:id="rId9"/>
    <p:sldId id="261" r:id="rId10"/>
    <p:sldId id="262" r:id="rId11"/>
    <p:sldId id="263" r:id="rId12"/>
    <p:sldId id="266" r:id="rId13"/>
    <p:sldId id="267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 autoAdjust="0"/>
    <p:restoredTop sz="94679" autoAdjust="0"/>
  </p:normalViewPr>
  <p:slideViewPr>
    <p:cSldViewPr>
      <p:cViewPr varScale="1">
        <p:scale>
          <a:sx n="53" d="100"/>
          <a:sy n="53" d="100"/>
        </p:scale>
        <p:origin x="62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62481-24D2-49F6-883D-C8730697E7A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12B66-B35E-4DAD-A34A-70162D33E0C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4085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11C77BB-E8C0-460A-9246-728438906E75}" type="datetimeFigureOut">
              <a:rPr lang="sl-SI" smtClean="0"/>
              <a:pPr/>
              <a:t>6.5.2016</a:t>
            </a:fld>
            <a:endParaRPr lang="sl-SI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E8FFBFA-94B1-4312-80FF-7A11B7FE50CD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DELO UPOKOJENCEV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7003" y="5949280"/>
            <a:ext cx="6480048" cy="736790"/>
          </a:xfrm>
        </p:spPr>
        <p:txBody>
          <a:bodyPr/>
          <a:lstStyle/>
          <a:p>
            <a:r>
              <a:rPr lang="sl-SI" dirty="0" smtClean="0"/>
              <a:t>Pripravila: Nevenka Novak </a:t>
            </a:r>
            <a:r>
              <a:rPr lang="sl-SI" dirty="0" smtClean="0"/>
              <a:t>Zalar, ZZS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10000"/>
          </a:bodyPr>
          <a:lstStyle/>
          <a:p>
            <a:pPr marL="85725" indent="23813">
              <a:buNone/>
            </a:pPr>
            <a:r>
              <a:rPr lang="sl-SI" dirty="0" smtClean="0"/>
              <a:t>Mesečne </a:t>
            </a:r>
            <a:r>
              <a:rPr lang="sl-SI" b="1" dirty="0" smtClean="0"/>
              <a:t>omejitve</a:t>
            </a:r>
            <a:r>
              <a:rPr lang="sl-SI" dirty="0" smtClean="0"/>
              <a:t> za </a:t>
            </a:r>
            <a:r>
              <a:rPr lang="sl-SI" b="1" dirty="0" smtClean="0"/>
              <a:t>delodajalca</a:t>
            </a:r>
            <a:r>
              <a:rPr lang="sl-SI" dirty="0" smtClean="0"/>
              <a:t> so odvisne od  števila zaposlenih:</a:t>
            </a:r>
          </a:p>
          <a:p>
            <a:pPr marL="85725" indent="23813">
              <a:buNone/>
            </a:pPr>
            <a:endParaRPr lang="sl-SI" sz="1300" dirty="0" smtClean="0"/>
          </a:p>
          <a:p>
            <a:pPr lvl="0"/>
            <a:r>
              <a:rPr lang="sl-SI" sz="2400" dirty="0" smtClean="0"/>
              <a:t>60 ur, če nima zaposlenih;</a:t>
            </a:r>
          </a:p>
          <a:p>
            <a:pPr lvl="0"/>
            <a:r>
              <a:rPr lang="sl-SI" sz="2400" dirty="0" smtClean="0"/>
              <a:t>100 ur, če ima od 1 do 10 zaposlenih;</a:t>
            </a:r>
          </a:p>
          <a:p>
            <a:pPr lvl="0"/>
            <a:r>
              <a:rPr lang="sl-SI" sz="2400" dirty="0" smtClean="0"/>
              <a:t>150 ur, če ima od 11 do 30 zaposlenih;</a:t>
            </a:r>
          </a:p>
          <a:p>
            <a:pPr lvl="0"/>
            <a:r>
              <a:rPr lang="sl-SI" sz="2400" dirty="0" smtClean="0"/>
              <a:t>400 ur, če ima od 31 do 50 zaposlenih;</a:t>
            </a:r>
          </a:p>
          <a:p>
            <a:pPr lvl="0"/>
            <a:r>
              <a:rPr lang="sl-SI" sz="2400" dirty="0" smtClean="0"/>
              <a:t>750 ur, če ima od 51 do 100 zaposlenih;</a:t>
            </a:r>
          </a:p>
          <a:p>
            <a:pPr lvl="0"/>
            <a:r>
              <a:rPr lang="sl-SI" sz="2400" dirty="0" smtClean="0"/>
              <a:t>1.050 ur, če ima več kot 100 zaposlenih;</a:t>
            </a:r>
          </a:p>
          <a:p>
            <a:pPr lvl="0"/>
            <a:r>
              <a:rPr lang="sl-SI" sz="2400" dirty="0" smtClean="0"/>
              <a:t>2-kratnik naštetih ur, če gre za nevladne organizacije, ki delujejo v javnem interesu;</a:t>
            </a:r>
          </a:p>
          <a:p>
            <a:pPr lvl="0"/>
            <a:r>
              <a:rPr lang="sl-SI" sz="2400" dirty="0" smtClean="0"/>
              <a:t>1.500 ur, če ima več kot 1.250 zaposlenih, na podlagi ododbritve MDDSZEM in najdlje 3 mesece.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Začasna oziroma občasna dela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Dohodek za začasno ali občasno delo</a:t>
            </a:r>
            <a:endParaRPr lang="sl-SI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6694"/>
          <a:stretch>
            <a:fillRect/>
          </a:stretch>
        </p:blipFill>
        <p:spPr bwMode="auto">
          <a:xfrm>
            <a:off x="540432" y="1412776"/>
            <a:ext cx="7920000" cy="42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11560" y="5196007"/>
            <a:ext cx="79208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predložimo obrazec REK-2 z oznako dohodka 1516 in obrazec iREK z oznako dohodka 1230.	</a:t>
            </a:r>
            <a:r>
              <a:rPr lang="sl-SI" sz="1200" dirty="0" smtClean="0"/>
              <a:t>	</a:t>
            </a:r>
          </a:p>
          <a:p>
            <a:r>
              <a:rPr lang="sl-SI" sz="1200" i="1" dirty="0" smtClean="0"/>
              <a:t>Povračila stroškov  se vštevajo v davčno osnovo, upokojenec pa lahko v ugovoru zoper informativni izračun dohodnine poleg normiranih uveljavlja tudi dejanske dokumentirane stroške prevoza in nočitev pod pogoji in v zneskih po uredbi vlade.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str.61, Zveza računovodij, finančnikov in revizorjev</a:t>
            </a:r>
            <a:endParaRPr lang="sl-SI" sz="1200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Dohodek po avtorski pogodbi</a:t>
            </a:r>
            <a:endParaRPr lang="sl-SI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6694"/>
          <a:stretch>
            <a:fillRect/>
          </a:stretch>
        </p:blipFill>
        <p:spPr bwMode="auto">
          <a:xfrm>
            <a:off x="395536" y="1268760"/>
            <a:ext cx="7920000" cy="382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9552" y="501317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predložimo obrazec REK-2 z oznako dohodka 1504 in obrazec iREK z oznako dohodka 1230.	</a:t>
            </a:r>
            <a:r>
              <a:rPr lang="sl-SI" sz="1200" dirty="0" smtClean="0"/>
              <a:t>	</a:t>
            </a:r>
          </a:p>
          <a:p>
            <a:r>
              <a:rPr lang="sl-SI" sz="1200" i="1" dirty="0" smtClean="0"/>
              <a:t>Povračila stroškov v zvezi z delom se vštevajo v davčno osnovo, avtor pa lahko v ugovoru zoper informativni izračun dohodnine poleg normiranih uveljavlja tudi dejanske dokumentirane stroške prevoza in nočitev pod pogoji in v zneskih po uredbi vlade. 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str.58, Zveza računovodij, finančnikov in revizorjev</a:t>
            </a:r>
            <a:endParaRPr lang="sl-SI" sz="1200" dirty="0" smtClean="0"/>
          </a:p>
          <a:p>
            <a:endParaRPr lang="sl-SI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Dohodek po podjemni pogodbi</a:t>
            </a:r>
            <a:endParaRPr lang="sl-SI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5467"/>
          <a:stretch>
            <a:fillRect/>
          </a:stretch>
        </p:blipFill>
        <p:spPr bwMode="auto">
          <a:xfrm>
            <a:off x="611560" y="1124744"/>
            <a:ext cx="7920000" cy="411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7544" y="5085184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predložimo obrazec REK-2 z oznako dohodka 1501 in obrazec iREK z oznako dohodka 1230.	</a:t>
            </a:r>
            <a:r>
              <a:rPr lang="sl-SI" sz="1200" dirty="0" smtClean="0"/>
              <a:t>	</a:t>
            </a:r>
          </a:p>
          <a:p>
            <a:r>
              <a:rPr lang="sl-SI" sz="1200" i="1" dirty="0" smtClean="0"/>
              <a:t>Povračila stroškov v zvezi z delom se vštevajo v davčno osnovo, podjemnik pa lahko v ugovoru zoper informativni izračun dohodnine poleg normiranih uveljavlja tudi dejanske dokumentirane stroške prevoza in nočitev pod pogoji in v zneskih po uredbi vlade.	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str.58, Zveza računovodij, finančnikov in revizorjev</a:t>
            </a:r>
            <a:endParaRPr lang="sl-SI" sz="1200" dirty="0" smtClean="0"/>
          </a:p>
          <a:p>
            <a:endParaRPr lang="sl-SI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sl-SI" dirty="0" smtClean="0"/>
              <a:t>Izplačevanje 20 odstotkov predčasne ali starostne pokojnine</a:t>
            </a:r>
          </a:p>
          <a:p>
            <a:endParaRPr lang="sl-SI" dirty="0" smtClean="0"/>
          </a:p>
          <a:p>
            <a:r>
              <a:rPr lang="sl-SI" dirty="0" smtClean="0"/>
              <a:t>Ponovni vstop uživalca pokojnine v obvezno zavarovanje</a:t>
            </a:r>
          </a:p>
          <a:p>
            <a:endParaRPr lang="sl-S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Novosti ZPIZ – 2B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dirty="0" smtClean="0"/>
              <a:t>Ostane delno zaposlen, delno opravlja dejavnost oz. je poslovodja lastne družbe. Prejema le sorazmerni del pokojnine.</a:t>
            </a:r>
          </a:p>
          <a:p>
            <a:pPr lvl="0">
              <a:buNone/>
            </a:pPr>
            <a:endParaRPr lang="sl-SI" dirty="0" smtClean="0"/>
          </a:p>
          <a:p>
            <a:pPr lvl="0"/>
            <a:r>
              <a:rPr lang="sl-SI" dirty="0" smtClean="0"/>
              <a:t>Polno upokojen: </a:t>
            </a:r>
          </a:p>
          <a:p>
            <a:pPr lvl="1"/>
            <a:r>
              <a:rPr lang="sl-SI" dirty="0" smtClean="0"/>
              <a:t>poslovodja, ki ni lastnik družbe</a:t>
            </a:r>
          </a:p>
          <a:p>
            <a:pPr lvl="1"/>
            <a:r>
              <a:rPr lang="sl-SI" dirty="0" smtClean="0"/>
              <a:t>prokurist </a:t>
            </a:r>
          </a:p>
          <a:p>
            <a:pPr lvl="1"/>
            <a:r>
              <a:rPr lang="sl-SI" dirty="0" smtClean="0"/>
              <a:t>začasna oziroma občasna delo</a:t>
            </a:r>
          </a:p>
          <a:p>
            <a:pPr lvl="1"/>
            <a:r>
              <a:rPr lang="sl-SI" dirty="0" smtClean="0"/>
              <a:t>podjemna ali avtorska pogodba</a:t>
            </a:r>
          </a:p>
          <a:p>
            <a:pPr lvl="1">
              <a:buNone/>
            </a:pPr>
            <a:r>
              <a:rPr lang="sl-SI" sz="2700" dirty="0" smtClean="0"/>
              <a:t>Pokojnino prejemajo v celoti.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MOŽNOSTI ZA DELO UPOKOJENCA</a:t>
            </a:r>
            <a:br>
              <a:rPr lang="sl-SI" dirty="0" smtClean="0"/>
            </a:b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/>
          </a:bodyPr>
          <a:lstStyle/>
          <a:p>
            <a:pPr marL="185738" indent="0">
              <a:buNone/>
            </a:pPr>
            <a:r>
              <a:rPr lang="sl-SI" sz="2100" dirty="0" smtClean="0"/>
              <a:t>Delno upokojeni imajo pravico do sorazmernega dela pokojnine:</a:t>
            </a:r>
          </a:p>
          <a:p>
            <a:pPr marL="185738" indent="0">
              <a:buNone/>
            </a:pPr>
            <a:endParaRPr lang="sl-SI" sz="1200" dirty="0" smtClean="0"/>
          </a:p>
          <a:p>
            <a:pPr lvl="0"/>
            <a:r>
              <a:rPr lang="sl-SI" sz="1800" dirty="0" smtClean="0"/>
              <a:t>75% pokojnine, ko zavarovanec dela 2 uri dnevno ali znaša zavarovalni čas od 10 do 14 ur tedensko; </a:t>
            </a:r>
          </a:p>
          <a:p>
            <a:pPr lvl="0"/>
            <a:r>
              <a:rPr lang="sl-SI" sz="1800" dirty="0" smtClean="0"/>
              <a:t>62,5% pokojnine, ko zavarovanec dela 3 ure dnevno ali znaša zavarovalni čas od 15 do 19 ur tedensko;</a:t>
            </a:r>
          </a:p>
          <a:p>
            <a:pPr lvl="0"/>
            <a:r>
              <a:rPr lang="sl-SI" sz="1800" dirty="0" smtClean="0"/>
              <a:t>50% pokojnine, ko zavarovanec dela 4 ure dnevno ali znaša zavarovalni čas od 20 do 24 ur tedensko;</a:t>
            </a:r>
          </a:p>
          <a:p>
            <a:pPr lvl="0"/>
            <a:r>
              <a:rPr lang="sl-SI" sz="1800" dirty="0" smtClean="0"/>
              <a:t>37,5% pokojnine, ko zavarovanec dela 5 ur dnevno ali znaša zavarovalni čas od 25 do 29 ur tedensko;</a:t>
            </a:r>
          </a:p>
          <a:p>
            <a:pPr lvl="0"/>
            <a:r>
              <a:rPr lang="sl-SI" sz="1800" dirty="0" smtClean="0"/>
              <a:t>25% pokojnine, ko zavarovanec dela 6 ur dnevno ali znaša zavarovalni čas od 30 do 34 tedensko in</a:t>
            </a:r>
          </a:p>
          <a:p>
            <a:pPr lvl="0"/>
            <a:r>
              <a:rPr lang="sl-SI" sz="1800" dirty="0" smtClean="0"/>
              <a:t>12,5% pokojnine, ko zavarovanec dela 7 ur dnevno ali znaša zavarovalni čas od 35 do 39 ur tedensko.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sl-SI" sz="3600" dirty="0" smtClean="0"/>
              <a:t>Delna zaposlitev oziroma delno opravljanje dejavnosti</a:t>
            </a:r>
            <a:endParaRPr lang="sl-SI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600" dirty="0" smtClean="0"/>
              <a:t>Dohodek poslovodje, ki je lastnik podjetja</a:t>
            </a:r>
            <a:endParaRPr lang="sl-SI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4437112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se predloži obrazec REK-1 z oznako dohodka 1141 in obrazec iREK z oznako dohodka 1110.		</a:t>
            </a:r>
            <a:endParaRPr lang="sl-SI" sz="1200" dirty="0" smtClean="0"/>
          </a:p>
          <a:p>
            <a:r>
              <a:rPr lang="sl-SI" sz="1200" i="1" dirty="0" smtClean="0"/>
              <a:t>Podatki v zgledu se nanašajo na poslovodje, vpisane v sodni register, ki so družbeniki gospodarskih družb oziroma ustanovitelji zavodov, zavarovani pa so na podlagi 040. </a:t>
            </a:r>
            <a:r>
              <a:rPr lang="sl-SI" sz="1200" b="1" i="1" dirty="0" smtClean="0"/>
              <a:t>Prispevke plačujejo sami</a:t>
            </a:r>
            <a:r>
              <a:rPr lang="sl-SI" sz="1200" i="1" dirty="0" smtClean="0"/>
              <a:t>, Fursu pa predložijo obračun prispevkov na obrazcu OPSVL. Če bi se za tak status odločili upokojenci, bi se morali ponovno vključiti v zavarovanje, ZPIZ pa bi jim ustavil izplačilo pokojnine.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str.59, Zveza računovodij, finančnikov in revizorjev</a:t>
            </a:r>
            <a:endParaRPr lang="sl-SI" sz="1200" dirty="0" smtClean="0"/>
          </a:p>
          <a:p>
            <a:endParaRPr lang="sl-SI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r="13182"/>
          <a:stretch>
            <a:fillRect/>
          </a:stretch>
        </p:blipFill>
        <p:spPr bwMode="auto">
          <a:xfrm>
            <a:off x="611560" y="2060848"/>
            <a:ext cx="7920000" cy="203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endParaRPr lang="sl-SI" dirty="0" smtClean="0"/>
          </a:p>
          <a:p>
            <a:pPr lvl="1"/>
            <a:r>
              <a:rPr lang="sl-SI" dirty="0" smtClean="0"/>
              <a:t>poslovodja, ki ni lastnik družbe</a:t>
            </a:r>
          </a:p>
          <a:p>
            <a:pPr lvl="1"/>
            <a:r>
              <a:rPr lang="sl-SI" dirty="0" smtClean="0"/>
              <a:t>prokurist </a:t>
            </a:r>
          </a:p>
          <a:p>
            <a:pPr lvl="1"/>
            <a:r>
              <a:rPr lang="sl-SI" dirty="0" smtClean="0"/>
              <a:t>začasna oziroma občasna delo</a:t>
            </a:r>
          </a:p>
          <a:p>
            <a:pPr lvl="1"/>
            <a:r>
              <a:rPr lang="sl-SI" dirty="0" smtClean="0"/>
              <a:t>podjemna ali avtorska pogodba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MOŽNOSTI ZA DELO UPOKOJENCA – pokojnino prejema v celoti</a:t>
            </a:r>
            <a:br>
              <a:rPr lang="sl-SI" dirty="0" smtClean="0"/>
            </a:b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Dohodek poslovodje, ki ni lastnik</a:t>
            </a:r>
            <a:endParaRPr lang="sl-SI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5805"/>
          <a:stretch>
            <a:fillRect/>
          </a:stretch>
        </p:blipFill>
        <p:spPr bwMode="auto">
          <a:xfrm>
            <a:off x="395536" y="1556791"/>
            <a:ext cx="7920000" cy="3453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3568" y="5011341"/>
            <a:ext cx="7776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predložimo obrazec REK-1 z oznako dohodka 1108 in obrazec iREK z oznako dohodka 1109. 	</a:t>
            </a:r>
            <a:endParaRPr lang="sl-SI" sz="1200" dirty="0" smtClean="0"/>
          </a:p>
          <a:p>
            <a:r>
              <a:rPr lang="sl-SI" sz="1200" i="1" dirty="0" smtClean="0"/>
              <a:t>Podatki se nanašajo na upokojenca, ki je </a:t>
            </a:r>
            <a:r>
              <a:rPr lang="sl-SI" sz="1200" b="1" i="1" dirty="0" smtClean="0"/>
              <a:t>poslovodja, ni pa družbenik</a:t>
            </a:r>
            <a:r>
              <a:rPr lang="sl-SI" sz="1200" i="1" dirty="0" smtClean="0"/>
              <a:t>.Dohodki na tej podlagi ne vplivajo na njegovo pokojnino, ne glede na njihovo velikost.</a:t>
            </a:r>
            <a:endParaRPr lang="sl-SI" sz="1200" dirty="0" smtClean="0"/>
          </a:p>
          <a:p>
            <a:r>
              <a:rPr lang="sl-SI" sz="1200" b="1" i="1" dirty="0" smtClean="0"/>
              <a:t>Povračila stroškov v zvezi z opravljanjem dela so neobdavčenai</a:t>
            </a:r>
            <a:r>
              <a:rPr lang="sl-SI" sz="1200" i="1" dirty="0" smtClean="0"/>
              <a:t>pod pogoji inv zneskih po uredbi vlade.		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str.59, Zveza računovodij, finančnikov in revizorjev</a:t>
            </a:r>
            <a:endParaRPr lang="sl-SI" sz="1200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Dohodek prokurista</a:t>
            </a:r>
            <a:endParaRPr lang="sl-SI" dirty="0"/>
          </a:p>
        </p:txBody>
      </p:sp>
      <p:pic>
        <p:nvPicPr>
          <p:cNvPr id="1945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4241"/>
          <a:stretch>
            <a:fillRect/>
          </a:stretch>
        </p:blipFill>
        <p:spPr bwMode="auto">
          <a:xfrm>
            <a:off x="395536" y="1196752"/>
            <a:ext cx="7920000" cy="370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7544" y="4869160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i="1" dirty="0" smtClean="0"/>
              <a:t>Ob izplačilu predložimo obrazec REK-2 z oznako dohodka 1502 in obrazec iREK z oznako dohodka 1230.	</a:t>
            </a:r>
            <a:r>
              <a:rPr lang="sl-SI" sz="1200" dirty="0" smtClean="0"/>
              <a:t>	</a:t>
            </a:r>
          </a:p>
          <a:p>
            <a:r>
              <a:rPr lang="sl-SI" sz="1200" i="1" dirty="0" smtClean="0"/>
              <a:t>Podatki se nanašajo na dohodke prokuristov za zastopanje. Dohodki za opravljanje prokure ne vplivajo na njegovo pokojnino, ne glede na njihovo velikost.</a:t>
            </a:r>
            <a:endParaRPr lang="sl-SI" sz="1200" dirty="0" smtClean="0"/>
          </a:p>
          <a:p>
            <a:r>
              <a:rPr lang="sl-SI" sz="1200" b="1" i="1" dirty="0" smtClean="0"/>
              <a:t>Povračila stroškov se vštevajo v davčno osnovo</a:t>
            </a:r>
            <a:r>
              <a:rPr lang="sl-SI" sz="1200" i="1" dirty="0" smtClean="0"/>
              <a:t>, prokurist pa lahko v ugovoru zoper informativni izračun dohodnine poleg normiranih uveljavlja tudi dejanske dokumentirane stroške prevoza in nočitev pod pogoji in v zneskih po uredbi vlade.</a:t>
            </a:r>
            <a:endParaRPr lang="sl-SI" sz="1200" dirty="0" smtClean="0"/>
          </a:p>
          <a:p>
            <a:r>
              <a:rPr lang="sl-SI" sz="1200" i="1" dirty="0" smtClean="0"/>
              <a:t>Vir: Romana Hieng, Primeri obračuna dajatev od dohodkov fizičnih oseb, IKS 04/2015, str.59, Zveza računovodij, finančnikov in revizorjev</a:t>
            </a:r>
            <a:endParaRPr lang="sl-SI" sz="1200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 smtClean="0"/>
              <a:t>Omejitve glede </a:t>
            </a:r>
            <a:r>
              <a:rPr lang="sl-SI" b="1" dirty="0" smtClean="0"/>
              <a:t>obsega</a:t>
            </a:r>
            <a:r>
              <a:rPr lang="sl-SI" dirty="0" smtClean="0"/>
              <a:t> dela in </a:t>
            </a:r>
            <a:r>
              <a:rPr lang="sl-SI" b="1" dirty="0" smtClean="0"/>
              <a:t>plačila</a:t>
            </a:r>
            <a:r>
              <a:rPr lang="sl-SI" dirty="0" smtClean="0"/>
              <a:t> dela:</a:t>
            </a:r>
          </a:p>
          <a:p>
            <a:pPr lvl="0"/>
            <a:endParaRPr lang="sl-SI" sz="1200" dirty="0" smtClean="0"/>
          </a:p>
          <a:p>
            <a:pPr lvl="0"/>
            <a:r>
              <a:rPr lang="sl-SI" dirty="0" smtClean="0"/>
              <a:t>en upravičenec lahko opravi največ 60 ur na mesec, kumulativno pri vseh delodajalcih, </a:t>
            </a:r>
          </a:p>
          <a:p>
            <a:pPr lvl="0"/>
            <a:r>
              <a:rPr lang="sl-SI" dirty="0" smtClean="0"/>
              <a:t>urna postavka za opravljeno uro začasnega ali občasnega dela mora biti najmanj 4,20 EUR bruto,</a:t>
            </a:r>
          </a:p>
          <a:p>
            <a:pPr lvl="0"/>
            <a:r>
              <a:rPr lang="sl-SI" dirty="0" smtClean="0"/>
              <a:t>letni zaslužek ne sme presegati 6.300 EUR bruto v koledarskem letu. 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Začasna oziroma občasna dela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352</TotalTime>
  <Words>522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Lucida Sans Unicode</vt:lpstr>
      <vt:lpstr>Verdana</vt:lpstr>
      <vt:lpstr>Wingdings 2</vt:lpstr>
      <vt:lpstr>Wingdings 3</vt:lpstr>
      <vt:lpstr>Concourse</vt:lpstr>
      <vt:lpstr>DELO UPOKOJENCEV</vt:lpstr>
      <vt:lpstr>Novosti ZPIZ – 2B</vt:lpstr>
      <vt:lpstr> MOŽNOSTI ZA DELO UPOKOJENCA </vt:lpstr>
      <vt:lpstr>Delna zaposlitev oziroma delno opravljanje dejavnosti</vt:lpstr>
      <vt:lpstr>Dohodek poslovodje, ki je lastnik podjetja</vt:lpstr>
      <vt:lpstr> MOŽNOSTI ZA DELO UPOKOJENCA – pokojnino prejema v celoti </vt:lpstr>
      <vt:lpstr>Dohodek poslovodje, ki ni lastnik</vt:lpstr>
      <vt:lpstr>Dohodek prokurista</vt:lpstr>
      <vt:lpstr>Začasna oziroma občasna dela</vt:lpstr>
      <vt:lpstr>Začasna oziroma občasna dela</vt:lpstr>
      <vt:lpstr>Dohodek za začasno ali občasno delo</vt:lpstr>
      <vt:lpstr>Dohodek po avtorski pogodbi</vt:lpstr>
      <vt:lpstr>Dohodek po podjemni pogodbi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DELO UPOKOJENCEV</dc:title>
  <dc:creator>nevenkan</dc:creator>
  <cp:lastModifiedBy>Speaker</cp:lastModifiedBy>
  <cp:revision>34</cp:revision>
  <dcterms:created xsi:type="dcterms:W3CDTF">2016-04-20T12:23:07Z</dcterms:created>
  <dcterms:modified xsi:type="dcterms:W3CDTF">2016-05-06T14:39:19Z</dcterms:modified>
</cp:coreProperties>
</file>