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42" r:id="rId2"/>
    <p:sldMasterId id="2147483955" r:id="rId3"/>
  </p:sldMasterIdLst>
  <p:notesMasterIdLst>
    <p:notesMasterId r:id="rId21"/>
  </p:notesMasterIdLst>
  <p:handoutMasterIdLst>
    <p:handoutMasterId r:id="rId22"/>
  </p:handoutMasterIdLst>
  <p:sldIdLst>
    <p:sldId id="298" r:id="rId4"/>
    <p:sldId id="942" r:id="rId5"/>
    <p:sldId id="945" r:id="rId6"/>
    <p:sldId id="954" r:id="rId7"/>
    <p:sldId id="955" r:id="rId8"/>
    <p:sldId id="957" r:id="rId9"/>
    <p:sldId id="958" r:id="rId10"/>
    <p:sldId id="940" r:id="rId11"/>
    <p:sldId id="946" r:id="rId12"/>
    <p:sldId id="947" r:id="rId13"/>
    <p:sldId id="950" r:id="rId14"/>
    <p:sldId id="951" r:id="rId15"/>
    <p:sldId id="952" r:id="rId16"/>
    <p:sldId id="917" r:id="rId17"/>
    <p:sldId id="959" r:id="rId18"/>
    <p:sldId id="953" r:id="rId19"/>
    <p:sldId id="931" r:id="rId20"/>
  </p:sldIdLst>
  <p:sldSz cx="9144000" cy="6858000" type="screen4x3"/>
  <p:notesSz cx="6662738" cy="9893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50E0"/>
    <a:srgbClr val="66FF99"/>
    <a:srgbClr val="FF0000"/>
    <a:srgbClr val="0099FF"/>
    <a:srgbClr val="00F0E5"/>
    <a:srgbClr val="6DC0FF"/>
    <a:srgbClr val="2F1444"/>
    <a:srgbClr val="FF6600"/>
    <a:srgbClr val="00CC66"/>
    <a:srgbClr val="5F5F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94290" autoAdjust="0"/>
  </p:normalViewPr>
  <p:slideViewPr>
    <p:cSldViewPr>
      <p:cViewPr varScale="1">
        <p:scale>
          <a:sx n="101" d="100"/>
          <a:sy n="101" d="100"/>
        </p:scale>
        <p:origin x="-108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8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96413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396413"/>
            <a:ext cx="28876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2E8EE6-65F3-4794-8C26-7D2646A64C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151169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8838" y="741363"/>
            <a:ext cx="4946650" cy="3709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99000"/>
            <a:ext cx="5329238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6413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396413"/>
            <a:ext cx="28876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A3B0616-D9A5-44C7-B4F1-A72681556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3906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2A3C7BC-CC5C-4EFA-AF91-7429E7439A5D}" type="slidenum">
              <a:rPr lang="en-GB" altLang="sl-SI">
                <a:solidFill>
                  <a:srgbClr val="000000"/>
                </a:solidFill>
              </a:rPr>
              <a:pPr eaLnBrk="1" hangingPunct="1"/>
              <a:t>3</a:t>
            </a:fld>
            <a:endParaRPr lang="en-GB" altLang="sl-SI">
              <a:solidFill>
                <a:srgbClr val="000000"/>
              </a:solidFill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1036638" y="585788"/>
            <a:ext cx="4148137" cy="2933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sl-SI" altLang="sl-SI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0525" cy="40989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sl-SI" smtClean="0"/>
          </a:p>
        </p:txBody>
      </p:sp>
    </p:spTree>
    <p:extLst>
      <p:ext uri="{BB962C8B-B14F-4D97-AF65-F5344CB8AC3E}">
        <p14:creationId xmlns:p14="http://schemas.microsoft.com/office/powerpoint/2010/main" xmlns="" val="3013620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61B3D5-DF98-4B52-8223-C00A2275DFD5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1111999" y="741998"/>
            <a:ext cx="4432572" cy="3703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>
              <a:solidFill>
                <a:prstClr val="black"/>
              </a:solidFill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/>
          </p:nvPr>
        </p:nvSpPr>
        <p:spPr>
          <a:xfrm>
            <a:off x="666274" y="4699318"/>
            <a:ext cx="5314767" cy="4434809"/>
          </a:xfrm>
          <a:noFill/>
          <a:ln/>
        </p:spPr>
        <p:txBody>
          <a:bodyPr wrap="none" anchor="ctr"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xmlns="" val="816691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sl-SI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3927195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035137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406999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789967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04068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3788643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82551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095173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278179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1964039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849813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sl-SI" noProof="0" smtClean="0"/>
          </a:p>
        </p:txBody>
      </p:sp>
    </p:spTree>
    <p:extLst>
      <p:ext uri="{BB962C8B-B14F-4D97-AF65-F5344CB8AC3E}">
        <p14:creationId xmlns:p14="http://schemas.microsoft.com/office/powerpoint/2010/main" xmlns="" val="28593380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3801948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30343088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3520156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1849615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97909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1330952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2339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8485213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8178647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701448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40857485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sl-SI" noProof="0" smtClean="0"/>
          </a:p>
        </p:txBody>
      </p:sp>
    </p:spTree>
    <p:extLst>
      <p:ext uri="{BB962C8B-B14F-4D97-AF65-F5344CB8AC3E}">
        <p14:creationId xmlns:p14="http://schemas.microsoft.com/office/powerpoint/2010/main" xmlns="" val="1934599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4099" name="Rectangle 3" descr="Narrow vertical"/>
            <p:cNvSpPr>
              <a:spLocks noChangeArrowheads="1"/>
            </p:cNvSpPr>
            <p:nvPr/>
          </p:nvSpPr>
          <p:spPr bwMode="auto">
            <a:xfrm>
              <a:off x="288" y="48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/>
            </a:p>
          </p:txBody>
        </p:sp>
        <p:sp>
          <p:nvSpPr>
            <p:cNvPr id="4100" name="Rectangle 4" descr="Narrow horizontal"/>
            <p:cNvSpPr>
              <a:spLocks noChangeArrowheads="1"/>
            </p:cNvSpPr>
            <p:nvPr/>
          </p:nvSpPr>
          <p:spPr bwMode="auto">
            <a:xfrm>
              <a:off x="48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/>
            </a:p>
          </p:txBody>
        </p:sp>
        <p:sp>
          <p:nvSpPr>
            <p:cNvPr id="4101" name="Rectangle 5" descr="Narrow vertical"/>
            <p:cNvSpPr>
              <a:spLocks noChangeArrowheads="1"/>
            </p:cNvSpPr>
            <p:nvPr/>
          </p:nvSpPr>
          <p:spPr bwMode="auto">
            <a:xfrm>
              <a:off x="288" y="4032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/>
            </a:p>
          </p:txBody>
        </p:sp>
        <p:sp>
          <p:nvSpPr>
            <p:cNvPr id="4102" name="Rectangle 6" descr="Narrow horizontal"/>
            <p:cNvSpPr>
              <a:spLocks noChangeArrowheads="1"/>
            </p:cNvSpPr>
            <p:nvPr/>
          </p:nvSpPr>
          <p:spPr bwMode="auto">
            <a:xfrm>
              <a:off x="5472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/>
            </a:p>
          </p:txBody>
        </p:sp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288" y="288"/>
              <a:ext cx="5184" cy="3744"/>
            </a:xfrm>
            <a:prstGeom prst="rect">
              <a:avLst/>
            </a:prstGeom>
            <a:noFill/>
            <a:ln w="57150" cap="sq" cmpd="tri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/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48" y="48"/>
              <a:ext cx="5664" cy="4224"/>
            </a:xfrm>
            <a:prstGeom prst="rect">
              <a:avLst/>
            </a:prstGeom>
            <a:noFill/>
            <a:ln w="12700" cap="sq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/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>
              <a:off x="0" y="0"/>
              <a:ext cx="384" cy="384"/>
              <a:chOff x="0" y="0"/>
              <a:chExt cx="384" cy="384"/>
            </a:xfrm>
          </p:grpSpPr>
          <p:sp>
            <p:nvSpPr>
              <p:cNvPr id="4106" name="Rectangle 1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107" name="Oval 11"/>
              <p:cNvSpPr>
                <a:spLocks noChangeArrowheads="1"/>
              </p:cNvSpPr>
              <p:nvPr/>
            </p:nvSpPr>
            <p:spPr bwMode="auto">
              <a:xfrm>
                <a:off x="101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2060" name="Group 12"/>
            <p:cNvGrpSpPr>
              <a:grpSpLocks/>
            </p:cNvGrpSpPr>
            <p:nvPr/>
          </p:nvGrpSpPr>
          <p:grpSpPr bwMode="auto">
            <a:xfrm>
              <a:off x="0" y="3935"/>
              <a:ext cx="384" cy="384"/>
              <a:chOff x="0" y="3935"/>
              <a:chExt cx="384" cy="384"/>
            </a:xfrm>
          </p:grpSpPr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0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110" name="Oval 14"/>
              <p:cNvSpPr>
                <a:spLocks noChangeArrowheads="1"/>
              </p:cNvSpPr>
              <p:nvPr/>
            </p:nvSpPr>
            <p:spPr bwMode="auto">
              <a:xfrm>
                <a:off x="101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2061" name="Group 15"/>
            <p:cNvGrpSpPr>
              <a:grpSpLocks/>
            </p:cNvGrpSpPr>
            <p:nvPr/>
          </p:nvGrpSpPr>
          <p:grpSpPr bwMode="auto">
            <a:xfrm>
              <a:off x="5375" y="3935"/>
              <a:ext cx="384" cy="384"/>
              <a:chOff x="5375" y="3935"/>
              <a:chExt cx="384" cy="384"/>
            </a:xfrm>
          </p:grpSpPr>
          <p:sp>
            <p:nvSpPr>
              <p:cNvPr id="4112" name="Rectangle 16"/>
              <p:cNvSpPr>
                <a:spLocks noChangeArrowheads="1"/>
              </p:cNvSpPr>
              <p:nvPr/>
            </p:nvSpPr>
            <p:spPr bwMode="auto">
              <a:xfrm>
                <a:off x="5375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113" name="Oval 17"/>
              <p:cNvSpPr>
                <a:spLocks noChangeArrowheads="1"/>
              </p:cNvSpPr>
              <p:nvPr/>
            </p:nvSpPr>
            <p:spPr bwMode="auto">
              <a:xfrm>
                <a:off x="5476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2062" name="Group 18"/>
            <p:cNvGrpSpPr>
              <a:grpSpLocks/>
            </p:cNvGrpSpPr>
            <p:nvPr/>
          </p:nvGrpSpPr>
          <p:grpSpPr bwMode="auto">
            <a:xfrm>
              <a:off x="5375" y="0"/>
              <a:ext cx="384" cy="384"/>
              <a:chOff x="5375" y="0"/>
              <a:chExt cx="384" cy="384"/>
            </a:xfrm>
          </p:grpSpPr>
          <p:sp>
            <p:nvSpPr>
              <p:cNvPr id="4115" name="Rectangle 19"/>
              <p:cNvSpPr>
                <a:spLocks noChangeArrowheads="1"/>
              </p:cNvSpPr>
              <p:nvPr/>
            </p:nvSpPr>
            <p:spPr bwMode="auto">
              <a:xfrm>
                <a:off x="5375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116" name="Oval 20"/>
              <p:cNvSpPr>
                <a:spLocks noChangeArrowheads="1"/>
              </p:cNvSpPr>
              <p:nvPr/>
            </p:nvSpPr>
            <p:spPr bwMode="auto">
              <a:xfrm>
                <a:off x="5476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</p:grp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" y="2"/>
            <a:ext cx="9142413" cy="6856413"/>
            <a:chOff x="0" y="0"/>
            <a:chExt cx="5759" cy="4319"/>
          </a:xfrm>
        </p:grpSpPr>
        <p:sp>
          <p:nvSpPr>
            <p:cNvPr id="3077" name="Rectangle 3" descr="Narrow vertical"/>
            <p:cNvSpPr>
              <a:spLocks noChangeArrowheads="1"/>
            </p:cNvSpPr>
            <p:nvPr/>
          </p:nvSpPr>
          <p:spPr bwMode="auto">
            <a:xfrm>
              <a:off x="288" y="48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defRPr/>
              </a:pPr>
              <a:endParaRPr lang="sl-SI" altLang="sl-SI" sz="1800" smtClean="0">
                <a:solidFill>
                  <a:srgbClr val="000000"/>
                </a:solidFill>
              </a:endParaRPr>
            </a:p>
          </p:txBody>
        </p:sp>
        <p:sp>
          <p:nvSpPr>
            <p:cNvPr id="3078" name="Rectangle 4" descr="Narrow horizontal"/>
            <p:cNvSpPr>
              <a:spLocks noChangeArrowheads="1"/>
            </p:cNvSpPr>
            <p:nvPr/>
          </p:nvSpPr>
          <p:spPr bwMode="auto">
            <a:xfrm>
              <a:off x="48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defRPr/>
              </a:pPr>
              <a:endParaRPr lang="sl-SI" altLang="sl-SI" sz="1800" smtClean="0">
                <a:solidFill>
                  <a:srgbClr val="000000"/>
                </a:solidFill>
              </a:endParaRPr>
            </a:p>
          </p:txBody>
        </p:sp>
        <p:sp>
          <p:nvSpPr>
            <p:cNvPr id="3079" name="Rectangle 5" descr="Narrow vertical"/>
            <p:cNvSpPr>
              <a:spLocks noChangeArrowheads="1"/>
            </p:cNvSpPr>
            <p:nvPr/>
          </p:nvSpPr>
          <p:spPr bwMode="auto">
            <a:xfrm>
              <a:off x="288" y="4032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defRPr/>
              </a:pPr>
              <a:endParaRPr lang="sl-SI" altLang="sl-SI" sz="1800" smtClean="0">
                <a:solidFill>
                  <a:srgbClr val="000000"/>
                </a:solidFill>
              </a:endParaRPr>
            </a:p>
          </p:txBody>
        </p:sp>
        <p:sp>
          <p:nvSpPr>
            <p:cNvPr id="3080" name="Rectangle 6" descr="Narrow horizontal"/>
            <p:cNvSpPr>
              <a:spLocks noChangeArrowheads="1"/>
            </p:cNvSpPr>
            <p:nvPr/>
          </p:nvSpPr>
          <p:spPr bwMode="auto">
            <a:xfrm>
              <a:off x="5472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defRPr/>
              </a:pPr>
              <a:endParaRPr lang="sl-SI" altLang="sl-SI" sz="1800" smtClean="0">
                <a:solidFill>
                  <a:srgbClr val="000000"/>
                </a:solidFill>
              </a:endParaRPr>
            </a:p>
          </p:txBody>
        </p:sp>
        <p:sp>
          <p:nvSpPr>
            <p:cNvPr id="3081" name="Rectangle 7"/>
            <p:cNvSpPr>
              <a:spLocks noChangeArrowheads="1"/>
            </p:cNvSpPr>
            <p:nvPr/>
          </p:nvSpPr>
          <p:spPr bwMode="auto">
            <a:xfrm>
              <a:off x="288" y="288"/>
              <a:ext cx="5184" cy="3744"/>
            </a:xfrm>
            <a:prstGeom prst="rect">
              <a:avLst/>
            </a:prstGeom>
            <a:noFill/>
            <a:ln w="57150" cap="sq" cmpd="tri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defRPr/>
              </a:pPr>
              <a:endParaRPr lang="sl-SI" altLang="sl-SI" sz="1800" smtClean="0">
                <a:solidFill>
                  <a:srgbClr val="000000"/>
                </a:solidFill>
              </a:endParaRPr>
            </a:p>
          </p:txBody>
        </p:sp>
        <p:sp>
          <p:nvSpPr>
            <p:cNvPr id="3082" name="Rectangle 8"/>
            <p:cNvSpPr>
              <a:spLocks noChangeArrowheads="1"/>
            </p:cNvSpPr>
            <p:nvPr/>
          </p:nvSpPr>
          <p:spPr bwMode="auto">
            <a:xfrm>
              <a:off x="48" y="48"/>
              <a:ext cx="5664" cy="4224"/>
            </a:xfrm>
            <a:prstGeom prst="rect">
              <a:avLst/>
            </a:prstGeom>
            <a:noFill/>
            <a:ln w="12700" cap="sq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defRPr/>
              </a:pPr>
              <a:endParaRPr lang="sl-SI" altLang="sl-SI" sz="1800" smtClean="0">
                <a:solidFill>
                  <a:srgbClr val="000000"/>
                </a:solidFill>
              </a:endParaRPr>
            </a:p>
          </p:txBody>
        </p:sp>
        <p:grpSp>
          <p:nvGrpSpPr>
            <p:cNvPr id="3083" name="Group 9"/>
            <p:cNvGrpSpPr>
              <a:grpSpLocks/>
            </p:cNvGrpSpPr>
            <p:nvPr/>
          </p:nvGrpSpPr>
          <p:grpSpPr bwMode="auto">
            <a:xfrm>
              <a:off x="0" y="0"/>
              <a:ext cx="384" cy="384"/>
              <a:chOff x="0" y="0"/>
              <a:chExt cx="384" cy="384"/>
            </a:xfrm>
          </p:grpSpPr>
          <p:sp>
            <p:nvSpPr>
              <p:cNvPr id="3093" name="Rectangle 1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sl-SI" altLang="sl-SI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07" name="Oval 11"/>
              <p:cNvSpPr>
                <a:spLocks noChangeArrowheads="1"/>
              </p:cNvSpPr>
              <p:nvPr/>
            </p:nvSpPr>
            <p:spPr bwMode="auto">
              <a:xfrm>
                <a:off x="101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 sz="1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084" name="Group 12"/>
            <p:cNvGrpSpPr>
              <a:grpSpLocks/>
            </p:cNvGrpSpPr>
            <p:nvPr/>
          </p:nvGrpSpPr>
          <p:grpSpPr bwMode="auto">
            <a:xfrm>
              <a:off x="0" y="3935"/>
              <a:ext cx="384" cy="384"/>
              <a:chOff x="0" y="3935"/>
              <a:chExt cx="384" cy="384"/>
            </a:xfrm>
          </p:grpSpPr>
          <p:sp>
            <p:nvSpPr>
              <p:cNvPr id="3091" name="Rectangle 13"/>
              <p:cNvSpPr>
                <a:spLocks noChangeArrowheads="1"/>
              </p:cNvSpPr>
              <p:nvPr/>
            </p:nvSpPr>
            <p:spPr bwMode="auto">
              <a:xfrm>
                <a:off x="0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sl-SI" altLang="sl-SI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10" name="Oval 14"/>
              <p:cNvSpPr>
                <a:spLocks noChangeArrowheads="1"/>
              </p:cNvSpPr>
              <p:nvPr/>
            </p:nvSpPr>
            <p:spPr bwMode="auto">
              <a:xfrm>
                <a:off x="101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 sz="1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085" name="Group 15"/>
            <p:cNvGrpSpPr>
              <a:grpSpLocks/>
            </p:cNvGrpSpPr>
            <p:nvPr/>
          </p:nvGrpSpPr>
          <p:grpSpPr bwMode="auto">
            <a:xfrm>
              <a:off x="5375" y="3935"/>
              <a:ext cx="384" cy="384"/>
              <a:chOff x="5375" y="3935"/>
              <a:chExt cx="384" cy="384"/>
            </a:xfrm>
          </p:grpSpPr>
          <p:sp>
            <p:nvSpPr>
              <p:cNvPr id="3089" name="Rectangle 16"/>
              <p:cNvSpPr>
                <a:spLocks noChangeArrowheads="1"/>
              </p:cNvSpPr>
              <p:nvPr/>
            </p:nvSpPr>
            <p:spPr bwMode="auto">
              <a:xfrm>
                <a:off x="5375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sl-SI" altLang="sl-SI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13" name="Oval 17"/>
              <p:cNvSpPr>
                <a:spLocks noChangeArrowheads="1"/>
              </p:cNvSpPr>
              <p:nvPr/>
            </p:nvSpPr>
            <p:spPr bwMode="auto">
              <a:xfrm>
                <a:off x="5476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 sz="1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086" name="Group 18"/>
            <p:cNvGrpSpPr>
              <a:grpSpLocks/>
            </p:cNvGrpSpPr>
            <p:nvPr/>
          </p:nvGrpSpPr>
          <p:grpSpPr bwMode="auto">
            <a:xfrm>
              <a:off x="5375" y="0"/>
              <a:ext cx="384" cy="384"/>
              <a:chOff x="5375" y="0"/>
              <a:chExt cx="384" cy="384"/>
            </a:xfrm>
          </p:grpSpPr>
          <p:sp>
            <p:nvSpPr>
              <p:cNvPr id="3087" name="Rectangle 19"/>
              <p:cNvSpPr>
                <a:spLocks noChangeArrowheads="1"/>
              </p:cNvSpPr>
              <p:nvPr/>
            </p:nvSpPr>
            <p:spPr bwMode="auto">
              <a:xfrm>
                <a:off x="5375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sl-SI" altLang="sl-SI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16" name="Oval 20"/>
              <p:cNvSpPr>
                <a:spLocks noChangeArrowheads="1"/>
              </p:cNvSpPr>
              <p:nvPr/>
            </p:nvSpPr>
            <p:spPr bwMode="auto">
              <a:xfrm>
                <a:off x="5476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07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title style</a:t>
            </a:r>
          </a:p>
        </p:txBody>
      </p:sp>
      <p:sp>
        <p:nvSpPr>
          <p:cNvPr id="307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text styles</a:t>
            </a:r>
          </a:p>
          <a:p>
            <a:pPr lvl="1"/>
            <a:r>
              <a:rPr lang="en-US" altLang="sl-SI" smtClean="0"/>
              <a:t>Second level</a:t>
            </a:r>
          </a:p>
          <a:p>
            <a:pPr lvl="2"/>
            <a:r>
              <a:rPr lang="en-US" altLang="sl-SI" smtClean="0"/>
              <a:t>Third level</a:t>
            </a:r>
          </a:p>
          <a:p>
            <a:pPr lvl="3"/>
            <a:r>
              <a:rPr lang="en-US" altLang="sl-SI" smtClean="0"/>
              <a:t>Fourth level</a:t>
            </a:r>
          </a:p>
          <a:p>
            <a:pPr lvl="4"/>
            <a:r>
              <a:rPr lang="en-US" altLang="sl-SI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7032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  <a:cs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  <a:cs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  <a:cs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  <a:cs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257175" indent="-257175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4099" name="Rectangle 3" descr="Narrow vertical"/>
            <p:cNvSpPr>
              <a:spLocks noChangeArrowheads="1"/>
            </p:cNvSpPr>
            <p:nvPr/>
          </p:nvSpPr>
          <p:spPr bwMode="auto">
            <a:xfrm>
              <a:off x="288" y="48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>
                <a:solidFill>
                  <a:srgbClr val="000000"/>
                </a:solidFill>
              </a:endParaRPr>
            </a:p>
          </p:txBody>
        </p:sp>
        <p:sp>
          <p:nvSpPr>
            <p:cNvPr id="4100" name="Rectangle 4" descr="Narrow horizontal"/>
            <p:cNvSpPr>
              <a:spLocks noChangeArrowheads="1"/>
            </p:cNvSpPr>
            <p:nvPr/>
          </p:nvSpPr>
          <p:spPr bwMode="auto">
            <a:xfrm>
              <a:off x="48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>
                <a:solidFill>
                  <a:srgbClr val="000000"/>
                </a:solidFill>
              </a:endParaRPr>
            </a:p>
          </p:txBody>
        </p:sp>
        <p:sp>
          <p:nvSpPr>
            <p:cNvPr id="4101" name="Rectangle 5" descr="Narrow vertical"/>
            <p:cNvSpPr>
              <a:spLocks noChangeArrowheads="1"/>
            </p:cNvSpPr>
            <p:nvPr/>
          </p:nvSpPr>
          <p:spPr bwMode="auto">
            <a:xfrm>
              <a:off x="288" y="4032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>
                <a:solidFill>
                  <a:srgbClr val="000000"/>
                </a:solidFill>
              </a:endParaRPr>
            </a:p>
          </p:txBody>
        </p:sp>
        <p:sp>
          <p:nvSpPr>
            <p:cNvPr id="4102" name="Rectangle 6" descr="Narrow horizontal"/>
            <p:cNvSpPr>
              <a:spLocks noChangeArrowheads="1"/>
            </p:cNvSpPr>
            <p:nvPr/>
          </p:nvSpPr>
          <p:spPr bwMode="auto">
            <a:xfrm>
              <a:off x="5472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>
                <a:solidFill>
                  <a:srgbClr val="000000"/>
                </a:solidFill>
              </a:endParaRPr>
            </a:p>
          </p:txBody>
        </p:sp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288" y="288"/>
              <a:ext cx="5184" cy="3744"/>
            </a:xfrm>
            <a:prstGeom prst="rect">
              <a:avLst/>
            </a:prstGeom>
            <a:noFill/>
            <a:ln w="57150" cap="sq" cmpd="tri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>
                <a:solidFill>
                  <a:srgbClr val="000000"/>
                </a:solidFill>
              </a:endParaRPr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48" y="48"/>
              <a:ext cx="5664" cy="4224"/>
            </a:xfrm>
            <a:prstGeom prst="rect">
              <a:avLst/>
            </a:prstGeom>
            <a:noFill/>
            <a:ln w="12700" cap="sq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sl-SI">
                <a:solidFill>
                  <a:srgbClr val="000000"/>
                </a:solidFill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>
              <a:off x="0" y="0"/>
              <a:ext cx="384" cy="384"/>
              <a:chOff x="0" y="0"/>
              <a:chExt cx="384" cy="384"/>
            </a:xfrm>
          </p:grpSpPr>
          <p:sp>
            <p:nvSpPr>
              <p:cNvPr id="4106" name="Rectangle 1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>
                  <a:solidFill>
                    <a:srgbClr val="000000"/>
                  </a:solidFill>
                </a:endParaRPr>
              </a:p>
            </p:txBody>
          </p:sp>
          <p:sp>
            <p:nvSpPr>
              <p:cNvPr id="4107" name="Oval 11"/>
              <p:cNvSpPr>
                <a:spLocks noChangeArrowheads="1"/>
              </p:cNvSpPr>
              <p:nvPr/>
            </p:nvSpPr>
            <p:spPr bwMode="auto">
              <a:xfrm>
                <a:off x="101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060" name="Group 12"/>
            <p:cNvGrpSpPr>
              <a:grpSpLocks/>
            </p:cNvGrpSpPr>
            <p:nvPr/>
          </p:nvGrpSpPr>
          <p:grpSpPr bwMode="auto">
            <a:xfrm>
              <a:off x="0" y="3935"/>
              <a:ext cx="384" cy="384"/>
              <a:chOff x="0" y="3935"/>
              <a:chExt cx="384" cy="384"/>
            </a:xfrm>
          </p:grpSpPr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0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>
                  <a:solidFill>
                    <a:srgbClr val="000000"/>
                  </a:solidFill>
                </a:endParaRPr>
              </a:p>
            </p:txBody>
          </p:sp>
          <p:sp>
            <p:nvSpPr>
              <p:cNvPr id="4110" name="Oval 14"/>
              <p:cNvSpPr>
                <a:spLocks noChangeArrowheads="1"/>
              </p:cNvSpPr>
              <p:nvPr/>
            </p:nvSpPr>
            <p:spPr bwMode="auto">
              <a:xfrm>
                <a:off x="101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061" name="Group 15"/>
            <p:cNvGrpSpPr>
              <a:grpSpLocks/>
            </p:cNvGrpSpPr>
            <p:nvPr/>
          </p:nvGrpSpPr>
          <p:grpSpPr bwMode="auto">
            <a:xfrm>
              <a:off x="5375" y="3935"/>
              <a:ext cx="384" cy="384"/>
              <a:chOff x="5375" y="3935"/>
              <a:chExt cx="384" cy="384"/>
            </a:xfrm>
          </p:grpSpPr>
          <p:sp>
            <p:nvSpPr>
              <p:cNvPr id="4112" name="Rectangle 16"/>
              <p:cNvSpPr>
                <a:spLocks noChangeArrowheads="1"/>
              </p:cNvSpPr>
              <p:nvPr/>
            </p:nvSpPr>
            <p:spPr bwMode="auto">
              <a:xfrm>
                <a:off x="5375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>
                  <a:solidFill>
                    <a:srgbClr val="000000"/>
                  </a:solidFill>
                </a:endParaRPr>
              </a:p>
            </p:txBody>
          </p:sp>
          <p:sp>
            <p:nvSpPr>
              <p:cNvPr id="4113" name="Oval 17"/>
              <p:cNvSpPr>
                <a:spLocks noChangeArrowheads="1"/>
              </p:cNvSpPr>
              <p:nvPr/>
            </p:nvSpPr>
            <p:spPr bwMode="auto">
              <a:xfrm>
                <a:off x="5476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062" name="Group 18"/>
            <p:cNvGrpSpPr>
              <a:grpSpLocks/>
            </p:cNvGrpSpPr>
            <p:nvPr/>
          </p:nvGrpSpPr>
          <p:grpSpPr bwMode="auto">
            <a:xfrm>
              <a:off x="5375" y="0"/>
              <a:ext cx="384" cy="384"/>
              <a:chOff x="5375" y="0"/>
              <a:chExt cx="384" cy="384"/>
            </a:xfrm>
          </p:grpSpPr>
          <p:sp>
            <p:nvSpPr>
              <p:cNvPr id="4115" name="Rectangle 19"/>
              <p:cNvSpPr>
                <a:spLocks noChangeArrowheads="1"/>
              </p:cNvSpPr>
              <p:nvPr/>
            </p:nvSpPr>
            <p:spPr bwMode="auto">
              <a:xfrm>
                <a:off x="5375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>
                  <a:solidFill>
                    <a:srgbClr val="000000"/>
                  </a:solidFill>
                </a:endParaRPr>
              </a:p>
            </p:txBody>
          </p:sp>
          <p:sp>
            <p:nvSpPr>
              <p:cNvPr id="4116" name="Oval 20"/>
              <p:cNvSpPr>
                <a:spLocks noChangeArrowheads="1"/>
              </p:cNvSpPr>
              <p:nvPr/>
            </p:nvSpPr>
            <p:spPr bwMode="auto">
              <a:xfrm>
                <a:off x="5476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6663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an.si/130/sskj-slovar-slovenskega-knjiznega-jezika/3556152/kritizerstvo?All=kritizerstvo&amp;IsAdvanced=True" TargetMode="External"/><Relationship Id="rId2" Type="http://schemas.openxmlformats.org/officeDocument/2006/relationships/hyperlink" Target="http://www.fran.si/134/slovenski-pravopis/3755361/kritika?View=1&amp;Query=kritik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642938"/>
            <a:ext cx="8143875" cy="3650158"/>
          </a:xfrm>
        </p:spPr>
        <p:txBody>
          <a:bodyPr/>
          <a:lstStyle/>
          <a:p>
            <a:pPr eaLnBrk="1" hangingPunct="1"/>
            <a:r>
              <a:rPr lang="sl-SI" b="1" dirty="0" smtClean="0">
                <a:latin typeface="Calibri" pitchFamily="34" charset="0"/>
                <a:cs typeface="Calibri" pitchFamily="34" charset="0"/>
              </a:rPr>
              <a:t>Kritika gre mimo mene…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4643438"/>
            <a:ext cx="8201025" cy="1595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dirty="0" smtClean="0">
                <a:latin typeface="Lucida Console" pitchFamily="49" charset="0"/>
              </a:rPr>
              <a:t> </a:t>
            </a:r>
            <a:r>
              <a:rPr lang="sl-SI" b="1" dirty="0" smtClean="0">
                <a:latin typeface="Lucida Console" pitchFamily="49" charset="0"/>
              </a:rPr>
              <a:t>  </a:t>
            </a:r>
            <a:r>
              <a:rPr lang="sl-SI" b="1" dirty="0" smtClean="0">
                <a:latin typeface="Calibri" pitchFamily="34" charset="0"/>
              </a:rPr>
              <a:t>Združenje zdravnikov in </a:t>
            </a:r>
            <a:r>
              <a:rPr lang="sl-SI" b="1" dirty="0" err="1" smtClean="0">
                <a:latin typeface="Calibri" pitchFamily="34" charset="0"/>
              </a:rPr>
              <a:t>zobozdavnikov</a:t>
            </a:r>
            <a:endParaRPr lang="sl-SI" b="1" dirty="0" smtClean="0">
              <a:latin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sz="2800" dirty="0" smtClean="0">
                <a:latin typeface="Calibri" pitchFamily="34" charset="0"/>
                <a:cs typeface="Calibri" pitchFamily="34" charset="0"/>
              </a:rPr>
              <a:t>                Ljubljana, 7.maj 2016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sl-SI" sz="2800" dirty="0" smtClean="0">
                <a:latin typeface="Calibri" pitchFamily="34" charset="0"/>
                <a:cs typeface="Calibri" pitchFamily="34" charset="0"/>
              </a:rPr>
              <a:t>                                        Metka Komar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11560" y="2852936"/>
            <a:ext cx="8143875" cy="166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l-SI" sz="4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496636" y="2381250"/>
            <a:ext cx="2801309" cy="211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1479352" y="1002955"/>
            <a:ext cx="6263878" cy="857250"/>
          </a:xfrm>
        </p:spPr>
        <p:txBody>
          <a:bodyPr/>
          <a:lstStyle/>
          <a:p>
            <a:r>
              <a:rPr lang="sl-SI" altLang="sl-SI" sz="3000" b="1"/>
              <a:t>KOMUNIKACIJSKI SENDVIČ</a:t>
            </a:r>
          </a:p>
        </p:txBody>
      </p:sp>
      <p:sp>
        <p:nvSpPr>
          <p:cNvPr id="13316" name="Content Placeholder 2"/>
          <p:cNvSpPr>
            <a:spLocks noGrp="1"/>
          </p:cNvSpPr>
          <p:nvPr>
            <p:ph idx="1"/>
          </p:nvPr>
        </p:nvSpPr>
        <p:spPr>
          <a:xfrm>
            <a:off x="1101626" y="1615083"/>
            <a:ext cx="6206678" cy="3835003"/>
          </a:xfrm>
        </p:spPr>
        <p:txBody>
          <a:bodyPr/>
          <a:lstStyle/>
          <a:p>
            <a:pPr marL="0" indent="0" algn="l">
              <a:buNone/>
            </a:pPr>
            <a:r>
              <a:rPr lang="sl-SI" altLang="sl-SI" u="sng" dirty="0" smtClean="0">
                <a:solidFill>
                  <a:srgbClr val="0070C0"/>
                </a:solidFill>
              </a:rPr>
              <a:t>3koraki:</a:t>
            </a:r>
            <a:r>
              <a:rPr lang="sl-SI" altLang="sl-SI" dirty="0" smtClean="0"/>
              <a:t> </a:t>
            </a:r>
          </a:p>
          <a:p>
            <a:pPr marL="0" indent="0" algn="l">
              <a:buNone/>
            </a:pPr>
            <a:endParaRPr lang="sl-SI" altLang="sl-SI" dirty="0" smtClean="0"/>
          </a:p>
          <a:p>
            <a:pPr marL="0" indent="0" algn="l">
              <a:buNone/>
            </a:pPr>
            <a:endParaRPr lang="sl-SI" altLang="sl-SI" dirty="0" smtClean="0"/>
          </a:p>
          <a:p>
            <a:pPr marL="0" indent="0" algn="l">
              <a:buNone/>
            </a:pPr>
            <a:endParaRPr lang="sl-SI" altLang="sl-SI" dirty="0" smtClean="0"/>
          </a:p>
          <a:p>
            <a:pPr marL="0" indent="0" algn="l">
              <a:buNone/>
            </a:pPr>
            <a:endParaRPr lang="sl-SI" altLang="sl-SI" dirty="0" smtClean="0"/>
          </a:p>
          <a:p>
            <a:pPr marL="0" indent="0" algn="l">
              <a:buNone/>
            </a:pPr>
            <a:r>
              <a:rPr lang="sl-SI" altLang="sl-SI" dirty="0" smtClean="0"/>
              <a:t>   </a:t>
            </a:r>
          </a:p>
          <a:p>
            <a:pPr marL="0" indent="0" algn="l">
              <a:buNone/>
            </a:pPr>
            <a:endParaRPr lang="sl-SI" altLang="sl-SI" dirty="0" smtClean="0"/>
          </a:p>
          <a:p>
            <a:pPr marL="0" indent="0" algn="l">
              <a:buNone/>
            </a:pPr>
            <a:endParaRPr lang="sl-SI" altLang="sl-SI" dirty="0" smtClean="0"/>
          </a:p>
        </p:txBody>
      </p:sp>
      <p:sp>
        <p:nvSpPr>
          <p:cNvPr id="5" name="Oval 4"/>
          <p:cNvSpPr/>
          <p:nvPr/>
        </p:nvSpPr>
        <p:spPr bwMode="auto">
          <a:xfrm>
            <a:off x="1134666" y="2527699"/>
            <a:ext cx="419101" cy="429815"/>
          </a:xfrm>
          <a:prstGeom prst="ellipse">
            <a:avLst/>
          </a:prstGeom>
          <a:solidFill>
            <a:schemeClr val="bg1">
              <a:lumMod val="9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r>
              <a:rPr lang="sl-SI" sz="1800" b="1" dirty="0">
                <a:solidFill>
                  <a:srgbClr val="FF0000"/>
                </a:solidFill>
              </a:rPr>
              <a:t>+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134666" y="3532585"/>
            <a:ext cx="419101" cy="404813"/>
          </a:xfrm>
          <a:prstGeom prst="ellipse">
            <a:avLst/>
          </a:prstGeom>
          <a:solidFill>
            <a:schemeClr val="bg1">
              <a:lumMod val="9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r>
              <a:rPr lang="sl-SI" sz="1800" b="1" dirty="0" smtClean="0">
                <a:solidFill>
                  <a:srgbClr val="FF0000"/>
                </a:solidFill>
              </a:rPr>
              <a:t>-</a:t>
            </a:r>
            <a:endParaRPr lang="sl-SI" sz="2100" b="1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153716" y="4591050"/>
            <a:ext cx="419100" cy="404813"/>
          </a:xfrm>
          <a:prstGeom prst="ellipse">
            <a:avLst/>
          </a:prstGeom>
          <a:solidFill>
            <a:schemeClr val="bg1">
              <a:lumMod val="9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r>
              <a:rPr lang="sl-SI" sz="1800" b="1" dirty="0">
                <a:solidFill>
                  <a:srgbClr val="FF0000"/>
                </a:solidFill>
              </a:rPr>
              <a:t>+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2" name="PoljeZBesedilom 1"/>
          <p:cNvSpPr txBox="1"/>
          <p:nvPr/>
        </p:nvSpPr>
        <p:spPr>
          <a:xfrm>
            <a:off x="1501379" y="2534842"/>
            <a:ext cx="49149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sl-SI" dirty="0">
                <a:solidFill>
                  <a:srgbClr val="000000"/>
                </a:solidFill>
                <a:latin typeface="Verdana"/>
                <a:cs typeface="Arial" panose="020B0604020202020204" pitchFamily="34" charset="0"/>
              </a:rPr>
              <a:t>3. „ZAKLJUČIMO“ TEMO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1503760" y="3488532"/>
            <a:ext cx="4913709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sl-SI" dirty="0">
                <a:solidFill>
                  <a:srgbClr val="000000"/>
                </a:solidFill>
                <a:latin typeface="Verdana"/>
                <a:cs typeface="Arial" panose="020B0604020202020204" pitchFamily="34" charset="0"/>
              </a:rPr>
              <a:t>2. IZRAZIMO „kritiko“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1572816" y="4555927"/>
            <a:ext cx="607695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sl-SI" dirty="0">
                <a:solidFill>
                  <a:srgbClr val="000000"/>
                </a:solidFill>
                <a:latin typeface="Verdana"/>
                <a:cs typeface="Arial" panose="020B0604020202020204" pitchFamily="34" charset="0"/>
              </a:rPr>
              <a:t>1. SPREJEMANJE DRUGAČNOSTI (POHVALA)</a:t>
            </a:r>
          </a:p>
        </p:txBody>
      </p:sp>
    </p:spTree>
    <p:extLst>
      <p:ext uri="{BB962C8B-B14F-4D97-AF65-F5344CB8AC3E}">
        <p14:creationId xmlns:p14="http://schemas.microsoft.com/office/powerpoint/2010/main" xmlns="" val="285432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96944" cy="1224136"/>
          </a:xfrm>
        </p:spPr>
        <p:txBody>
          <a:bodyPr/>
          <a:lstStyle/>
          <a:p>
            <a:r>
              <a:rPr lang="sl-SI" dirty="0" smtClean="0"/>
              <a:t>Vsak začetek je težak…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676456" cy="4539208"/>
          </a:xfrm>
        </p:spPr>
        <p:txBody>
          <a:bodyPr/>
          <a:lstStyle/>
          <a:p>
            <a:pPr marL="0" indent="0" algn="l">
              <a:buNone/>
            </a:pPr>
            <a:r>
              <a:rPr lang="sl-SI" dirty="0" smtClean="0"/>
              <a:t>Kritika gre mimo mene….</a:t>
            </a:r>
          </a:p>
          <a:p>
            <a:pPr marL="0" indent="0" algn="l">
              <a:buNone/>
            </a:pPr>
            <a:endParaRPr lang="sl-SI" dirty="0" smtClean="0">
              <a:solidFill>
                <a:srgbClr val="FF0000"/>
              </a:solidFill>
            </a:endParaRPr>
          </a:p>
          <a:p>
            <a:pPr algn="l"/>
            <a:r>
              <a:rPr lang="sl-SI" dirty="0" smtClean="0">
                <a:solidFill>
                  <a:srgbClr val="FF0000"/>
                </a:solidFill>
              </a:rPr>
              <a:t>HVALA ZA TVOJE MNENJE.</a:t>
            </a:r>
          </a:p>
          <a:p>
            <a:pPr marL="0" indent="0" algn="l">
              <a:buNone/>
            </a:pPr>
            <a:r>
              <a:rPr lang="sl-SI" dirty="0" smtClean="0">
                <a:solidFill>
                  <a:srgbClr val="FF0000"/>
                </a:solidFill>
              </a:rPr>
              <a:t>  Bom premislil/a in odgovorim kasneje.</a:t>
            </a:r>
          </a:p>
          <a:p>
            <a:pPr algn="l"/>
            <a:endParaRPr lang="sl-SI" dirty="0">
              <a:solidFill>
                <a:srgbClr val="FF0000"/>
              </a:solidFill>
            </a:endParaRPr>
          </a:p>
          <a:p>
            <a:pPr algn="l"/>
            <a:r>
              <a:rPr lang="sl-SI" dirty="0" smtClean="0">
                <a:solidFill>
                  <a:srgbClr val="FF0000"/>
                </a:solidFill>
              </a:rPr>
              <a:t>Ali samo:</a:t>
            </a:r>
          </a:p>
          <a:p>
            <a:pPr marL="0" indent="0" algn="l">
              <a:buNone/>
            </a:pPr>
            <a:r>
              <a:rPr lang="sl-SI" dirty="0" smtClean="0">
                <a:solidFill>
                  <a:srgbClr val="FF0000"/>
                </a:solidFill>
              </a:rPr>
              <a:t>             </a:t>
            </a:r>
            <a:r>
              <a:rPr lang="sl-SI" sz="4800" dirty="0" smtClean="0">
                <a:solidFill>
                  <a:srgbClr val="FF0000"/>
                </a:solidFill>
              </a:rPr>
              <a:t>HVALA.</a:t>
            </a:r>
          </a:p>
          <a:p>
            <a:pPr algn="l"/>
            <a:endParaRPr lang="sl-SI" dirty="0" smtClean="0">
              <a:solidFill>
                <a:srgbClr val="FF0000"/>
              </a:solidFill>
            </a:endParaRPr>
          </a:p>
          <a:p>
            <a:pPr algn="l">
              <a:buNone/>
            </a:pPr>
            <a:endParaRPr lang="sl-SI" dirty="0" smtClean="0"/>
          </a:p>
          <a:p>
            <a:pPr algn="l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xmlns="" val="130393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80920" cy="1143000"/>
          </a:xfrm>
        </p:spPr>
        <p:txBody>
          <a:bodyPr/>
          <a:lstStyle/>
          <a:p>
            <a:r>
              <a:rPr lang="sl-SI" dirty="0" smtClean="0"/>
              <a:t>KRITICIZEM ali KRITIKA?</a:t>
            </a:r>
            <a:endParaRPr lang="sl-SI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13020646"/>
              </p:ext>
            </p:extLst>
          </p:nvPr>
        </p:nvGraphicFramePr>
        <p:xfrm>
          <a:off x="499792" y="1865352"/>
          <a:ext cx="8176664" cy="4145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88332"/>
                <a:gridCol w="4088332"/>
              </a:tblGrid>
              <a:tr h="903920">
                <a:tc>
                  <a:txBody>
                    <a:bodyPr/>
                    <a:lstStyle/>
                    <a:p>
                      <a:r>
                        <a:rPr lang="sl-SI" sz="3200" dirty="0" smtClean="0">
                          <a:solidFill>
                            <a:schemeClr val="tx1"/>
                          </a:solidFill>
                        </a:rPr>
                        <a:t>OSEBO</a:t>
                      </a:r>
                      <a:endParaRPr lang="sl-SI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 smtClean="0">
                          <a:solidFill>
                            <a:schemeClr val="tx1"/>
                          </a:solidFill>
                        </a:rPr>
                        <a:t>VEDENJE ali SITUACIJO</a:t>
                      </a:r>
                      <a:endParaRPr lang="sl-SI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0392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solidFill>
                            <a:schemeClr val="tx1"/>
                          </a:solidFill>
                        </a:rPr>
                        <a:t>Tega poročila nisi naredil/a prav. Premalo</a:t>
                      </a:r>
                      <a:r>
                        <a:rPr lang="sl-SI" sz="2800" baseline="0" dirty="0" smtClean="0">
                          <a:solidFill>
                            <a:schemeClr val="tx1"/>
                          </a:solidFill>
                        </a:rPr>
                        <a:t> si bila jasna. Prav tako sem p</a:t>
                      </a:r>
                      <a:r>
                        <a:rPr lang="sl-SI" sz="2800" dirty="0" smtClean="0">
                          <a:solidFill>
                            <a:schemeClr val="tx1"/>
                          </a:solidFill>
                        </a:rPr>
                        <a:t>ričakoval/a</a:t>
                      </a:r>
                      <a:r>
                        <a:rPr lang="sl-SI" sz="2800" baseline="0" dirty="0" smtClean="0">
                          <a:solidFill>
                            <a:schemeClr val="tx1"/>
                          </a:solidFill>
                        </a:rPr>
                        <a:t> več xx. </a:t>
                      </a:r>
                    </a:p>
                    <a:p>
                      <a:r>
                        <a:rPr lang="sl-SI" sz="2800" baseline="0" dirty="0" smtClean="0">
                          <a:solidFill>
                            <a:schemeClr val="tx1"/>
                          </a:solidFill>
                        </a:rPr>
                        <a:t>Lahko bi tudi dodala še </a:t>
                      </a:r>
                      <a:r>
                        <a:rPr lang="sl-SI" sz="2800" baseline="0" dirty="0" err="1" smtClean="0">
                          <a:solidFill>
                            <a:schemeClr val="tx1"/>
                          </a:solidFill>
                        </a:rPr>
                        <a:t>yy</a:t>
                      </a:r>
                      <a:r>
                        <a:rPr lang="sl-SI" sz="2800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sl-SI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solidFill>
                            <a:schemeClr val="tx1"/>
                          </a:solidFill>
                        </a:rPr>
                        <a:t>V poročilu mi je bilo všeč…</a:t>
                      </a:r>
                    </a:p>
                    <a:p>
                      <a:r>
                        <a:rPr lang="sl-SI" sz="2800" dirty="0" smtClean="0">
                          <a:solidFill>
                            <a:schemeClr val="tx1"/>
                          </a:solidFill>
                        </a:rPr>
                        <a:t>Če</a:t>
                      </a:r>
                      <a:r>
                        <a:rPr lang="sl-SI" sz="2800" baseline="0" dirty="0" smtClean="0">
                          <a:solidFill>
                            <a:schemeClr val="tx1"/>
                          </a:solidFill>
                        </a:rPr>
                        <a:t> bi dodali še XX, bi bolj kompleksno zajeli tematiko.</a:t>
                      </a:r>
                    </a:p>
                    <a:p>
                      <a:r>
                        <a:rPr lang="sl-SI" sz="2800" baseline="0" dirty="0" smtClean="0">
                          <a:solidFill>
                            <a:schemeClr val="tx1"/>
                          </a:solidFill>
                        </a:rPr>
                        <a:t>Ali lahko to dopolnite do petka?</a:t>
                      </a:r>
                      <a:endParaRPr lang="sl-SI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486662" y="1294318"/>
            <a:ext cx="8026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latin typeface="+mn-lt"/>
              </a:rPr>
              <a:t>Ko podajam „komunikacijski sendvič, kritiziram:“</a:t>
            </a:r>
            <a:endParaRPr lang="sl-SI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9949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699720"/>
          </a:xfrm>
        </p:spPr>
        <p:txBody>
          <a:bodyPr/>
          <a:lstStyle/>
          <a:p>
            <a:r>
              <a:rPr lang="sl-SI" dirty="0" smtClean="0"/>
              <a:t>Kritiziramo samo</a:t>
            </a:r>
            <a:br>
              <a:rPr lang="sl-SI" dirty="0" smtClean="0"/>
            </a:br>
            <a:r>
              <a:rPr lang="sl-SI" dirty="0" smtClean="0"/>
              <a:t>1 zadevo naenkrat.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sz="3600" dirty="0" smtClean="0"/>
              <a:t>Pozorni smo, da zadevo „ZAPREMO“ (3.korak),</a:t>
            </a:r>
            <a:br>
              <a:rPr lang="sl-SI" sz="3600" dirty="0" smtClean="0"/>
            </a:br>
            <a:r>
              <a:rPr lang="sl-SI" sz="3600" dirty="0" smtClean="0"/>
              <a:t>da dosežemo DOGOVOR.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xmlns="" val="448317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1296144"/>
          </a:xfrm>
        </p:spPr>
        <p:txBody>
          <a:bodyPr/>
          <a:lstStyle/>
          <a:p>
            <a:r>
              <a:rPr lang="sl-SI" sz="4000" dirty="0" smtClean="0"/>
              <a:t>Vrste kritike</a:t>
            </a:r>
            <a:endParaRPr lang="sl-SI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8064896" cy="4395192"/>
          </a:xfrm>
        </p:spPr>
        <p:txBody>
          <a:bodyPr/>
          <a:lstStyle/>
          <a:p>
            <a:pPr marL="457200" lvl="1" indent="0">
              <a:buNone/>
            </a:pPr>
            <a:endParaRPr lang="sl-SI" dirty="0" smtClean="0"/>
          </a:p>
          <a:p>
            <a:pPr marL="0" indent="0" algn="l">
              <a:buNone/>
            </a:pPr>
            <a:endParaRPr lang="sl-SI" dirty="0" smtClean="0"/>
          </a:p>
          <a:p>
            <a:pPr lvl="1"/>
            <a:r>
              <a:rPr lang="sl-SI" dirty="0" smtClean="0"/>
              <a:t>Upravičena kritika</a:t>
            </a:r>
          </a:p>
          <a:p>
            <a:pPr lvl="1"/>
            <a:r>
              <a:rPr lang="sl-SI" dirty="0" smtClean="0"/>
              <a:t>Neupravičena kritika</a:t>
            </a:r>
          </a:p>
          <a:p>
            <a:pPr lvl="1"/>
            <a:r>
              <a:rPr lang="sl-SI" dirty="0" smtClean="0"/>
              <a:t>Delno upravičena kritika</a:t>
            </a:r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6381328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0000"/>
                </a:solidFill>
              </a:rPr>
              <a:t>Vir: Erlah in drugi: Asertivnost</a:t>
            </a:r>
            <a:endParaRPr lang="sl-SI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862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576064"/>
          </a:xfrm>
        </p:spPr>
        <p:txBody>
          <a:bodyPr/>
          <a:lstStyle/>
          <a:p>
            <a:r>
              <a:rPr lang="sl-SI" dirty="0" smtClean="0">
                <a:latin typeface="Calibri" pitchFamily="34" charset="0"/>
              </a:rPr>
              <a:t>Primer: „FOGGING“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496944" cy="4971256"/>
          </a:xfrm>
        </p:spPr>
        <p:txBody>
          <a:bodyPr/>
          <a:lstStyle/>
          <a:p>
            <a:pPr marL="0" indent="0" algn="l">
              <a:buNone/>
            </a:pPr>
            <a:r>
              <a:rPr lang="sl-SI" dirty="0"/>
              <a:t>Poiščemo s čim se lahko STRINJAMO:</a:t>
            </a:r>
          </a:p>
          <a:p>
            <a:pPr algn="l"/>
            <a:r>
              <a:rPr lang="sl-SI" dirty="0" smtClean="0">
                <a:solidFill>
                  <a:srgbClr val="FF0000"/>
                </a:solidFill>
                <a:latin typeface="Calibri" pitchFamily="34" charset="0"/>
              </a:rPr>
              <a:t>STRINJAM SE Z RESNICO</a:t>
            </a:r>
          </a:p>
          <a:p>
            <a:pPr marL="457200" lvl="1" indent="0">
              <a:buNone/>
            </a:pPr>
            <a:r>
              <a:rPr lang="sl-SI" dirty="0" smtClean="0">
                <a:latin typeface="Calibri" pitchFamily="34" charset="0"/>
              </a:rPr>
              <a:t>Kritika: VEDNO samo delaš. NIKOLI te ni doma</a:t>
            </a:r>
          </a:p>
          <a:p>
            <a:pPr lvl="1"/>
            <a:r>
              <a:rPr lang="sl-SI" u="sng" dirty="0" smtClean="0">
                <a:latin typeface="Calibri" pitchFamily="34" charset="0"/>
              </a:rPr>
              <a:t>Res je</a:t>
            </a:r>
            <a:r>
              <a:rPr lang="sl-SI" dirty="0" smtClean="0">
                <a:latin typeface="Calibri" pitchFamily="34" charset="0"/>
              </a:rPr>
              <a:t>, veliko delam.           </a:t>
            </a:r>
            <a:r>
              <a:rPr lang="sl-SI" u="sng" dirty="0" smtClean="0">
                <a:latin typeface="Calibri" pitchFamily="34" charset="0"/>
              </a:rPr>
              <a:t>Res</a:t>
            </a:r>
            <a:r>
              <a:rPr lang="sl-SI" dirty="0" smtClean="0">
                <a:latin typeface="Calibri" pitchFamily="34" charset="0"/>
              </a:rPr>
              <a:t> sem veliko odsoten.</a:t>
            </a:r>
          </a:p>
          <a:p>
            <a:pPr algn="l"/>
            <a:r>
              <a:rPr lang="sl-SI" dirty="0" smtClean="0">
                <a:solidFill>
                  <a:srgbClr val="FF0000"/>
                </a:solidFill>
                <a:latin typeface="Calibri" pitchFamily="34" charset="0"/>
              </a:rPr>
              <a:t>STRINJAM SE Z MOŽNOSTJO</a:t>
            </a:r>
          </a:p>
          <a:p>
            <a:pPr marL="457200" lvl="1" indent="0">
              <a:buNone/>
            </a:pPr>
            <a:r>
              <a:rPr lang="sl-SI" dirty="0">
                <a:latin typeface="Calibri" pitchFamily="34" charset="0"/>
              </a:rPr>
              <a:t>Kritika: Če ne boš bolj študiral, ne boš izdelal.</a:t>
            </a:r>
          </a:p>
          <a:p>
            <a:pPr lvl="1"/>
            <a:r>
              <a:rPr lang="sl-SI" u="sng" dirty="0" smtClean="0">
                <a:latin typeface="Calibri" pitchFamily="34" charset="0"/>
              </a:rPr>
              <a:t>Mogoče res</a:t>
            </a:r>
            <a:r>
              <a:rPr lang="sl-SI" dirty="0" smtClean="0">
                <a:latin typeface="Calibri" pitchFamily="34" charset="0"/>
              </a:rPr>
              <a:t> ne študiram dovolj. ALI..ne bom izdelal.</a:t>
            </a:r>
          </a:p>
          <a:p>
            <a:pPr lvl="1"/>
            <a:r>
              <a:rPr lang="sl-SI" u="sng" dirty="0" smtClean="0">
                <a:latin typeface="Calibri" pitchFamily="34" charset="0"/>
              </a:rPr>
              <a:t>Lahko da imaš prav</a:t>
            </a:r>
            <a:r>
              <a:rPr lang="sl-SI" dirty="0" smtClean="0">
                <a:latin typeface="Calibri" pitchFamily="34" charset="0"/>
              </a:rPr>
              <a:t>.</a:t>
            </a:r>
          </a:p>
          <a:p>
            <a:pPr algn="l"/>
            <a:r>
              <a:rPr lang="sl-SI" dirty="0" smtClean="0">
                <a:solidFill>
                  <a:srgbClr val="FF0000"/>
                </a:solidFill>
                <a:latin typeface="Calibri" pitchFamily="34" charset="0"/>
              </a:rPr>
              <a:t>STRINJAM SE S PRINCIPOM</a:t>
            </a:r>
          </a:p>
          <a:p>
            <a:pPr marL="457200" lvl="1" indent="0">
              <a:buNone/>
            </a:pPr>
            <a:r>
              <a:rPr lang="sl-SI" dirty="0" smtClean="0">
                <a:latin typeface="Calibri" pitchFamily="34" charset="0"/>
              </a:rPr>
              <a:t>Kritika: Če ne boš bolj študiral, ne boš izdelal.</a:t>
            </a:r>
          </a:p>
          <a:p>
            <a:pPr lvl="1"/>
            <a:r>
              <a:rPr lang="sl-SI" dirty="0" smtClean="0">
                <a:latin typeface="Calibri" pitchFamily="34" charset="0"/>
              </a:rPr>
              <a:t>Prav imaš. Tisti ki ne študira, običajno pade.</a:t>
            </a:r>
          </a:p>
          <a:p>
            <a:pPr algn="l"/>
            <a:endParaRPr lang="sl-SI" dirty="0">
              <a:latin typeface="Calibri" pitchFamily="34" charset="0"/>
            </a:endParaRPr>
          </a:p>
          <a:p>
            <a:pPr marL="0" indent="0" algn="l">
              <a:buNone/>
            </a:pPr>
            <a:endParaRPr lang="sl-SI" dirty="0"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6381328"/>
            <a:ext cx="7560840" cy="47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0000"/>
                </a:solidFill>
              </a:rPr>
              <a:t>Vir: Manuel Smith: When I say no, I feel guilty</a:t>
            </a:r>
            <a:endParaRPr lang="sl-SI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982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667272"/>
          </a:xfrm>
        </p:spPr>
        <p:txBody>
          <a:bodyPr/>
          <a:lstStyle/>
          <a:p>
            <a:r>
              <a:rPr lang="sl-SI" sz="4000" dirty="0" smtClean="0">
                <a:solidFill>
                  <a:srgbClr val="0070C0"/>
                </a:solidFill>
              </a:rPr>
              <a:t>UČINEK komunikacije je v ODZIVU SOGOVORNIKA</a:t>
            </a:r>
            <a:endParaRPr lang="sl-SI" sz="4000" dirty="0">
              <a:solidFill>
                <a:srgbClr val="0070C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67544" y="2060848"/>
            <a:ext cx="8496944" cy="3099048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Naredimo DRUGAČE, da pridemo do REZULTATA, KI GA ŽELIMO!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2800" dirty="0" smtClean="0"/>
              <a:t>KRITIKA JE DEL KREATIVNEGA PROCESA.</a:t>
            </a:r>
          </a:p>
          <a:p>
            <a:pPr marL="0" indent="0">
              <a:buNone/>
            </a:pPr>
            <a:r>
              <a:rPr lang="sl-SI" sz="2800" dirty="0" smtClean="0"/>
              <a:t>Uporabljajte KRITIKO + POHVALO.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 bwMode="auto">
          <a:xfrm>
            <a:off x="757409" y="4869160"/>
            <a:ext cx="7772400" cy="166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9pPr>
          </a:lstStyle>
          <a:p>
            <a:r>
              <a:rPr kumimoji="0" lang="sl-SI" sz="4000" kern="0" dirty="0" smtClean="0">
                <a:solidFill>
                  <a:srgbClr val="0070C0"/>
                </a:solidFill>
              </a:rPr>
              <a:t>UPORABLJAJTE VEČ POHVALE KOT KRITIKE!</a:t>
            </a:r>
            <a:endParaRPr kumimoji="0" lang="sl-SI" sz="40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29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28800"/>
            <a:ext cx="7772400" cy="3024336"/>
          </a:xfrm>
        </p:spPr>
        <p:txBody>
          <a:bodyPr/>
          <a:lstStyle/>
          <a:p>
            <a:r>
              <a:rPr lang="sl-SI" dirty="0" smtClean="0"/>
              <a:t>Hvala za pozornost.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sz="3200" dirty="0"/>
              <a:t>m</a:t>
            </a:r>
            <a:r>
              <a:rPr lang="sl-SI" sz="3200" dirty="0" smtClean="0"/>
              <a:t>etka.komar@impuls.si</a:t>
            </a:r>
            <a:br>
              <a:rPr lang="sl-SI" sz="3200" dirty="0" smtClean="0"/>
            </a:b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xmlns="" val="200607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5800" y="1340768"/>
            <a:ext cx="7772400" cy="4755232"/>
          </a:xfrm>
        </p:spPr>
        <p:txBody>
          <a:bodyPr/>
          <a:lstStyle/>
          <a:p>
            <a:pPr marL="0" indent="0">
              <a:buNone/>
            </a:pPr>
            <a:r>
              <a:rPr lang="sl-SI" sz="4000" dirty="0" smtClean="0"/>
              <a:t>Stvari delamo vedno enako</a:t>
            </a:r>
          </a:p>
          <a:p>
            <a:pPr marL="0" indent="0">
              <a:buNone/>
            </a:pPr>
            <a:r>
              <a:rPr lang="sl-SI" sz="4000" dirty="0"/>
              <a:t>i</a:t>
            </a:r>
            <a:r>
              <a:rPr lang="sl-SI" sz="4000" dirty="0" smtClean="0"/>
              <a:t>n </a:t>
            </a:r>
          </a:p>
          <a:p>
            <a:pPr marL="0" indent="0">
              <a:buNone/>
            </a:pPr>
            <a:r>
              <a:rPr lang="sl-SI" sz="4000" dirty="0"/>
              <a:t>p</a:t>
            </a:r>
            <a:r>
              <a:rPr lang="sl-SI" sz="4000" dirty="0" smtClean="0"/>
              <a:t>ričakujemo</a:t>
            </a:r>
          </a:p>
          <a:p>
            <a:pPr marL="0" indent="0">
              <a:buNone/>
            </a:pPr>
            <a:r>
              <a:rPr lang="sl-SI" sz="4000" dirty="0"/>
              <a:t>d</a:t>
            </a:r>
            <a:r>
              <a:rPr lang="sl-SI" sz="4000" dirty="0" smtClean="0"/>
              <a:t>rugačne rezultate.</a:t>
            </a:r>
          </a:p>
          <a:p>
            <a:pPr marL="0" indent="0">
              <a:buNone/>
            </a:pPr>
            <a:r>
              <a:rPr lang="sl-SI" dirty="0" smtClean="0"/>
              <a:t>(</a:t>
            </a:r>
            <a:r>
              <a:rPr lang="sl-SI" dirty="0" smtClean="0">
                <a:solidFill>
                  <a:srgbClr val="1050E0"/>
                </a:solidFill>
              </a:rPr>
              <a:t>Einstein – definicija norosti</a:t>
            </a:r>
            <a:r>
              <a:rPr lang="sl-SI" dirty="0" smtClean="0"/>
              <a:t>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xmlns="" val="3208329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2388" y="3429000"/>
            <a:ext cx="963612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050" y="3429000"/>
            <a:ext cx="97948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566643" y="2037556"/>
            <a:ext cx="451485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720" tIns="42480" rIns="81720" bIns="4248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sl-SI" sz="4000" dirty="0">
                <a:solidFill>
                  <a:srgbClr val="000000"/>
                </a:solidFill>
              </a:rPr>
              <a:t>“</a:t>
            </a:r>
            <a:r>
              <a:rPr lang="en-GB" altLang="sl-SI" sz="4000" dirty="0" err="1" smtClean="0">
                <a:solidFill>
                  <a:srgbClr val="000000"/>
                </a:solidFill>
              </a:rPr>
              <a:t>Stopi</a:t>
            </a:r>
            <a:r>
              <a:rPr lang="sl-SI" altLang="sl-SI" sz="4000" dirty="0" smtClean="0">
                <a:solidFill>
                  <a:srgbClr val="000000"/>
                </a:solidFill>
              </a:rPr>
              <a:t>m</a:t>
            </a:r>
            <a:r>
              <a:rPr lang="en-GB" altLang="sl-SI" sz="4000" dirty="0" smtClean="0">
                <a:solidFill>
                  <a:srgbClr val="000000"/>
                </a:solidFill>
              </a:rPr>
              <a:t> </a:t>
            </a:r>
            <a:r>
              <a:rPr lang="en-GB" altLang="sl-SI" sz="4000" dirty="0" err="1">
                <a:solidFill>
                  <a:srgbClr val="000000"/>
                </a:solidFill>
              </a:rPr>
              <a:t>na</a:t>
            </a:r>
            <a:r>
              <a:rPr lang="en-GB" altLang="sl-SI" sz="4000" dirty="0">
                <a:solidFill>
                  <a:srgbClr val="000000"/>
                </a:solidFill>
              </a:rPr>
              <a:t> </a:t>
            </a:r>
            <a:r>
              <a:rPr lang="en-GB" altLang="sl-SI" sz="4000" dirty="0" err="1">
                <a:solidFill>
                  <a:srgbClr val="000000"/>
                </a:solidFill>
              </a:rPr>
              <a:t>balkon</a:t>
            </a:r>
            <a:r>
              <a:rPr lang="en-GB" altLang="sl-SI" sz="4000" dirty="0">
                <a:solidFill>
                  <a:srgbClr val="000000"/>
                </a:solidFill>
              </a:rPr>
              <a:t>”</a:t>
            </a:r>
          </a:p>
        </p:txBody>
      </p:sp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950" y="3917950"/>
            <a:ext cx="1831975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950" y="3592513"/>
            <a:ext cx="817563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22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9488" y="3756025"/>
            <a:ext cx="1143000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168650"/>
            <a:ext cx="1108075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225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3538" y="2613025"/>
            <a:ext cx="3336925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3050" y="2574925"/>
            <a:ext cx="12414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3013" y="1222375"/>
            <a:ext cx="1306512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Naslov 1"/>
          <p:cNvSpPr txBox="1">
            <a:spLocks/>
          </p:cNvSpPr>
          <p:nvPr/>
        </p:nvSpPr>
        <p:spPr>
          <a:xfrm>
            <a:off x="43781" y="347942"/>
            <a:ext cx="8259514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 Narrow" pitchFamily="34" charset="0"/>
                <a:cs typeface="Arial" charset="0"/>
              </a:defRPr>
            </a:lvl9pPr>
          </a:lstStyle>
          <a:p>
            <a:r>
              <a:rPr kumimoji="0" lang="sl-SI" kern="0" dirty="0" smtClean="0"/>
              <a:t>Ob kritiki vedno najprej poskrbimo zase!</a:t>
            </a:r>
            <a:endParaRPr kumimoji="0" lang="sl-SI" kern="0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0" y="638132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Vir: </a:t>
            </a:r>
            <a:r>
              <a:rPr lang="sl-SI" dirty="0" err="1" smtClean="0"/>
              <a:t>W.Ury</a:t>
            </a:r>
            <a:r>
              <a:rPr lang="sl-SI" dirty="0" smtClean="0"/>
              <a:t>: Od nasprotovanja do sodelovanja; Kako preseči zavrnitev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xmlns="" val="3368667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7" dur="2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16" dur="2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25" dur="2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699720"/>
          </a:xfrm>
        </p:spPr>
        <p:txBody>
          <a:bodyPr/>
          <a:lstStyle/>
          <a:p>
            <a:r>
              <a:rPr lang="sl-SI" sz="7200" dirty="0" smtClean="0">
                <a:latin typeface="Calibri" pitchFamily="34" charset="0"/>
              </a:rPr>
              <a:t>ZAVRNITEV S PRITRDITVIJO!</a:t>
            </a:r>
            <a:endParaRPr lang="sl-SI" sz="7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28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00628"/>
            <a:ext cx="8496944" cy="864096"/>
          </a:xfrm>
        </p:spPr>
        <p:txBody>
          <a:bodyPr/>
          <a:lstStyle/>
          <a:p>
            <a:r>
              <a:rPr lang="sl-SI" sz="4400" dirty="0" smtClean="0">
                <a:solidFill>
                  <a:srgbClr val="FF0000"/>
                </a:solidFill>
              </a:rPr>
              <a:t>Umiri čustva sogovornika (potrdi osebo)</a:t>
            </a:r>
            <a:endParaRPr lang="sl-SI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636912"/>
            <a:ext cx="8352928" cy="3744415"/>
          </a:xfrm>
        </p:spPr>
        <p:txBody>
          <a:bodyPr/>
          <a:lstStyle/>
          <a:p>
            <a:pPr algn="l">
              <a:buNone/>
            </a:pPr>
            <a:r>
              <a:rPr lang="sl-SI" b="1" dirty="0" smtClean="0">
                <a:solidFill>
                  <a:srgbClr val="FF0000"/>
                </a:solidFill>
                <a:latin typeface="+mj-lt"/>
              </a:rPr>
              <a:t>NE NASPROTUJ KO SO RAZBURJENI!</a:t>
            </a:r>
          </a:p>
          <a:p>
            <a:pPr algn="l"/>
            <a:r>
              <a:rPr lang="sl-SI" dirty="0" smtClean="0">
                <a:latin typeface="+mj-lt"/>
              </a:rPr>
              <a:t>PRITRDI:</a:t>
            </a:r>
          </a:p>
          <a:p>
            <a:pPr lvl="1"/>
            <a:r>
              <a:rPr lang="sl-SI" dirty="0" smtClean="0">
                <a:latin typeface="+mj-lt"/>
              </a:rPr>
              <a:t>Razumem.</a:t>
            </a:r>
          </a:p>
          <a:p>
            <a:pPr lvl="1"/>
            <a:r>
              <a:rPr lang="sl-SI" dirty="0" smtClean="0">
                <a:latin typeface="+mj-lt"/>
              </a:rPr>
              <a:t>Res je,...(NEGATIVNA OBLIKA ALI SOPOMENKA)</a:t>
            </a:r>
          </a:p>
          <a:p>
            <a:pPr marL="457200" lvl="1" indent="0">
              <a:buNone/>
            </a:pPr>
            <a:endParaRPr lang="sl-SI" dirty="0" smtClean="0">
              <a:latin typeface="+mj-lt"/>
            </a:endParaRPr>
          </a:p>
          <a:p>
            <a:pPr marL="457200" lvl="1" indent="0">
              <a:buNone/>
            </a:pPr>
            <a:endParaRPr lang="sl-SI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83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06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50000"/>
          </a:blip>
          <a:srcRect/>
          <a:stretch>
            <a:fillRect/>
          </a:stretch>
        </p:blipFill>
        <p:spPr bwMode="auto">
          <a:xfrm>
            <a:off x="681103" y="1928170"/>
            <a:ext cx="2594753" cy="1447987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  <a:ln w="9525">
            <a:noFill/>
            <a:round/>
            <a:headEnd/>
            <a:tailEnd/>
          </a:ln>
        </p:spPr>
      </p:pic>
      <p:pic>
        <p:nvPicPr>
          <p:cNvPr id="3440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3" y="1900197"/>
            <a:ext cx="4767067" cy="14759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9" name="Rectangle 52"/>
          <p:cNvSpPr>
            <a:spLocks noGrp="1" noChangeArrowheads="1"/>
          </p:cNvSpPr>
          <p:nvPr>
            <p:ph type="title"/>
          </p:nvPr>
        </p:nvSpPr>
        <p:spPr>
          <a:xfrm>
            <a:off x="564166" y="386330"/>
            <a:ext cx="7772400" cy="864095"/>
          </a:xfrm>
        </p:spPr>
        <p:txBody>
          <a:bodyPr/>
          <a:lstStyle/>
          <a:p>
            <a:pPr eaLnBrk="1" hangingPunct="1"/>
            <a:r>
              <a:rPr lang="sl-SI" sz="4000" dirty="0"/>
              <a:t>	</a:t>
            </a:r>
            <a:r>
              <a:rPr lang="sl-SI" b="1" dirty="0" smtClean="0">
                <a:latin typeface="Calibri" pitchFamily="34" charset="0"/>
              </a:rPr>
              <a:t>PREOKVIRJANJE BESED </a:t>
            </a:r>
            <a:endParaRPr lang="en-US" b="1" dirty="0" smtClean="0">
              <a:latin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9224" y="1250425"/>
            <a:ext cx="7907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sl-SI" sz="3200" dirty="0" smtClean="0">
                <a:solidFill>
                  <a:srgbClr val="000000"/>
                </a:solidFill>
                <a:latin typeface="Calibri" pitchFamily="34" charset="0"/>
              </a:rPr>
              <a:t>NIKALNA OBLIKA</a:t>
            </a:r>
            <a:endParaRPr lang="sl-SI" sz="3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1565" y="3573016"/>
            <a:ext cx="79072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sl-SI" sz="3200" dirty="0" smtClean="0">
                <a:solidFill>
                  <a:srgbClr val="000000"/>
                </a:solidFill>
                <a:latin typeface="Calibri" pitchFamily="34" charset="0"/>
              </a:rPr>
              <a:t>ZAMENJAM </a:t>
            </a:r>
            <a:r>
              <a:rPr lang="sl-SI" sz="3200" dirty="0">
                <a:solidFill>
                  <a:srgbClr val="000000"/>
                </a:solidFill>
                <a:latin typeface="Calibri" pitchFamily="34" charset="0"/>
              </a:rPr>
              <a:t>BESEDO (poiščem sopomenko s pozitivno konotacijo). Dam v nov okvir.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50000"/>
          </a:blip>
          <a:srcRect/>
          <a:stretch>
            <a:fillRect/>
          </a:stretch>
        </p:blipFill>
        <p:spPr bwMode="auto">
          <a:xfrm>
            <a:off x="487943" y="4779735"/>
            <a:ext cx="2931929" cy="1628352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  <a:ln w="9525">
            <a:noFill/>
            <a:round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786523"/>
            <a:ext cx="4782020" cy="15935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4705941" y="5060062"/>
            <a:ext cx="2748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rgbClr val="000000"/>
                </a:solidFill>
              </a:rPr>
              <a:t>IZZIV</a:t>
            </a:r>
            <a:endParaRPr lang="sl-SI" sz="2800" b="1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8359" y="2337532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rgbClr val="FFFFE2"/>
                </a:solidFill>
              </a:rPr>
              <a:t>Težko</a:t>
            </a:r>
            <a:endParaRPr lang="sl-SI" sz="2800" b="1" dirty="0">
              <a:solidFill>
                <a:srgbClr val="FFFFE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97884" y="2369767"/>
            <a:ext cx="3958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rgbClr val="000000"/>
                </a:solidFill>
              </a:rPr>
              <a:t>Res je, NI ENOSTAVNO</a:t>
            </a:r>
            <a:endParaRPr lang="sl-SI" sz="2800" b="1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5020" y="5043922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rgbClr val="FFFFE2"/>
                </a:solidFill>
              </a:rPr>
              <a:t>PROBLEM</a:t>
            </a:r>
            <a:endParaRPr lang="sl-SI" sz="2800" b="1" dirty="0">
              <a:solidFill>
                <a:srgbClr val="FFFFE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4560" y="566584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rgbClr val="FFFFE2"/>
                </a:solidFill>
              </a:rPr>
              <a:t>Agresiven</a:t>
            </a:r>
            <a:endParaRPr lang="sl-SI" sz="2800" b="1" dirty="0">
              <a:solidFill>
                <a:srgbClr val="FFFFE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05941" y="5595068"/>
            <a:ext cx="3638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rgbClr val="000000"/>
                </a:solidFill>
              </a:rPr>
              <a:t> Dinamičen</a:t>
            </a:r>
            <a:endParaRPr lang="sl-SI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3925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17" dur="2000"/>
                                        <p:tgtEl>
                                          <p:spTgt spid="3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22" dur="2000"/>
                                        <p:tgtEl>
                                          <p:spTgt spid="34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/>
      <p:bldP spid="3" grpId="0"/>
      <p:bldP spid="15" grpId="0"/>
      <p:bldP spid="19" grpId="0"/>
      <p:bldP spid="22" grpId="0"/>
      <p:bldP spid="23" grpId="0"/>
      <p:bldP spid="24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7958137" cy="857250"/>
          </a:xfrm>
        </p:spPr>
        <p:txBody>
          <a:bodyPr/>
          <a:lstStyle/>
          <a:p>
            <a:pPr eaLnBrk="1" hangingPunct="1"/>
            <a:r>
              <a:rPr lang="sl-SI" sz="4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Vaja: PREOKVIRITE BESEDE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90060" y="1285875"/>
            <a:ext cx="8172450" cy="466725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sl-SI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BESEDO „preokvirite“ V NIKALNO OBLIKO:</a:t>
            </a:r>
          </a:p>
          <a:p>
            <a:pPr algn="l" eaLnBrk="1" hangingPunct="1">
              <a:buFontTx/>
              <a:buNone/>
            </a:pPr>
            <a:r>
              <a:rPr lang="sl-SI" sz="4000" dirty="0" smtClean="0">
                <a:latin typeface="Calibri" pitchFamily="34" charset="0"/>
                <a:cs typeface="Calibri" pitchFamily="34" charset="0"/>
              </a:rPr>
              <a:t>Komplicirano = _______________</a:t>
            </a:r>
          </a:p>
          <a:p>
            <a:pPr algn="l" eaLnBrk="1" hangingPunct="1">
              <a:buFontTx/>
              <a:buNone/>
            </a:pPr>
            <a:r>
              <a:rPr lang="sl-SI" sz="4000" dirty="0" smtClean="0">
                <a:latin typeface="Calibri" pitchFamily="34" charset="0"/>
                <a:cs typeface="Calibri" pitchFamily="34" charset="0"/>
              </a:rPr>
              <a:t>Prepovedano    _______________</a:t>
            </a:r>
          </a:p>
          <a:p>
            <a:pPr algn="l" eaLnBrk="1" hangingPunct="1">
              <a:buFontTx/>
              <a:buNone/>
            </a:pPr>
            <a:r>
              <a:rPr lang="sl-SI" sz="3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BESEDO „</a:t>
            </a:r>
            <a:r>
              <a:rPr lang="sl-SI" sz="3600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preokvirite</a:t>
            </a:r>
            <a:r>
              <a:rPr lang="sl-SI" sz="3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“ </a:t>
            </a:r>
            <a:r>
              <a:rPr lang="sl-SI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 SOPOMENKO:</a:t>
            </a:r>
          </a:p>
          <a:p>
            <a:pPr algn="l" eaLnBrk="1" hangingPunct="1">
              <a:buFontTx/>
              <a:buNone/>
            </a:pPr>
            <a:r>
              <a:rPr lang="sl-SI" sz="4400" dirty="0">
                <a:latin typeface="Calibri" pitchFamily="34" charset="0"/>
                <a:cs typeface="Calibri" pitchFamily="34" charset="0"/>
              </a:rPr>
              <a:t>Zahteven            _______________</a:t>
            </a:r>
          </a:p>
          <a:p>
            <a:pPr algn="l" eaLnBrk="1" hangingPunct="1">
              <a:buFontTx/>
              <a:buNone/>
            </a:pPr>
            <a:r>
              <a:rPr lang="sl-SI" sz="4400" dirty="0">
                <a:latin typeface="Calibri" pitchFamily="34" charset="0"/>
                <a:cs typeface="Calibri" pitchFamily="34" charset="0"/>
              </a:rPr>
              <a:t>Dolgočasen        _______________</a:t>
            </a:r>
          </a:p>
          <a:p>
            <a:pPr algn="l" eaLnBrk="1" hangingPunct="1">
              <a:buFontTx/>
              <a:buNone/>
            </a:pPr>
            <a:r>
              <a:rPr lang="sl-SI" sz="4400" dirty="0">
                <a:latin typeface="Calibri" pitchFamily="34" charset="0"/>
                <a:cs typeface="Calibri" pitchFamily="34" charset="0"/>
              </a:rPr>
              <a:t>Pacient „teži“   _______________</a:t>
            </a:r>
          </a:p>
          <a:p>
            <a:pPr algn="l" eaLnBrk="1" hangingPunct="1">
              <a:buFontTx/>
              <a:buNone/>
            </a:pPr>
            <a:endParaRPr lang="sl-SI" sz="4400" dirty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buFontTx/>
              <a:buNone/>
            </a:pPr>
            <a:endParaRPr lang="sl-SI" sz="40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749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302430"/>
            <a:ext cx="7772400" cy="1143000"/>
          </a:xfrm>
        </p:spPr>
        <p:txBody>
          <a:bodyPr/>
          <a:lstStyle/>
          <a:p>
            <a:r>
              <a:rPr lang="sl-SI" dirty="0" smtClean="0"/>
              <a:t>Kaj je kritika (SSKJ)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sz="7200" dirty="0"/>
          </a:p>
        </p:txBody>
      </p:sp>
      <p:sp>
        <p:nvSpPr>
          <p:cNvPr id="4" name="Pravokotnik 3"/>
          <p:cNvSpPr/>
          <p:nvPr/>
        </p:nvSpPr>
        <p:spPr>
          <a:xfrm>
            <a:off x="663205" y="1397996"/>
            <a:ext cx="7860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888888"/>
                </a:solidFill>
                <a:latin typeface="Arial" panose="020B0604020202020204" pitchFamily="34" charset="0"/>
              </a:rPr>
              <a:t>1. </a:t>
            </a:r>
            <a:r>
              <a:rPr lang="sl-SI" i="1" dirty="0" smtClean="0">
                <a:solidFill>
                  <a:srgbClr val="333333"/>
                </a:solidFill>
                <a:latin typeface="Arial" panose="020B0604020202020204" pitchFamily="34" charset="0"/>
              </a:rPr>
              <a:t>analiza novega znanstvenega ali umetniškega dela zaradi splošne presoje in ločitve pozitivnih in negativnih sestavin</a:t>
            </a:r>
            <a:endParaRPr lang="sl-SI" dirty="0"/>
          </a:p>
        </p:txBody>
      </p:sp>
      <p:sp>
        <p:nvSpPr>
          <p:cNvPr id="5" name="Pravokotnik 4"/>
          <p:cNvSpPr/>
          <p:nvPr/>
        </p:nvSpPr>
        <p:spPr>
          <a:xfrm>
            <a:off x="685800" y="2672430"/>
            <a:ext cx="3523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>
                <a:solidFill>
                  <a:srgbClr val="888888"/>
                </a:solidFill>
                <a:latin typeface="Arial" panose="020B0604020202020204" pitchFamily="34" charset="0"/>
              </a:rPr>
              <a:t>2. </a:t>
            </a:r>
            <a:r>
              <a:rPr lang="sl-SI" i="1" dirty="0">
                <a:solidFill>
                  <a:srgbClr val="333333"/>
                </a:solidFill>
                <a:latin typeface="Arial" panose="020B0604020202020204" pitchFamily="34" charset="0"/>
              </a:rPr>
              <a:t>negativna ocena česa</a:t>
            </a:r>
            <a:endParaRPr lang="sl-SI" dirty="0"/>
          </a:p>
        </p:txBody>
      </p:sp>
      <p:sp>
        <p:nvSpPr>
          <p:cNvPr id="6" name="Pravokotnik 5"/>
          <p:cNvSpPr/>
          <p:nvPr/>
        </p:nvSpPr>
        <p:spPr>
          <a:xfrm>
            <a:off x="685800" y="5149482"/>
            <a:ext cx="7626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dirty="0">
              <a:solidFill>
                <a:srgbClr val="535353"/>
              </a:solidFill>
              <a:latin typeface="Arial" panose="020B0604020202020204" pitchFamily="34" charset="0"/>
            </a:endParaRPr>
          </a:p>
          <a:p>
            <a:r>
              <a:rPr lang="sl-SI" u="sng" dirty="0">
                <a:solidFill>
                  <a:srgbClr val="FF0000"/>
                </a:solidFill>
                <a:latin typeface="Arial" panose="020B0604020202020204" pitchFamily="34" charset="0"/>
                <a:hlinkClick r:id="rId2"/>
              </a:rPr>
              <a:t>krítika</a:t>
            </a:r>
            <a:r>
              <a:rPr lang="sl-SI" dirty="0">
                <a:solidFill>
                  <a:srgbClr val="535353"/>
                </a:solidFill>
                <a:latin typeface="Arial" panose="020B0604020202020204" pitchFamily="34" charset="0"/>
              </a:rPr>
              <a:t> -e </a:t>
            </a:r>
            <a:r>
              <a:rPr lang="sl-SI" dirty="0">
                <a:solidFill>
                  <a:srgbClr val="888888"/>
                </a:solidFill>
                <a:latin typeface="Arial" panose="020B0604020202020204" pitchFamily="34" charset="0"/>
              </a:rPr>
              <a:t>ž</a:t>
            </a:r>
            <a:r>
              <a:rPr lang="sl-SI" dirty="0">
                <a:solidFill>
                  <a:srgbClr val="535353"/>
                </a:solidFill>
                <a:latin typeface="Arial" panose="020B0604020202020204" pitchFamily="34" charset="0"/>
              </a:rPr>
              <a:t>, </a:t>
            </a:r>
            <a:r>
              <a:rPr lang="sl-SI" dirty="0" err="1">
                <a:solidFill>
                  <a:srgbClr val="888888"/>
                </a:solidFill>
                <a:latin typeface="Arial" panose="020B0604020202020204" pitchFamily="34" charset="0"/>
              </a:rPr>
              <a:t>pojm</a:t>
            </a:r>
            <a:r>
              <a:rPr lang="sl-SI" dirty="0">
                <a:solidFill>
                  <a:srgbClr val="888888"/>
                </a:solidFill>
                <a:latin typeface="Arial" panose="020B0604020202020204" pitchFamily="34" charset="0"/>
              </a:rPr>
              <a:t>.</a:t>
            </a:r>
            <a:r>
              <a:rPr lang="sl-SI" dirty="0">
                <a:solidFill>
                  <a:srgbClr val="535353"/>
                </a:solidFill>
                <a:latin typeface="Arial" panose="020B0604020202020204" pitchFamily="34" charset="0"/>
              </a:rPr>
              <a:t> </a:t>
            </a:r>
            <a:r>
              <a:rPr lang="sl-SI" dirty="0">
                <a:solidFill>
                  <a:srgbClr val="888888"/>
                </a:solidFill>
                <a:latin typeface="Arial" panose="020B0604020202020204" pitchFamily="34" charset="0"/>
              </a:rPr>
              <a:t>(í)</a:t>
            </a:r>
            <a:r>
              <a:rPr lang="sl-SI" dirty="0">
                <a:solidFill>
                  <a:srgbClr val="535353"/>
                </a:solidFill>
                <a:latin typeface="Arial" panose="020B0604020202020204" pitchFamily="34" charset="0"/>
              </a:rPr>
              <a:t> konstruktivna, uničujoča</a:t>
            </a:r>
            <a:endParaRPr lang="sl-SI" dirty="0"/>
          </a:p>
        </p:txBody>
      </p:sp>
      <p:sp>
        <p:nvSpPr>
          <p:cNvPr id="7" name="Pravokotnik 6"/>
          <p:cNvSpPr/>
          <p:nvPr/>
        </p:nvSpPr>
        <p:spPr>
          <a:xfrm>
            <a:off x="652933" y="3266885"/>
            <a:ext cx="777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dirty="0">
              <a:solidFill>
                <a:srgbClr val="535353"/>
              </a:solidFill>
              <a:latin typeface="Arial" panose="020B0604020202020204" pitchFamily="34" charset="0"/>
            </a:endParaRPr>
          </a:p>
          <a:p>
            <a:r>
              <a:rPr lang="sl-SI" dirty="0" err="1">
                <a:solidFill>
                  <a:srgbClr val="009ED8"/>
                </a:solidFill>
                <a:latin typeface="Arial" panose="020B0604020202020204" pitchFamily="34" charset="0"/>
                <a:hlinkClick r:id="rId3"/>
              </a:rPr>
              <a:t>kritizêrstvo</a:t>
            </a:r>
            <a:r>
              <a:rPr lang="sl-SI" dirty="0">
                <a:solidFill>
                  <a:srgbClr val="535353"/>
                </a:solidFill>
                <a:latin typeface="Arial" panose="020B0604020202020204" pitchFamily="34" charset="0"/>
              </a:rPr>
              <a:t> </a:t>
            </a:r>
            <a:r>
              <a:rPr lang="sl-SI" dirty="0">
                <a:solidFill>
                  <a:srgbClr val="888888"/>
                </a:solidFill>
                <a:latin typeface="Arial" panose="020B0604020202020204" pitchFamily="34" charset="0"/>
              </a:rPr>
              <a:t>-a s (ȇ)</a:t>
            </a:r>
            <a:r>
              <a:rPr lang="sl-SI" dirty="0">
                <a:solidFill>
                  <a:srgbClr val="535353"/>
                </a:solidFill>
                <a:latin typeface="Arial" panose="020B0604020202020204" pitchFamily="34" charset="0"/>
              </a:rPr>
              <a:t> </a:t>
            </a:r>
            <a:r>
              <a:rPr lang="sl-SI" dirty="0" err="1">
                <a:solidFill>
                  <a:srgbClr val="888888"/>
                </a:solidFill>
                <a:latin typeface="Arial" panose="020B0604020202020204" pitchFamily="34" charset="0"/>
              </a:rPr>
              <a:t>ekspr</a:t>
            </a:r>
            <a:r>
              <a:rPr lang="sl-SI" dirty="0">
                <a:solidFill>
                  <a:srgbClr val="888888"/>
                </a:solidFill>
                <a:latin typeface="Arial" panose="020B0604020202020204" pitchFamily="34" charset="0"/>
              </a:rPr>
              <a:t>. </a:t>
            </a:r>
            <a:r>
              <a:rPr lang="sl-SI" i="1" dirty="0">
                <a:solidFill>
                  <a:srgbClr val="333333"/>
                </a:solidFill>
                <a:latin typeface="Arial" panose="020B0604020202020204" pitchFamily="34" charset="0"/>
              </a:rPr>
              <a:t>pristransko, tendenciozno ugotavljanje negativnih </a:t>
            </a:r>
            <a:r>
              <a:rPr lang="sl-SI" i="1" dirty="0" smtClean="0">
                <a:solidFill>
                  <a:srgbClr val="333333"/>
                </a:solidFill>
                <a:latin typeface="Arial" panose="020B0604020202020204" pitchFamily="34" charset="0"/>
              </a:rPr>
              <a:t>lastnosti</a:t>
            </a:r>
            <a:r>
              <a:rPr lang="sl-SI" dirty="0" smtClean="0">
                <a:solidFill>
                  <a:srgbClr val="888888"/>
                </a:solidFill>
                <a:latin typeface="Arial" panose="020B0604020202020204" pitchFamily="34" charset="0"/>
              </a:rPr>
              <a:t> </a:t>
            </a:r>
            <a:r>
              <a:rPr lang="sl-SI" dirty="0" err="1" smtClean="0">
                <a:solidFill>
                  <a:srgbClr val="FFFFFF"/>
                </a:solidFill>
                <a:latin typeface="Arial" panose="020B0604020202020204" pitchFamily="34" charset="0"/>
              </a:rPr>
              <a:t>kritizerstvo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xmlns="" val="358549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3035424"/>
          </a:xfrm>
        </p:spPr>
        <p:txBody>
          <a:bodyPr/>
          <a:lstStyle/>
          <a:p>
            <a:r>
              <a:rPr lang="sl-SI" sz="7200" b="1" dirty="0" smtClean="0">
                <a:latin typeface="Calibri" pitchFamily="34" charset="0"/>
              </a:rPr>
              <a:t>KONSTRUKTIVNO PODANA KRITIKA</a:t>
            </a:r>
            <a:endParaRPr lang="sl-SI" sz="7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293096"/>
            <a:ext cx="8136904" cy="1802904"/>
          </a:xfrm>
        </p:spPr>
        <p:txBody>
          <a:bodyPr/>
          <a:lstStyle/>
          <a:p>
            <a:pPr algn="l"/>
            <a:r>
              <a:rPr lang="sl-SI" sz="3600" dirty="0" smtClean="0">
                <a:latin typeface="Calibri" pitchFamily="34" charset="0"/>
              </a:rPr>
              <a:t>„KOMUNIKACIJSKI SENDVIČ“:</a:t>
            </a:r>
          </a:p>
          <a:p>
            <a:pPr lvl="1"/>
            <a:r>
              <a:rPr lang="sl-SI" dirty="0" smtClean="0">
                <a:latin typeface="Calibri" pitchFamily="34" charset="0"/>
              </a:rPr>
              <a:t>POZITIVNI VIDIK			+</a:t>
            </a:r>
          </a:p>
          <a:p>
            <a:pPr lvl="1"/>
            <a:r>
              <a:rPr lang="sl-SI" dirty="0" smtClean="0">
                <a:latin typeface="Calibri" pitchFamily="34" charset="0"/>
              </a:rPr>
              <a:t>DRUGAČNO MNENJE: KRITIKA	-</a:t>
            </a:r>
          </a:p>
          <a:p>
            <a:pPr lvl="1"/>
            <a:r>
              <a:rPr lang="sl-SI" dirty="0" smtClean="0">
                <a:latin typeface="Calibri" pitchFamily="34" charset="0"/>
              </a:rPr>
              <a:t>REŠITEV				+</a:t>
            </a:r>
          </a:p>
          <a:p>
            <a:pPr algn="l"/>
            <a:endParaRPr lang="sl-SI" sz="3600" dirty="0" smtClean="0">
              <a:latin typeface="Calibri" pitchFamily="34" charset="0"/>
            </a:endParaRPr>
          </a:p>
          <a:p>
            <a:pPr marL="0" indent="0" algn="l">
              <a:buNone/>
            </a:pPr>
            <a:endParaRPr lang="sl-SI" sz="3600" dirty="0" smtClean="0">
              <a:latin typeface="Calibri" pitchFamily="34" charset="0"/>
            </a:endParaRPr>
          </a:p>
          <a:p>
            <a:pPr marL="0" indent="0" algn="l">
              <a:buNone/>
            </a:pPr>
            <a:endParaRPr lang="sl-SI" sz="3600" dirty="0" smtClean="0">
              <a:latin typeface="Calibri" pitchFamily="34" charset="0"/>
            </a:endParaRPr>
          </a:p>
          <a:p>
            <a:pPr marL="0" indent="0">
              <a:buNone/>
            </a:pPr>
            <a:endParaRPr lang="sl-SI" sz="3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377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rtificate">
  <a:themeElements>
    <a:clrScheme name="Certificate 1">
      <a:dk1>
        <a:srgbClr val="000000"/>
      </a:dk1>
      <a:lt1>
        <a:srgbClr val="FFFFCC"/>
      </a:lt1>
      <a:dk2>
        <a:srgbClr val="333300"/>
      </a:dk2>
      <a:lt2>
        <a:srgbClr val="808000"/>
      </a:lt2>
      <a:accent1>
        <a:srgbClr val="339933"/>
      </a:accent1>
      <a:accent2>
        <a:srgbClr val="A50021"/>
      </a:accent2>
      <a:accent3>
        <a:srgbClr val="FFFFE2"/>
      </a:accent3>
      <a:accent4>
        <a:srgbClr val="000000"/>
      </a:accent4>
      <a:accent5>
        <a:srgbClr val="ADCAAD"/>
      </a:accent5>
      <a:accent6>
        <a:srgbClr val="95001D"/>
      </a:accent6>
      <a:hlink>
        <a:srgbClr val="CC9900"/>
      </a:hlink>
      <a:folHlink>
        <a:srgbClr val="FFCC66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Certificate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ertificate">
  <a:themeElements>
    <a:clrScheme name="Certificate 1">
      <a:dk1>
        <a:srgbClr val="000000"/>
      </a:dk1>
      <a:lt1>
        <a:srgbClr val="FFFFCC"/>
      </a:lt1>
      <a:dk2>
        <a:srgbClr val="333300"/>
      </a:dk2>
      <a:lt2>
        <a:srgbClr val="808000"/>
      </a:lt2>
      <a:accent1>
        <a:srgbClr val="339933"/>
      </a:accent1>
      <a:accent2>
        <a:srgbClr val="A50021"/>
      </a:accent2>
      <a:accent3>
        <a:srgbClr val="FFFFE2"/>
      </a:accent3>
      <a:accent4>
        <a:srgbClr val="000000"/>
      </a:accent4>
      <a:accent5>
        <a:srgbClr val="ADCAAD"/>
      </a:accent5>
      <a:accent6>
        <a:srgbClr val="95001D"/>
      </a:accent6>
      <a:hlink>
        <a:srgbClr val="CC9900"/>
      </a:hlink>
      <a:folHlink>
        <a:srgbClr val="FFCC66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Certificate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ertificate">
  <a:themeElements>
    <a:clrScheme name="Certificate 1">
      <a:dk1>
        <a:srgbClr val="000000"/>
      </a:dk1>
      <a:lt1>
        <a:srgbClr val="FFFFCC"/>
      </a:lt1>
      <a:dk2>
        <a:srgbClr val="333300"/>
      </a:dk2>
      <a:lt2>
        <a:srgbClr val="808000"/>
      </a:lt2>
      <a:accent1>
        <a:srgbClr val="339933"/>
      </a:accent1>
      <a:accent2>
        <a:srgbClr val="A50021"/>
      </a:accent2>
      <a:accent3>
        <a:srgbClr val="FFFFE2"/>
      </a:accent3>
      <a:accent4>
        <a:srgbClr val="000000"/>
      </a:accent4>
      <a:accent5>
        <a:srgbClr val="ADCAAD"/>
      </a:accent5>
      <a:accent6>
        <a:srgbClr val="95001D"/>
      </a:accent6>
      <a:hlink>
        <a:srgbClr val="CC9900"/>
      </a:hlink>
      <a:folHlink>
        <a:srgbClr val="FFCC66"/>
      </a:folHlink>
    </a:clrScheme>
    <a:fontScheme name="Certificate">
      <a:majorFont>
        <a:latin typeface="Arial Narrow"/>
        <a:ea typeface=""/>
        <a:cs typeface="Arial"/>
      </a:majorFont>
      <a:minorFont>
        <a:latin typeface="Monotype Corsiv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Certificate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Certificate</Template>
  <TotalTime>29431</TotalTime>
  <Words>471</Words>
  <Application>Microsoft Office PowerPoint</Application>
  <PresentationFormat>On-screen Show (4:3)</PresentationFormat>
  <Paragraphs>111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Certificate</vt:lpstr>
      <vt:lpstr>2_Certificate</vt:lpstr>
      <vt:lpstr>1_Certificate</vt:lpstr>
      <vt:lpstr>Kritika gre mimo mene…</vt:lpstr>
      <vt:lpstr>Slide 2</vt:lpstr>
      <vt:lpstr>Slide 3</vt:lpstr>
      <vt:lpstr>ZAVRNITEV S PRITRDITVIJO!</vt:lpstr>
      <vt:lpstr>Umiri čustva sogovornika (potrdi osebo)</vt:lpstr>
      <vt:lpstr> PREOKVIRJANJE BESED </vt:lpstr>
      <vt:lpstr>Vaja: PREOKVIRITE BESEDE</vt:lpstr>
      <vt:lpstr>Kaj je kritika (SSKJ)</vt:lpstr>
      <vt:lpstr>KONSTRUKTIVNO PODANA KRITIKA</vt:lpstr>
      <vt:lpstr>KOMUNIKACIJSKI SENDVIČ</vt:lpstr>
      <vt:lpstr>Vsak začetek je težak…</vt:lpstr>
      <vt:lpstr>KRITICIZEM ali KRITIKA?</vt:lpstr>
      <vt:lpstr>Kritiziramo samo 1 zadevo naenkrat.  Pozorni smo, da zadevo „ZAPREMO“ (3.korak), da dosežemo DOGOVOR.</vt:lpstr>
      <vt:lpstr>Vrste kritike</vt:lpstr>
      <vt:lpstr>Primer: „FOGGING“</vt:lpstr>
      <vt:lpstr>UČINEK komunikacije je v ODZIVU SOGOVORNIKA</vt:lpstr>
      <vt:lpstr>Hvala za pozornost.  metka.komar@impuls.si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Metka Komar</dc:creator>
  <cp:lastModifiedBy>jakaj</cp:lastModifiedBy>
  <cp:revision>629</cp:revision>
  <dcterms:created xsi:type="dcterms:W3CDTF">2009-09-30T10:35:31Z</dcterms:created>
  <dcterms:modified xsi:type="dcterms:W3CDTF">2016-05-11T11:49:06Z</dcterms:modified>
</cp:coreProperties>
</file>