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4" r:id="rId2"/>
    <p:sldId id="275" r:id="rId3"/>
    <p:sldId id="259" r:id="rId4"/>
    <p:sldId id="260" r:id="rId5"/>
    <p:sldId id="268" r:id="rId6"/>
    <p:sldId id="269" r:id="rId7"/>
    <p:sldId id="270" r:id="rId8"/>
    <p:sldId id="271" r:id="rId9"/>
    <p:sldId id="262" r:id="rId10"/>
    <p:sldId id="263" r:id="rId11"/>
    <p:sldId id="272" r:id="rId12"/>
    <p:sldId id="264" r:id="rId13"/>
    <p:sldId id="273" r:id="rId14"/>
    <p:sldId id="276" r:id="rId15"/>
    <p:sldId id="267" r:id="rId16"/>
  </p:sldIdLst>
  <p:sldSz cx="9144000" cy="6858000" type="screen4x3"/>
  <p:notesSz cx="6858000" cy="9144000"/>
  <p:defaultTextStyle>
    <a:defPPr>
      <a:defRPr lang="sl-SI"/>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636"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bg>
      <p:bgRef idx="1002">
        <a:schemeClr val="bg2"/>
      </p:bgRef>
    </p:bg>
    <p:spTree>
      <p:nvGrpSpPr>
        <p:cNvPr id="1" name=""/>
        <p:cNvGrpSpPr/>
        <p:nvPr/>
      </p:nvGrpSpPr>
      <p:grpSpPr>
        <a:xfrm>
          <a:off x="0" y="0"/>
          <a:ext cx="0" cy="0"/>
          <a:chOff x="0" y="0"/>
          <a:chExt cx="0" cy="0"/>
        </a:xfrm>
      </p:grpSpPr>
      <p:sp>
        <p:nvSpPr>
          <p:cNvPr id="9" name="Naslov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sl-SI" smtClean="0"/>
              <a:t>Kliknite, če želite urediti slog naslova matrice</a:t>
            </a:r>
            <a:endParaRPr lang="en-US"/>
          </a:p>
        </p:txBody>
      </p:sp>
      <p:sp>
        <p:nvSpPr>
          <p:cNvPr id="17" name="Podnaslov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sl-SI" smtClean="0"/>
              <a:t>Kliknite, če želite urediti slog podnaslova matrice</a:t>
            </a:r>
            <a:endParaRPr lang="en-US"/>
          </a:p>
        </p:txBody>
      </p:sp>
      <p:sp>
        <p:nvSpPr>
          <p:cNvPr id="4" name="Ograda datuma 29"/>
          <p:cNvSpPr>
            <a:spLocks noGrp="1"/>
          </p:cNvSpPr>
          <p:nvPr>
            <p:ph type="dt" sz="half" idx="10"/>
          </p:nvPr>
        </p:nvSpPr>
        <p:spPr/>
        <p:txBody>
          <a:bodyPr/>
          <a:lstStyle>
            <a:lvl1pPr>
              <a:defRPr/>
            </a:lvl1pPr>
          </a:lstStyle>
          <a:p>
            <a:pPr>
              <a:defRPr/>
            </a:pPr>
            <a:fld id="{83FF9DE6-0AD7-481F-9020-EB9A3363A9C0}" type="datetimeFigureOut">
              <a:rPr lang="sl-SI"/>
              <a:pPr>
                <a:defRPr/>
              </a:pPr>
              <a:t>15.5.2014</a:t>
            </a:fld>
            <a:endParaRPr lang="sl-SI"/>
          </a:p>
        </p:txBody>
      </p:sp>
      <p:sp>
        <p:nvSpPr>
          <p:cNvPr id="5" name="Ograda noge 18"/>
          <p:cNvSpPr>
            <a:spLocks noGrp="1"/>
          </p:cNvSpPr>
          <p:nvPr>
            <p:ph type="ftr" sz="quarter" idx="11"/>
          </p:nvPr>
        </p:nvSpPr>
        <p:spPr/>
        <p:txBody>
          <a:bodyPr/>
          <a:lstStyle>
            <a:lvl1pPr>
              <a:defRPr/>
            </a:lvl1pPr>
          </a:lstStyle>
          <a:p>
            <a:pPr>
              <a:defRPr/>
            </a:pPr>
            <a:endParaRPr lang="sl-SI"/>
          </a:p>
        </p:txBody>
      </p:sp>
      <p:sp>
        <p:nvSpPr>
          <p:cNvPr id="6" name="Ograda številke diapozitiva 26"/>
          <p:cNvSpPr>
            <a:spLocks noGrp="1"/>
          </p:cNvSpPr>
          <p:nvPr>
            <p:ph type="sldNum" sz="quarter" idx="12"/>
          </p:nvPr>
        </p:nvSpPr>
        <p:spPr/>
        <p:txBody>
          <a:bodyPr/>
          <a:lstStyle>
            <a:lvl1pPr>
              <a:defRPr/>
            </a:lvl1pPr>
          </a:lstStyle>
          <a:p>
            <a:pPr>
              <a:defRPr/>
            </a:pPr>
            <a:fld id="{70504A00-7174-411D-8A27-69809A9752A1}" type="slidenum">
              <a:rPr lang="sl-SI"/>
              <a:pPr>
                <a:defRPr/>
              </a:pPr>
              <a:t>‹#›</a:t>
            </a:fld>
            <a:endParaRPr lang="sl-SI"/>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en-US"/>
          </a:p>
        </p:txBody>
      </p:sp>
      <p:sp>
        <p:nvSpPr>
          <p:cNvPr id="3" name="Ograda navpičnega besedila 2"/>
          <p:cNvSpPr>
            <a:spLocks noGrp="1"/>
          </p:cNvSpPr>
          <p:nvPr>
            <p:ph type="body" orient="vert" idx="1"/>
          </p:nvPr>
        </p:nvSpPr>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4" name="Ograda datuma 9"/>
          <p:cNvSpPr>
            <a:spLocks noGrp="1"/>
          </p:cNvSpPr>
          <p:nvPr>
            <p:ph type="dt" sz="half" idx="10"/>
          </p:nvPr>
        </p:nvSpPr>
        <p:spPr/>
        <p:txBody>
          <a:bodyPr/>
          <a:lstStyle>
            <a:lvl1pPr>
              <a:defRPr/>
            </a:lvl1pPr>
          </a:lstStyle>
          <a:p>
            <a:pPr>
              <a:defRPr/>
            </a:pPr>
            <a:fld id="{96374739-36B9-4724-AD49-C0EA00D83AE0}" type="datetimeFigureOut">
              <a:rPr lang="sl-SI"/>
              <a:pPr>
                <a:defRPr/>
              </a:pPr>
              <a:t>15.5.2014</a:t>
            </a:fld>
            <a:endParaRPr lang="sl-SI"/>
          </a:p>
        </p:txBody>
      </p:sp>
      <p:sp>
        <p:nvSpPr>
          <p:cNvPr id="5" name="Ograda noge 21"/>
          <p:cNvSpPr>
            <a:spLocks noGrp="1"/>
          </p:cNvSpPr>
          <p:nvPr>
            <p:ph type="ftr" sz="quarter" idx="11"/>
          </p:nvPr>
        </p:nvSpPr>
        <p:spPr/>
        <p:txBody>
          <a:bodyPr/>
          <a:lstStyle>
            <a:lvl1pPr>
              <a:defRPr/>
            </a:lvl1pPr>
          </a:lstStyle>
          <a:p>
            <a:pPr>
              <a:defRPr/>
            </a:pPr>
            <a:endParaRPr lang="sl-SI"/>
          </a:p>
        </p:txBody>
      </p:sp>
      <p:sp>
        <p:nvSpPr>
          <p:cNvPr id="6" name="Ograda številke diapozitiva 17"/>
          <p:cNvSpPr>
            <a:spLocks noGrp="1"/>
          </p:cNvSpPr>
          <p:nvPr>
            <p:ph type="sldNum" sz="quarter" idx="12"/>
          </p:nvPr>
        </p:nvSpPr>
        <p:spPr/>
        <p:txBody>
          <a:bodyPr/>
          <a:lstStyle>
            <a:lvl1pPr>
              <a:defRPr/>
            </a:lvl1pPr>
          </a:lstStyle>
          <a:p>
            <a:pPr>
              <a:defRPr/>
            </a:pPr>
            <a:fld id="{5FDF76D7-8A43-449E-A5BC-7FA6493938B1}" type="slidenum">
              <a:rPr lang="sl-SI"/>
              <a:pPr>
                <a:defRPr/>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914401"/>
            <a:ext cx="2057400" cy="5211763"/>
          </a:xfrm>
        </p:spPr>
        <p:txBody>
          <a:bodyPr vert="eaVert"/>
          <a:lstStyle/>
          <a:p>
            <a:r>
              <a:rPr lang="sl-SI" smtClean="0"/>
              <a:t>Kliknite, če želite urediti slog naslova matrice</a:t>
            </a:r>
            <a:endParaRPr lang="en-US"/>
          </a:p>
        </p:txBody>
      </p:sp>
      <p:sp>
        <p:nvSpPr>
          <p:cNvPr id="3" name="Ograda navpičnega besedila 2"/>
          <p:cNvSpPr>
            <a:spLocks noGrp="1"/>
          </p:cNvSpPr>
          <p:nvPr>
            <p:ph type="body" orient="vert" idx="1"/>
          </p:nvPr>
        </p:nvSpPr>
        <p:spPr>
          <a:xfrm>
            <a:off x="457200" y="914401"/>
            <a:ext cx="6019800" cy="5211763"/>
          </a:xfr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4" name="Ograda datuma 9"/>
          <p:cNvSpPr>
            <a:spLocks noGrp="1"/>
          </p:cNvSpPr>
          <p:nvPr>
            <p:ph type="dt" sz="half" idx="10"/>
          </p:nvPr>
        </p:nvSpPr>
        <p:spPr/>
        <p:txBody>
          <a:bodyPr/>
          <a:lstStyle>
            <a:lvl1pPr>
              <a:defRPr/>
            </a:lvl1pPr>
          </a:lstStyle>
          <a:p>
            <a:pPr>
              <a:defRPr/>
            </a:pPr>
            <a:fld id="{B3DF80CA-1FA3-49B5-9424-8EE4A100CFA1}" type="datetimeFigureOut">
              <a:rPr lang="sl-SI"/>
              <a:pPr>
                <a:defRPr/>
              </a:pPr>
              <a:t>15.5.2014</a:t>
            </a:fld>
            <a:endParaRPr lang="sl-SI"/>
          </a:p>
        </p:txBody>
      </p:sp>
      <p:sp>
        <p:nvSpPr>
          <p:cNvPr id="5" name="Ograda noge 21"/>
          <p:cNvSpPr>
            <a:spLocks noGrp="1"/>
          </p:cNvSpPr>
          <p:nvPr>
            <p:ph type="ftr" sz="quarter" idx="11"/>
          </p:nvPr>
        </p:nvSpPr>
        <p:spPr/>
        <p:txBody>
          <a:bodyPr/>
          <a:lstStyle>
            <a:lvl1pPr>
              <a:defRPr/>
            </a:lvl1pPr>
          </a:lstStyle>
          <a:p>
            <a:pPr>
              <a:defRPr/>
            </a:pPr>
            <a:endParaRPr lang="sl-SI"/>
          </a:p>
        </p:txBody>
      </p:sp>
      <p:sp>
        <p:nvSpPr>
          <p:cNvPr id="6" name="Ograda številke diapozitiva 17"/>
          <p:cNvSpPr>
            <a:spLocks noGrp="1"/>
          </p:cNvSpPr>
          <p:nvPr>
            <p:ph type="sldNum" sz="quarter" idx="12"/>
          </p:nvPr>
        </p:nvSpPr>
        <p:spPr/>
        <p:txBody>
          <a:bodyPr/>
          <a:lstStyle>
            <a:lvl1pPr>
              <a:defRPr/>
            </a:lvl1pPr>
          </a:lstStyle>
          <a:p>
            <a:pPr>
              <a:defRPr/>
            </a:pPr>
            <a:fld id="{D419408D-0219-4D43-B228-EA6270F34093}" type="slidenum">
              <a:rPr lang="sl-SI"/>
              <a:pPr>
                <a:defRPr/>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en-US"/>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4" name="Ograda datuma 9"/>
          <p:cNvSpPr>
            <a:spLocks noGrp="1"/>
          </p:cNvSpPr>
          <p:nvPr>
            <p:ph type="dt" sz="half" idx="10"/>
          </p:nvPr>
        </p:nvSpPr>
        <p:spPr/>
        <p:txBody>
          <a:bodyPr/>
          <a:lstStyle>
            <a:lvl1pPr>
              <a:defRPr/>
            </a:lvl1pPr>
          </a:lstStyle>
          <a:p>
            <a:pPr>
              <a:defRPr/>
            </a:pPr>
            <a:fld id="{5A202150-5209-45B2-A970-E6E237643ADF}" type="datetimeFigureOut">
              <a:rPr lang="sl-SI"/>
              <a:pPr>
                <a:defRPr/>
              </a:pPr>
              <a:t>15.5.2014</a:t>
            </a:fld>
            <a:endParaRPr lang="sl-SI"/>
          </a:p>
        </p:txBody>
      </p:sp>
      <p:sp>
        <p:nvSpPr>
          <p:cNvPr id="5" name="Ograda noge 21"/>
          <p:cNvSpPr>
            <a:spLocks noGrp="1"/>
          </p:cNvSpPr>
          <p:nvPr>
            <p:ph type="ftr" sz="quarter" idx="11"/>
          </p:nvPr>
        </p:nvSpPr>
        <p:spPr/>
        <p:txBody>
          <a:bodyPr/>
          <a:lstStyle>
            <a:lvl1pPr>
              <a:defRPr/>
            </a:lvl1pPr>
          </a:lstStyle>
          <a:p>
            <a:pPr>
              <a:defRPr/>
            </a:pPr>
            <a:endParaRPr lang="sl-SI"/>
          </a:p>
        </p:txBody>
      </p:sp>
      <p:sp>
        <p:nvSpPr>
          <p:cNvPr id="6" name="Ograda številke diapozitiva 17"/>
          <p:cNvSpPr>
            <a:spLocks noGrp="1"/>
          </p:cNvSpPr>
          <p:nvPr>
            <p:ph type="sldNum" sz="quarter" idx="12"/>
          </p:nvPr>
        </p:nvSpPr>
        <p:spPr/>
        <p:txBody>
          <a:bodyPr/>
          <a:lstStyle>
            <a:lvl1pPr>
              <a:defRPr/>
            </a:lvl1pPr>
          </a:lstStyle>
          <a:p>
            <a:pPr>
              <a:defRPr/>
            </a:pPr>
            <a:fld id="{372BCBA7-944C-44B1-95F7-6CB74E8DCCAB}" type="slidenum">
              <a:rPr lang="sl-SI"/>
              <a:pPr>
                <a:defRPr/>
              </a:pPr>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bg>
      <p:bgRef idx="1002">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sl-SI" smtClean="0"/>
              <a:t>Kliknite, če želite urediti slog naslova matrice</a:t>
            </a:r>
            <a:endParaRPr lang="en-US"/>
          </a:p>
        </p:txBody>
      </p:sp>
      <p:sp>
        <p:nvSpPr>
          <p:cNvPr id="3" name="Ograda besedila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sl-SI" smtClean="0"/>
              <a:t>Kliknite, če želite urediti sloge besedila matrice</a:t>
            </a:r>
          </a:p>
        </p:txBody>
      </p:sp>
      <p:sp>
        <p:nvSpPr>
          <p:cNvPr id="4" name="Ograda datuma 3"/>
          <p:cNvSpPr>
            <a:spLocks noGrp="1"/>
          </p:cNvSpPr>
          <p:nvPr>
            <p:ph type="dt" sz="half" idx="10"/>
          </p:nvPr>
        </p:nvSpPr>
        <p:spPr/>
        <p:txBody>
          <a:bodyPr/>
          <a:lstStyle>
            <a:lvl1pPr>
              <a:defRPr/>
            </a:lvl1pPr>
          </a:lstStyle>
          <a:p>
            <a:pPr>
              <a:defRPr/>
            </a:pPr>
            <a:fld id="{B3BB7BB1-71DD-4433-B064-55A837DF0C80}" type="datetimeFigureOut">
              <a:rPr lang="sl-SI"/>
              <a:pPr>
                <a:defRPr/>
              </a:pPr>
              <a:t>15.5.2014</a:t>
            </a:fld>
            <a:endParaRPr lang="sl-SI"/>
          </a:p>
        </p:txBody>
      </p:sp>
      <p:sp>
        <p:nvSpPr>
          <p:cNvPr id="5" name="Ograda noge 4"/>
          <p:cNvSpPr>
            <a:spLocks noGrp="1"/>
          </p:cNvSpPr>
          <p:nvPr>
            <p:ph type="ftr" sz="quarter" idx="11"/>
          </p:nvPr>
        </p:nvSpPr>
        <p:spPr/>
        <p:txBody>
          <a:bodyPr/>
          <a:lstStyle>
            <a:lvl1pPr>
              <a:defRPr/>
            </a:lvl1pPr>
          </a:lstStyle>
          <a:p>
            <a:pPr>
              <a:defRPr/>
            </a:pPr>
            <a:endParaRPr lang="sl-SI"/>
          </a:p>
        </p:txBody>
      </p:sp>
      <p:sp>
        <p:nvSpPr>
          <p:cNvPr id="6" name="Ograda številke diapozitiva 5"/>
          <p:cNvSpPr>
            <a:spLocks noGrp="1"/>
          </p:cNvSpPr>
          <p:nvPr>
            <p:ph type="sldNum" sz="quarter" idx="12"/>
          </p:nvPr>
        </p:nvSpPr>
        <p:spPr/>
        <p:txBody>
          <a:bodyPr/>
          <a:lstStyle>
            <a:lvl1pPr>
              <a:defRPr/>
            </a:lvl1pPr>
          </a:lstStyle>
          <a:p>
            <a:pPr>
              <a:defRPr/>
            </a:pPr>
            <a:fld id="{D2905C6F-2D72-45D5-81EF-10FFA66EBD0D}" type="slidenum">
              <a:rPr lang="sl-SI"/>
              <a:pPr>
                <a:defRPr/>
              </a:pPr>
              <a:t>‹#›</a:t>
            </a:fld>
            <a:endParaRPr lang="sl-SI"/>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a:xfrm>
            <a:off x="457200" y="704088"/>
            <a:ext cx="8229600" cy="1143000"/>
          </a:xfrm>
        </p:spPr>
        <p:txBody>
          <a:bodyPr/>
          <a:lstStyle/>
          <a:p>
            <a:r>
              <a:rPr lang="sl-SI" smtClean="0"/>
              <a:t>Kliknite, če želite urediti slog naslova matrice</a:t>
            </a:r>
            <a:endParaRPr lang="en-US"/>
          </a:p>
        </p:txBody>
      </p:sp>
      <p:sp>
        <p:nvSpPr>
          <p:cNvPr id="3" name="Ograda vsebine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4" name="Ograda vsebine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5" name="Ograda datuma 9"/>
          <p:cNvSpPr>
            <a:spLocks noGrp="1"/>
          </p:cNvSpPr>
          <p:nvPr>
            <p:ph type="dt" sz="half" idx="10"/>
          </p:nvPr>
        </p:nvSpPr>
        <p:spPr/>
        <p:txBody>
          <a:bodyPr/>
          <a:lstStyle>
            <a:lvl1pPr>
              <a:defRPr/>
            </a:lvl1pPr>
          </a:lstStyle>
          <a:p>
            <a:pPr>
              <a:defRPr/>
            </a:pPr>
            <a:fld id="{45360F6A-14BD-4845-B9A8-DCDAADE357D4}" type="datetimeFigureOut">
              <a:rPr lang="sl-SI"/>
              <a:pPr>
                <a:defRPr/>
              </a:pPr>
              <a:t>15.5.2014</a:t>
            </a:fld>
            <a:endParaRPr lang="sl-SI"/>
          </a:p>
        </p:txBody>
      </p:sp>
      <p:sp>
        <p:nvSpPr>
          <p:cNvPr id="6" name="Ograda noge 21"/>
          <p:cNvSpPr>
            <a:spLocks noGrp="1"/>
          </p:cNvSpPr>
          <p:nvPr>
            <p:ph type="ftr" sz="quarter" idx="11"/>
          </p:nvPr>
        </p:nvSpPr>
        <p:spPr/>
        <p:txBody>
          <a:bodyPr/>
          <a:lstStyle>
            <a:lvl1pPr>
              <a:defRPr/>
            </a:lvl1pPr>
          </a:lstStyle>
          <a:p>
            <a:pPr>
              <a:defRPr/>
            </a:pPr>
            <a:endParaRPr lang="sl-SI"/>
          </a:p>
        </p:txBody>
      </p:sp>
      <p:sp>
        <p:nvSpPr>
          <p:cNvPr id="7" name="Ograda številke diapozitiva 17"/>
          <p:cNvSpPr>
            <a:spLocks noGrp="1"/>
          </p:cNvSpPr>
          <p:nvPr>
            <p:ph type="sldNum" sz="quarter" idx="12"/>
          </p:nvPr>
        </p:nvSpPr>
        <p:spPr/>
        <p:txBody>
          <a:bodyPr/>
          <a:lstStyle>
            <a:lvl1pPr>
              <a:defRPr/>
            </a:lvl1pPr>
          </a:lstStyle>
          <a:p>
            <a:pPr>
              <a:defRPr/>
            </a:pPr>
            <a:fld id="{AA2F318A-47CC-4F1C-81D7-D7A654CE5DE4}" type="slidenum">
              <a:rPr lang="sl-SI"/>
              <a:pPr>
                <a:defRPr/>
              </a:pPr>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704088"/>
            <a:ext cx="8229600" cy="1143000"/>
          </a:xfrm>
        </p:spPr>
        <p:txBody>
          <a:bodyPr/>
          <a:lstStyle>
            <a:lvl1pPr>
              <a:defRPr/>
            </a:lvl1pPr>
          </a:lstStyle>
          <a:p>
            <a:r>
              <a:rPr lang="sl-SI" smtClean="0"/>
              <a:t>Kliknite, če želite urediti slog naslova matrice</a:t>
            </a:r>
            <a:endParaRPr lang="en-US"/>
          </a:p>
        </p:txBody>
      </p:sp>
      <p:sp>
        <p:nvSpPr>
          <p:cNvPr id="3" name="Ograda besedila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sl-SI" smtClean="0"/>
              <a:t>Kliknite, če želite urediti sloge besedila matrice</a:t>
            </a:r>
          </a:p>
        </p:txBody>
      </p:sp>
      <p:sp>
        <p:nvSpPr>
          <p:cNvPr id="4" name="Ograda besedila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sl-SI" smtClean="0"/>
              <a:t>Kliknite, če želite urediti sloge besedila matrice</a:t>
            </a:r>
          </a:p>
        </p:txBody>
      </p:sp>
      <p:sp>
        <p:nvSpPr>
          <p:cNvPr id="5" name="Ograda vsebine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6" name="Ograda vsebine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7" name="Ograda datuma 9"/>
          <p:cNvSpPr>
            <a:spLocks noGrp="1"/>
          </p:cNvSpPr>
          <p:nvPr>
            <p:ph type="dt" sz="half" idx="10"/>
          </p:nvPr>
        </p:nvSpPr>
        <p:spPr/>
        <p:txBody>
          <a:bodyPr/>
          <a:lstStyle>
            <a:lvl1pPr>
              <a:defRPr/>
            </a:lvl1pPr>
          </a:lstStyle>
          <a:p>
            <a:pPr>
              <a:defRPr/>
            </a:pPr>
            <a:fld id="{DA73B4EA-A2B3-457C-885C-6AF693F9FB70}" type="datetimeFigureOut">
              <a:rPr lang="sl-SI"/>
              <a:pPr>
                <a:defRPr/>
              </a:pPr>
              <a:t>15.5.2014</a:t>
            </a:fld>
            <a:endParaRPr lang="sl-SI"/>
          </a:p>
        </p:txBody>
      </p:sp>
      <p:sp>
        <p:nvSpPr>
          <p:cNvPr id="8" name="Ograda noge 21"/>
          <p:cNvSpPr>
            <a:spLocks noGrp="1"/>
          </p:cNvSpPr>
          <p:nvPr>
            <p:ph type="ftr" sz="quarter" idx="11"/>
          </p:nvPr>
        </p:nvSpPr>
        <p:spPr/>
        <p:txBody>
          <a:bodyPr/>
          <a:lstStyle>
            <a:lvl1pPr>
              <a:defRPr/>
            </a:lvl1pPr>
          </a:lstStyle>
          <a:p>
            <a:pPr>
              <a:defRPr/>
            </a:pPr>
            <a:endParaRPr lang="sl-SI"/>
          </a:p>
        </p:txBody>
      </p:sp>
      <p:sp>
        <p:nvSpPr>
          <p:cNvPr id="9" name="Ograda številke diapozitiva 17"/>
          <p:cNvSpPr>
            <a:spLocks noGrp="1"/>
          </p:cNvSpPr>
          <p:nvPr>
            <p:ph type="sldNum" sz="quarter" idx="12"/>
          </p:nvPr>
        </p:nvSpPr>
        <p:spPr/>
        <p:txBody>
          <a:bodyPr/>
          <a:lstStyle>
            <a:lvl1pPr>
              <a:defRPr/>
            </a:lvl1pPr>
          </a:lstStyle>
          <a:p>
            <a:pPr>
              <a:defRPr/>
            </a:pPr>
            <a:fld id="{5C5FA77D-11A1-4AFC-914F-039D10281971}" type="slidenum">
              <a:rPr lang="sl-SI"/>
              <a:pPr>
                <a:defRPr/>
              </a:pPr>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sl-SI" smtClean="0"/>
              <a:t>Kliknite, če želite urediti slog naslova matrice</a:t>
            </a:r>
            <a:endParaRPr lang="en-US"/>
          </a:p>
        </p:txBody>
      </p:sp>
      <p:sp>
        <p:nvSpPr>
          <p:cNvPr id="3" name="Ograda datuma 9"/>
          <p:cNvSpPr>
            <a:spLocks noGrp="1"/>
          </p:cNvSpPr>
          <p:nvPr>
            <p:ph type="dt" sz="half" idx="10"/>
          </p:nvPr>
        </p:nvSpPr>
        <p:spPr/>
        <p:txBody>
          <a:bodyPr/>
          <a:lstStyle>
            <a:lvl1pPr>
              <a:defRPr/>
            </a:lvl1pPr>
          </a:lstStyle>
          <a:p>
            <a:pPr>
              <a:defRPr/>
            </a:pPr>
            <a:fld id="{C1B23A37-BBB3-40EB-A39F-87C4D1456F11}" type="datetimeFigureOut">
              <a:rPr lang="sl-SI"/>
              <a:pPr>
                <a:defRPr/>
              </a:pPr>
              <a:t>15.5.2014</a:t>
            </a:fld>
            <a:endParaRPr lang="sl-SI"/>
          </a:p>
        </p:txBody>
      </p:sp>
      <p:sp>
        <p:nvSpPr>
          <p:cNvPr id="4" name="Ograda noge 21"/>
          <p:cNvSpPr>
            <a:spLocks noGrp="1"/>
          </p:cNvSpPr>
          <p:nvPr>
            <p:ph type="ftr" sz="quarter" idx="11"/>
          </p:nvPr>
        </p:nvSpPr>
        <p:spPr/>
        <p:txBody>
          <a:bodyPr/>
          <a:lstStyle>
            <a:lvl1pPr>
              <a:defRPr/>
            </a:lvl1pPr>
          </a:lstStyle>
          <a:p>
            <a:pPr>
              <a:defRPr/>
            </a:pPr>
            <a:endParaRPr lang="sl-SI"/>
          </a:p>
        </p:txBody>
      </p:sp>
      <p:sp>
        <p:nvSpPr>
          <p:cNvPr id="5" name="Ograda številke diapozitiva 17"/>
          <p:cNvSpPr>
            <a:spLocks noGrp="1"/>
          </p:cNvSpPr>
          <p:nvPr>
            <p:ph type="sldNum" sz="quarter" idx="12"/>
          </p:nvPr>
        </p:nvSpPr>
        <p:spPr/>
        <p:txBody>
          <a:bodyPr/>
          <a:lstStyle>
            <a:lvl1pPr>
              <a:defRPr/>
            </a:lvl1pPr>
          </a:lstStyle>
          <a:p>
            <a:pPr>
              <a:defRPr/>
            </a:pPr>
            <a:fld id="{2EE4FE2F-60F0-4F20-A318-F282C6EA4325}" type="slidenum">
              <a:rPr lang="sl-SI"/>
              <a:pPr>
                <a:defRPr/>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9"/>
          <p:cNvSpPr>
            <a:spLocks noGrp="1"/>
          </p:cNvSpPr>
          <p:nvPr>
            <p:ph type="dt" sz="half" idx="10"/>
          </p:nvPr>
        </p:nvSpPr>
        <p:spPr/>
        <p:txBody>
          <a:bodyPr/>
          <a:lstStyle>
            <a:lvl1pPr>
              <a:defRPr/>
            </a:lvl1pPr>
          </a:lstStyle>
          <a:p>
            <a:pPr>
              <a:defRPr/>
            </a:pPr>
            <a:fld id="{BB361A98-216E-4785-9C0A-A202343247B8}" type="datetimeFigureOut">
              <a:rPr lang="sl-SI"/>
              <a:pPr>
                <a:defRPr/>
              </a:pPr>
              <a:t>15.5.2014</a:t>
            </a:fld>
            <a:endParaRPr lang="sl-SI"/>
          </a:p>
        </p:txBody>
      </p:sp>
      <p:sp>
        <p:nvSpPr>
          <p:cNvPr id="3" name="Ograda noge 21"/>
          <p:cNvSpPr>
            <a:spLocks noGrp="1"/>
          </p:cNvSpPr>
          <p:nvPr>
            <p:ph type="ftr" sz="quarter" idx="11"/>
          </p:nvPr>
        </p:nvSpPr>
        <p:spPr/>
        <p:txBody>
          <a:bodyPr/>
          <a:lstStyle>
            <a:lvl1pPr>
              <a:defRPr/>
            </a:lvl1pPr>
          </a:lstStyle>
          <a:p>
            <a:pPr>
              <a:defRPr/>
            </a:pPr>
            <a:endParaRPr lang="sl-SI"/>
          </a:p>
        </p:txBody>
      </p:sp>
      <p:sp>
        <p:nvSpPr>
          <p:cNvPr id="4" name="Ograda številke diapozitiva 17"/>
          <p:cNvSpPr>
            <a:spLocks noGrp="1"/>
          </p:cNvSpPr>
          <p:nvPr>
            <p:ph type="sldNum" sz="quarter" idx="12"/>
          </p:nvPr>
        </p:nvSpPr>
        <p:spPr/>
        <p:txBody>
          <a:bodyPr/>
          <a:lstStyle>
            <a:lvl1pPr>
              <a:defRPr/>
            </a:lvl1pPr>
          </a:lstStyle>
          <a:p>
            <a:pPr>
              <a:defRPr/>
            </a:pPr>
            <a:fld id="{D3412C3A-316C-4193-ABE8-1B7DBDBBC915}" type="slidenum">
              <a:rPr lang="sl-SI"/>
              <a:pPr>
                <a:defRPr/>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sl-SI" smtClean="0"/>
              <a:t>Kliknite, če želite urediti slog naslova matrice</a:t>
            </a:r>
            <a:endParaRPr lang="en-US"/>
          </a:p>
        </p:txBody>
      </p:sp>
      <p:sp>
        <p:nvSpPr>
          <p:cNvPr id="3" name="Ograda besedila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sl-SI" smtClean="0"/>
              <a:t>Kliknite, če želite urediti sloge besedila matrice</a:t>
            </a:r>
          </a:p>
        </p:txBody>
      </p:sp>
      <p:sp>
        <p:nvSpPr>
          <p:cNvPr id="4" name="Ograda vsebine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a:p>
        </p:txBody>
      </p:sp>
      <p:sp>
        <p:nvSpPr>
          <p:cNvPr id="5" name="Ograda datuma 9"/>
          <p:cNvSpPr>
            <a:spLocks noGrp="1"/>
          </p:cNvSpPr>
          <p:nvPr>
            <p:ph type="dt" sz="half" idx="10"/>
          </p:nvPr>
        </p:nvSpPr>
        <p:spPr/>
        <p:txBody>
          <a:bodyPr/>
          <a:lstStyle>
            <a:lvl1pPr>
              <a:defRPr/>
            </a:lvl1pPr>
          </a:lstStyle>
          <a:p>
            <a:pPr>
              <a:defRPr/>
            </a:pPr>
            <a:fld id="{7332AEB7-9EDB-43B9-8895-5BF1F4488DBB}" type="datetimeFigureOut">
              <a:rPr lang="sl-SI"/>
              <a:pPr>
                <a:defRPr/>
              </a:pPr>
              <a:t>15.5.2014</a:t>
            </a:fld>
            <a:endParaRPr lang="sl-SI"/>
          </a:p>
        </p:txBody>
      </p:sp>
      <p:sp>
        <p:nvSpPr>
          <p:cNvPr id="6" name="Ograda noge 21"/>
          <p:cNvSpPr>
            <a:spLocks noGrp="1"/>
          </p:cNvSpPr>
          <p:nvPr>
            <p:ph type="ftr" sz="quarter" idx="11"/>
          </p:nvPr>
        </p:nvSpPr>
        <p:spPr/>
        <p:txBody>
          <a:bodyPr/>
          <a:lstStyle>
            <a:lvl1pPr>
              <a:defRPr/>
            </a:lvl1pPr>
          </a:lstStyle>
          <a:p>
            <a:pPr>
              <a:defRPr/>
            </a:pPr>
            <a:endParaRPr lang="sl-SI"/>
          </a:p>
        </p:txBody>
      </p:sp>
      <p:sp>
        <p:nvSpPr>
          <p:cNvPr id="7" name="Ograda številke diapozitiva 17"/>
          <p:cNvSpPr>
            <a:spLocks noGrp="1"/>
          </p:cNvSpPr>
          <p:nvPr>
            <p:ph type="sldNum" sz="quarter" idx="12"/>
          </p:nvPr>
        </p:nvSpPr>
        <p:spPr/>
        <p:txBody>
          <a:bodyPr/>
          <a:lstStyle>
            <a:lvl1pPr>
              <a:defRPr/>
            </a:lvl1pPr>
          </a:lstStyle>
          <a:p>
            <a:pPr>
              <a:defRPr/>
            </a:pPr>
            <a:fld id="{2D9D1033-522F-4F77-911F-6290757B3653}" type="slidenum">
              <a:rPr lang="sl-SI"/>
              <a:pPr>
                <a:defRPr/>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Naslov in slika">
    <p:spTree>
      <p:nvGrpSpPr>
        <p:cNvPr id="1" name=""/>
        <p:cNvGrpSpPr/>
        <p:nvPr/>
      </p:nvGrpSpPr>
      <p:grpSpPr>
        <a:xfrm>
          <a:off x="0" y="0"/>
          <a:ext cx="0" cy="0"/>
          <a:chOff x="0" y="0"/>
          <a:chExt cx="0" cy="0"/>
        </a:xfrm>
      </p:grpSpPr>
      <p:sp>
        <p:nvSpPr>
          <p:cNvPr id="5" name="Odreži in zaokroži en kot pravokotnika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Pravokotni trikotnik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Prostoročno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Prostoročno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Naslov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sl-SI" smtClean="0"/>
              <a:t>Kliknite, če želite urediti slog naslova matrice</a:t>
            </a:r>
            <a:endParaRPr lang="en-US"/>
          </a:p>
        </p:txBody>
      </p:sp>
      <p:sp>
        <p:nvSpPr>
          <p:cNvPr id="4" name="Ograda besedila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sl-SI" smtClean="0"/>
              <a:t>Kliknite, če želite urediti sloge besedila matrice</a:t>
            </a:r>
          </a:p>
        </p:txBody>
      </p:sp>
      <p:sp>
        <p:nvSpPr>
          <p:cNvPr id="3" name="Ograda slik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sl-SI" noProof="0" smtClean="0"/>
              <a:t>Kliknite ikono, če želite dodati sliko</a:t>
            </a:r>
            <a:endParaRPr lang="en-US" noProof="0" dirty="0"/>
          </a:p>
        </p:txBody>
      </p:sp>
      <p:sp>
        <p:nvSpPr>
          <p:cNvPr id="9" name="Ograda datuma 4"/>
          <p:cNvSpPr>
            <a:spLocks noGrp="1"/>
          </p:cNvSpPr>
          <p:nvPr>
            <p:ph type="dt" sz="half" idx="10"/>
          </p:nvPr>
        </p:nvSpPr>
        <p:spPr/>
        <p:txBody>
          <a:bodyPr/>
          <a:lstStyle>
            <a:lvl1pPr>
              <a:defRPr/>
            </a:lvl1pPr>
          </a:lstStyle>
          <a:p>
            <a:pPr>
              <a:defRPr/>
            </a:pPr>
            <a:fld id="{4386D888-7B3D-4867-929B-F79AEAD64949}" type="datetimeFigureOut">
              <a:rPr lang="sl-SI"/>
              <a:pPr>
                <a:defRPr/>
              </a:pPr>
              <a:t>15.5.2014</a:t>
            </a:fld>
            <a:endParaRPr lang="sl-SI"/>
          </a:p>
        </p:txBody>
      </p:sp>
      <p:sp>
        <p:nvSpPr>
          <p:cNvPr id="10" name="Ograda noge 5"/>
          <p:cNvSpPr>
            <a:spLocks noGrp="1"/>
          </p:cNvSpPr>
          <p:nvPr>
            <p:ph type="ftr" sz="quarter" idx="11"/>
          </p:nvPr>
        </p:nvSpPr>
        <p:spPr/>
        <p:txBody>
          <a:bodyPr/>
          <a:lstStyle>
            <a:lvl1pPr>
              <a:defRPr/>
            </a:lvl1pPr>
          </a:lstStyle>
          <a:p>
            <a:pPr>
              <a:defRPr/>
            </a:pPr>
            <a:endParaRPr lang="sl-SI"/>
          </a:p>
        </p:txBody>
      </p:sp>
      <p:sp>
        <p:nvSpPr>
          <p:cNvPr id="11" name="Ograda številke diapozitiva 6"/>
          <p:cNvSpPr>
            <a:spLocks noGrp="1"/>
          </p:cNvSpPr>
          <p:nvPr>
            <p:ph type="sldNum" sz="quarter" idx="12"/>
          </p:nvPr>
        </p:nvSpPr>
        <p:spPr>
          <a:xfrm>
            <a:off x="8077200" y="6356350"/>
            <a:ext cx="609600" cy="365125"/>
          </a:xfrm>
        </p:spPr>
        <p:txBody>
          <a:bodyPr/>
          <a:lstStyle>
            <a:lvl1pPr>
              <a:defRPr/>
            </a:lvl1pPr>
          </a:lstStyle>
          <a:p>
            <a:pPr>
              <a:defRPr/>
            </a:pPr>
            <a:fld id="{B9F508E8-771A-4F3A-AF76-A4B36EE11CAA}" type="slidenum">
              <a:rPr lang="sl-SI"/>
              <a:pPr>
                <a:defRPr/>
              </a:pPr>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Prostoročno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Prostoročno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Ograda naslova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sl-SI" smtClean="0"/>
              <a:t>Kliknite, če želite urediti slog naslova matrice</a:t>
            </a:r>
            <a:endParaRPr lang="en-US" smtClean="0"/>
          </a:p>
        </p:txBody>
      </p:sp>
      <p:sp>
        <p:nvSpPr>
          <p:cNvPr id="1029" name="Ograda besedila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smtClean="0"/>
          </a:p>
        </p:txBody>
      </p:sp>
      <p:sp>
        <p:nvSpPr>
          <p:cNvPr id="10" name="Ograda datum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8BC63341-7DEA-4654-BC34-199A2ECC1E3B}" type="datetimeFigureOut">
              <a:rPr lang="sl-SI"/>
              <a:pPr>
                <a:defRPr/>
              </a:pPr>
              <a:t>15.5.2014</a:t>
            </a:fld>
            <a:endParaRPr lang="sl-SI"/>
          </a:p>
        </p:txBody>
      </p:sp>
      <p:sp>
        <p:nvSpPr>
          <p:cNvPr id="22" name="Ograda no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sl-SI"/>
          </a:p>
        </p:txBody>
      </p:sp>
      <p:sp>
        <p:nvSpPr>
          <p:cNvPr id="18" name="Ograda številke diapoz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3DE83F2-50E0-40EA-8061-0B203D6CC231}" type="slidenum">
              <a:rPr lang="sl-SI"/>
              <a:pPr>
                <a:defRPr/>
              </a:pPr>
              <a:t>‹#›</a:t>
            </a:fld>
            <a:endParaRPr lang="sl-SI"/>
          </a:p>
        </p:txBody>
      </p:sp>
      <p:grpSp>
        <p:nvGrpSpPr>
          <p:cNvPr id="1033" name="Skupina 1"/>
          <p:cNvGrpSpPr>
            <a:grpSpLocks/>
          </p:cNvGrpSpPr>
          <p:nvPr/>
        </p:nvGrpSpPr>
        <p:grpSpPr bwMode="auto">
          <a:xfrm>
            <a:off x="-19050" y="203200"/>
            <a:ext cx="9180513" cy="647700"/>
            <a:chOff x="-19045" y="216550"/>
            <a:chExt cx="9180548" cy="649224"/>
          </a:xfrm>
        </p:grpSpPr>
        <p:sp>
          <p:nvSpPr>
            <p:cNvPr id="12" name="Prostoročno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Prostoročno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761" r:id="rId1"/>
    <p:sldLayoutId id="2147483753" r:id="rId2"/>
    <p:sldLayoutId id="2147483762" r:id="rId3"/>
    <p:sldLayoutId id="2147483754" r:id="rId4"/>
    <p:sldLayoutId id="2147483755" r:id="rId5"/>
    <p:sldLayoutId id="2147483756" r:id="rId6"/>
    <p:sldLayoutId id="2147483757" r:id="rId7"/>
    <p:sldLayoutId id="2147483758" r:id="rId8"/>
    <p:sldLayoutId id="2147483763" r:id="rId9"/>
    <p:sldLayoutId id="2147483759" r:id="rId10"/>
    <p:sldLayoutId id="2147483760"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2" cstate="print"/>
          <a:srcRect/>
          <a:stretch>
            <a:fillRect/>
          </a:stretch>
        </p:blipFill>
        <p:spPr bwMode="auto">
          <a:xfrm>
            <a:off x="0" y="0"/>
            <a:ext cx="11334750" cy="7162800"/>
          </a:xfrm>
          <a:prstGeom prst="rect">
            <a:avLst/>
          </a:prstGeom>
          <a:noFill/>
          <a:ln w="9525">
            <a:noFill/>
            <a:miter lim="800000"/>
            <a:headEnd/>
            <a:tailEnd/>
          </a:ln>
        </p:spPr>
      </p:pic>
      <p:sp>
        <p:nvSpPr>
          <p:cNvPr id="2051" name="Naslov 5"/>
          <p:cNvSpPr>
            <a:spLocks noGrp="1"/>
          </p:cNvSpPr>
          <p:nvPr>
            <p:ph type="ctrTitle"/>
          </p:nvPr>
        </p:nvSpPr>
        <p:spPr/>
        <p:txBody>
          <a:bodyPr/>
          <a:lstStyle/>
          <a:p>
            <a:pPr eaLnBrk="1" fontAlgn="auto" hangingPunct="1">
              <a:spcAft>
                <a:spcPts val="0"/>
              </a:spcAft>
              <a:defRPr/>
            </a:pPr>
            <a:r>
              <a:rPr lang="sl-SI" sz="3600" smtClean="0"/>
              <a:t>25. srečanje  zasebnih zdravnikov in zobozdravnikov Slovenije v Mariboru</a:t>
            </a:r>
          </a:p>
        </p:txBody>
      </p:sp>
      <p:sp>
        <p:nvSpPr>
          <p:cNvPr id="5124" name="Podnaslov 6"/>
          <p:cNvSpPr>
            <a:spLocks noGrp="1"/>
          </p:cNvSpPr>
          <p:nvPr>
            <p:ph type="subTitle" idx="1"/>
          </p:nvPr>
        </p:nvSpPr>
        <p:spPr>
          <a:xfrm>
            <a:off x="1371600" y="4797425"/>
            <a:ext cx="6400800" cy="841375"/>
          </a:xfrm>
        </p:spPr>
        <p:txBody>
          <a:bodyPr/>
          <a:lstStyle/>
          <a:p>
            <a:pPr marR="0" eaLnBrk="1" hangingPunct="1"/>
            <a:r>
              <a:rPr lang="sl-SI" b="1" smtClean="0">
                <a:solidFill>
                  <a:srgbClr val="FFFFFF"/>
                </a:solidFill>
              </a:rPr>
              <a:t>Sabina Markoli, dr.dent.med</a:t>
            </a:r>
            <a:r>
              <a:rPr lang="sl-SI" smtClean="0"/>
              <a: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slov 1"/>
          <p:cNvSpPr>
            <a:spLocks noGrp="1"/>
          </p:cNvSpPr>
          <p:nvPr>
            <p:ph type="title"/>
          </p:nvPr>
        </p:nvSpPr>
        <p:spPr/>
        <p:txBody>
          <a:bodyPr/>
          <a:lstStyle/>
          <a:p>
            <a:pPr eaLnBrk="1" hangingPunct="1"/>
            <a:endParaRPr lang="sl-SI" smtClean="0"/>
          </a:p>
        </p:txBody>
      </p:sp>
      <p:sp>
        <p:nvSpPr>
          <p:cNvPr id="3" name="Ograda vsebine 2"/>
          <p:cNvSpPr>
            <a:spLocks noGrp="1"/>
          </p:cNvSpPr>
          <p:nvPr>
            <p:ph idx="1"/>
          </p:nvPr>
        </p:nvSpPr>
        <p:spPr/>
        <p:txBody>
          <a:bodyPr rtlCol="0">
            <a:normAutofit fontScale="77500" lnSpcReduction="20000"/>
          </a:bodyPr>
          <a:lstStyle/>
          <a:p>
            <a:pPr marL="274320" indent="-274320" eaLnBrk="1" fontAlgn="auto" hangingPunct="1">
              <a:spcAft>
                <a:spcPts val="0"/>
              </a:spcAft>
              <a:buClr>
                <a:schemeClr val="accent3"/>
              </a:buClr>
              <a:buFont typeface="Arial" pitchFamily="34" charset="0"/>
              <a:buChar char="•"/>
              <a:defRPr/>
            </a:pPr>
            <a:r>
              <a:rPr lang="sl-SI" b="1" dirty="0" smtClean="0"/>
              <a:t>Pogajanja za SD _</a:t>
            </a:r>
            <a:r>
              <a:rPr lang="sl-SI" dirty="0" smtClean="0"/>
              <a:t>priprava </a:t>
            </a:r>
            <a:r>
              <a:rPr lang="sl-SI" dirty="0"/>
              <a:t>predlogov :</a:t>
            </a:r>
          </a:p>
          <a:p>
            <a:pPr marL="274320" indent="-274320" eaLnBrk="1" fontAlgn="auto" hangingPunct="1">
              <a:spcAft>
                <a:spcPts val="0"/>
              </a:spcAft>
              <a:buClr>
                <a:schemeClr val="accent3"/>
              </a:buClr>
              <a:buFont typeface="Arial" pitchFamily="34" charset="0"/>
              <a:buChar char="•"/>
              <a:defRPr/>
            </a:pPr>
            <a:r>
              <a:rPr lang="sl-SI" b="1" dirty="0"/>
              <a:t>Predlog za nelinearno zniževanje cen </a:t>
            </a:r>
            <a:r>
              <a:rPr lang="sl-SI" b="1" dirty="0" err="1"/>
              <a:t>zobo</a:t>
            </a:r>
            <a:r>
              <a:rPr lang="sl-SI" b="1" dirty="0"/>
              <a:t>-zdravstvenih storitev, pri čemer bi se moral delež dopolnilnih zavarovanj ustrezno zviševati – s tem bi preprečili nižanje cen in ustvarjanje dobičkov dopolnilnih zavarovalnic</a:t>
            </a:r>
          </a:p>
          <a:p>
            <a:pPr marL="274320" indent="-274320" eaLnBrk="1" fontAlgn="auto" hangingPunct="1">
              <a:spcAft>
                <a:spcPts val="0"/>
              </a:spcAft>
              <a:buClr>
                <a:schemeClr val="accent3"/>
              </a:buClr>
              <a:buFont typeface="Arial" pitchFamily="34" charset="0"/>
              <a:buChar char="•"/>
              <a:defRPr/>
            </a:pPr>
            <a:r>
              <a:rPr lang="sl-SI" dirty="0"/>
              <a:t>Predlog za spremembo </a:t>
            </a:r>
            <a:r>
              <a:rPr lang="sl-SI" dirty="0" smtClean="0"/>
              <a:t>modela </a:t>
            </a:r>
            <a:r>
              <a:rPr lang="sl-SI" dirty="0"/>
              <a:t>financiranja – ukinitev </a:t>
            </a:r>
            <a:r>
              <a:rPr lang="sl-SI" dirty="0" err="1"/>
              <a:t>glavarinskega</a:t>
            </a:r>
            <a:r>
              <a:rPr lang="sl-SI" dirty="0"/>
              <a:t> modela</a:t>
            </a:r>
          </a:p>
          <a:p>
            <a:pPr marL="274320" indent="-274320" eaLnBrk="1" fontAlgn="auto" hangingPunct="1">
              <a:spcAft>
                <a:spcPts val="0"/>
              </a:spcAft>
              <a:buClr>
                <a:schemeClr val="accent3"/>
              </a:buClr>
              <a:buFont typeface="Arial" pitchFamily="34" charset="0"/>
              <a:buChar char="•"/>
              <a:defRPr/>
            </a:pPr>
            <a:r>
              <a:rPr lang="sl-SI" dirty="0"/>
              <a:t>Predlog za uvrstitev zobozdravnikov v 50. Plačilni razred</a:t>
            </a:r>
          </a:p>
          <a:p>
            <a:pPr marL="274320" indent="-274320" eaLnBrk="1" fontAlgn="auto" hangingPunct="1">
              <a:spcAft>
                <a:spcPts val="0"/>
              </a:spcAft>
              <a:buClr>
                <a:schemeClr val="accent3"/>
              </a:buClr>
              <a:buFont typeface="Arial" pitchFamily="34" charset="0"/>
              <a:buChar char="•"/>
              <a:defRPr/>
            </a:pPr>
            <a:r>
              <a:rPr lang="sl-SI" dirty="0"/>
              <a:t>Predlog za ohranitev kadrovske strukture standardnega tima za odraslo zobozdravstvo ( 1 zobozdravnik, 1 zobna asistentka, 1 zobotehnik,…) ; </a:t>
            </a:r>
          </a:p>
          <a:p>
            <a:pPr marL="274320" indent="-274320" eaLnBrk="1" fontAlgn="auto" hangingPunct="1">
              <a:spcAft>
                <a:spcPts val="0"/>
              </a:spcAft>
              <a:buClr>
                <a:schemeClr val="accent3"/>
              </a:buClr>
              <a:buFont typeface="Arial" pitchFamily="34" charset="0"/>
              <a:buChar char="•"/>
              <a:defRPr/>
            </a:pPr>
            <a:r>
              <a:rPr lang="sl-SI" dirty="0"/>
              <a:t> Predlog za povečano ovrednotenje dela  z osebami z motnjami v telesnem in duševnem razvoju ( vrednotenje oseb in dela  x 1,3)</a:t>
            </a:r>
          </a:p>
          <a:p>
            <a:pPr marL="274320" indent="-274320" eaLnBrk="1" fontAlgn="auto" hangingPunct="1">
              <a:spcAft>
                <a:spcPts val="0"/>
              </a:spcAft>
              <a:buClr>
                <a:schemeClr val="accent3"/>
              </a:buClr>
              <a:buFont typeface="Arial" pitchFamily="34" charset="0"/>
              <a:buChar char="•"/>
              <a:defRPr/>
            </a:pPr>
            <a:r>
              <a:rPr lang="sl-SI" dirty="0" smtClean="0"/>
              <a:t>Razširitev programov za splošno zobozdravstvo, </a:t>
            </a:r>
            <a:r>
              <a:rPr lang="sl-SI" dirty="0" err="1" smtClean="0"/>
              <a:t>ortodontijo</a:t>
            </a:r>
            <a:r>
              <a:rPr lang="sl-SI" dirty="0" smtClean="0"/>
              <a:t> in protetiko</a:t>
            </a:r>
          </a:p>
          <a:p>
            <a:pPr marL="274320" indent="-274320" eaLnBrk="1" fontAlgn="auto" hangingPunct="1">
              <a:spcAft>
                <a:spcPts val="0"/>
              </a:spcAft>
              <a:buClr>
                <a:schemeClr val="accent3"/>
              </a:buClr>
              <a:buFont typeface="Arial" pitchFamily="34" charset="0"/>
              <a:buChar char="•"/>
              <a:defRPr/>
            </a:pPr>
            <a:r>
              <a:rPr lang="sl-SI" dirty="0" smtClean="0"/>
              <a:t>Dežurstva ob sobotah – edini predlog ZZS, ki je uspel na pogajanjih</a:t>
            </a:r>
            <a:endParaRPr lang="sl-SI" dirty="0"/>
          </a:p>
          <a:p>
            <a:pPr marL="274320" indent="-274320" eaLnBrk="1" fontAlgn="auto" hangingPunct="1">
              <a:spcAft>
                <a:spcPts val="0"/>
              </a:spcAft>
              <a:buClr>
                <a:schemeClr val="accent3"/>
              </a:buClr>
              <a:buFont typeface="Arial" pitchFamily="34" charset="0"/>
              <a:buChar char="•"/>
              <a:defRPr/>
            </a:pPr>
            <a:endParaRPr lang="sl-SI"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vsebine 2"/>
          <p:cNvSpPr>
            <a:spLocks noGrp="1"/>
          </p:cNvSpPr>
          <p:nvPr>
            <p:ph idx="4294967295"/>
          </p:nvPr>
        </p:nvSpPr>
        <p:spPr>
          <a:xfrm>
            <a:off x="0" y="1412875"/>
            <a:ext cx="8229600" cy="4968875"/>
          </a:xfrm>
        </p:spPr>
        <p:txBody>
          <a:bodyPr/>
          <a:lstStyle/>
          <a:p>
            <a:pPr eaLnBrk="1" hangingPunct="1"/>
            <a:r>
              <a:rPr lang="sl-SI" sz="2000" smtClean="0"/>
              <a:t>Vrednost programa splošnega zobozdravnika cca 110.00 Eur/leto</a:t>
            </a:r>
          </a:p>
          <a:p>
            <a:pPr eaLnBrk="1" hangingPunct="1"/>
            <a:r>
              <a:rPr lang="sl-SI" sz="2000" smtClean="0"/>
              <a:t>Zobozdravnik, med.sestra, zobni tehnik, vsi materialni in nematerialni stroški, amortizacija</a:t>
            </a:r>
          </a:p>
          <a:p>
            <a:pPr eaLnBrk="1" hangingPunct="1"/>
            <a:r>
              <a:rPr lang="sl-SI" sz="2000" smtClean="0"/>
              <a:t>Plača člana uprave “slabe banke” min. 255.000 Eur/leto, milijonska posojila na lepe oči</a:t>
            </a:r>
          </a:p>
          <a:p>
            <a:pPr eaLnBrk="1" hangingPunct="1"/>
            <a:r>
              <a:rPr lang="sl-SI" sz="2000" smtClean="0"/>
              <a:t>Čakalne dobe – širitev pravic pri zmanjšanih sredstvih in enakem obsegu programu – ZZZS pa hkrati ne obvesti javnosti, da to pomeni daljše čakalne dobe </a:t>
            </a:r>
          </a:p>
          <a:p>
            <a:pPr eaLnBrk="1" hangingPunct="1"/>
            <a:r>
              <a:rPr lang="sl-SI" sz="2000" smtClean="0"/>
              <a:t>Varčevanje v zdravstvu-izgubili smo 30% sredstev(nižanje cen – 10 do 12%,dvig DDV in vseh stroškov); na račun lin .nižanja cen dobiček ustvarjajo PZZ (Vzajemna,Adriatic,Triglav)</a:t>
            </a:r>
          </a:p>
          <a:p>
            <a:pPr eaLnBrk="1" hangingPunct="1"/>
            <a:r>
              <a:rPr lang="sl-SI" sz="2000" smtClean="0"/>
              <a:t>V Sloveniji namenimo za zobozdravstvo 0,14% BDP, v državah EU cca 1%</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grada vsebine 2"/>
          <p:cNvSpPr>
            <a:spLocks noGrp="1"/>
          </p:cNvSpPr>
          <p:nvPr>
            <p:ph idx="4294967295"/>
          </p:nvPr>
        </p:nvSpPr>
        <p:spPr>
          <a:xfrm>
            <a:off x="0" y="1935163"/>
            <a:ext cx="8229600" cy="4389437"/>
          </a:xfrm>
        </p:spPr>
        <p:txBody>
          <a:bodyPr/>
          <a:lstStyle/>
          <a:p>
            <a:pPr eaLnBrk="1" hangingPunct="1"/>
            <a:r>
              <a:rPr lang="sl-SI" sz="2800" smtClean="0"/>
              <a:t>problemi s področja načrtovanja in razpisovanja specializacij</a:t>
            </a:r>
          </a:p>
          <a:p>
            <a:pPr eaLnBrk="1" hangingPunct="1"/>
            <a:r>
              <a:rPr lang="sl-SI" sz="2800" smtClean="0"/>
              <a:t>predlog, da bi izvajanje pripravništva za zobozdravnike prevzela zdravniška zbornica ( sedaj MZ), s čemer MZ soglaša, vendar brez sredstev; trenutno se  pripravništvo izvaja tudi pri nepooblaščenih izvajalcih, ni nadzora</a:t>
            </a:r>
          </a:p>
          <a:p>
            <a:pPr eaLnBrk="1" hangingPunct="1"/>
            <a:r>
              <a:rPr lang="sl-SI" sz="2800" smtClean="0"/>
              <a:t>odločanje o pooblastilih za izvajanje pripravništva v skladu z merili</a:t>
            </a:r>
          </a:p>
          <a:p>
            <a:pPr eaLnBrk="1" hangingPunct="1"/>
            <a:endParaRPr lang="sl-SI"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slov 1"/>
          <p:cNvSpPr>
            <a:spLocks noGrp="1"/>
          </p:cNvSpPr>
          <p:nvPr>
            <p:ph type="title"/>
          </p:nvPr>
        </p:nvSpPr>
        <p:spPr/>
        <p:txBody>
          <a:bodyPr/>
          <a:lstStyle/>
          <a:p>
            <a:pPr eaLnBrk="1" hangingPunct="1"/>
            <a:endParaRPr lang="sl-SI" smtClean="0"/>
          </a:p>
        </p:txBody>
      </p:sp>
      <p:sp>
        <p:nvSpPr>
          <p:cNvPr id="17411" name="Ograda vsebine 2"/>
          <p:cNvSpPr>
            <a:spLocks noGrp="1"/>
          </p:cNvSpPr>
          <p:nvPr>
            <p:ph idx="1"/>
          </p:nvPr>
        </p:nvSpPr>
        <p:spPr/>
        <p:txBody>
          <a:bodyPr/>
          <a:lstStyle/>
          <a:p>
            <a:pPr eaLnBrk="1" hangingPunct="1"/>
            <a:r>
              <a:rPr lang="sl-SI" smtClean="0"/>
              <a:t>Sprememba zakonodaje – ZZDej, ZZVZZ</a:t>
            </a:r>
          </a:p>
          <a:p>
            <a:pPr eaLnBrk="1" hangingPunct="1"/>
            <a:r>
              <a:rPr lang="sl-SI" smtClean="0"/>
              <a:t>Predlog zdravniških organizacij – košarica A. košarica B; novi zavarovalni produkti ; koncesije ? – dovoljenje za delo – pogodba z zavarovalnicami</a:t>
            </a:r>
          </a:p>
          <a:p>
            <a:pPr eaLnBrk="1" hangingPunct="1"/>
            <a:r>
              <a:rPr lang="sl-SI" smtClean="0"/>
              <a:t>Zobozdravstvo naj ohrani delež OZZ, ki ga ima trenutno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0" y="1036638"/>
            <a:ext cx="9144000" cy="5016500"/>
          </a:xfrm>
          <a:prstGeom prst="rect">
            <a:avLst/>
          </a:prstGeom>
          <a:noFill/>
          <a:ln w="9525">
            <a:noFill/>
            <a:miter lim="800000"/>
            <a:headEnd/>
            <a:tailEnd/>
          </a:ln>
        </p:spPr>
        <p:txBody>
          <a:bodyPr anchor="ctr">
            <a:spAutoFit/>
          </a:bodyPr>
          <a:lstStyle/>
          <a:p>
            <a:pPr eaLnBrk="0" hangingPunct="0">
              <a:buFontTx/>
              <a:buChar char="•"/>
            </a:pPr>
            <a:r>
              <a:rPr lang="sl-SI" sz="1600" b="1">
                <a:ea typeface="Calibri" pitchFamily="34" charset="0"/>
                <a:cs typeface="Times New Roman" pitchFamily="18" charset="0"/>
              </a:rPr>
              <a:t>Kadrovska problematika</a:t>
            </a:r>
            <a:r>
              <a:rPr lang="sl-SI" sz="1600">
                <a:ea typeface="Calibri" pitchFamily="34" charset="0"/>
                <a:cs typeface="Times New Roman" pitchFamily="18" charset="0"/>
              </a:rPr>
              <a:t>-zobozdravnikov je za razliko od zdravnikov v RS dovolj; smo nad povprečjem EU - v RS 1 zobozdravnik na 1380 prebivalcev, v EU 1 na 1600. Ne potrebujemo uvoza. Soglasje zbornice pri izdajanju dovoljenj za opravljanje zobozdravstvene dejavnosti.</a:t>
            </a:r>
          </a:p>
          <a:p>
            <a:pPr eaLnBrk="0" hangingPunct="0">
              <a:buFontTx/>
              <a:buChar char="•"/>
            </a:pPr>
            <a:r>
              <a:rPr lang="sl-SI" sz="1600">
                <a:ea typeface="Calibri" pitchFamily="34" charset="0"/>
                <a:cs typeface="Times New Roman" pitchFamily="18" charset="0"/>
              </a:rPr>
              <a:t> </a:t>
            </a:r>
            <a:r>
              <a:rPr lang="sl-SI" sz="1600" b="1">
                <a:ea typeface="Calibri" pitchFamily="34" charset="0"/>
                <a:cs typeface="Times New Roman" pitchFamily="18" charset="0"/>
              </a:rPr>
              <a:t>Mreža zobozdravnikov</a:t>
            </a:r>
            <a:r>
              <a:rPr lang="sl-SI" sz="1600">
                <a:ea typeface="Calibri" pitchFamily="34" charset="0"/>
                <a:cs typeface="Times New Roman" pitchFamily="18" charset="0"/>
              </a:rPr>
              <a:t> - nujno sodelovanje zbornice pri pripravi; osnutek mreže imamo na zbornici narejen - splošnih in specialistov</a:t>
            </a:r>
          </a:p>
          <a:p>
            <a:pPr eaLnBrk="0" hangingPunct="0">
              <a:buFontTx/>
              <a:buChar char="•"/>
            </a:pPr>
            <a:r>
              <a:rPr lang="sl-SI" sz="1600" b="1">
                <a:ea typeface="Calibri" pitchFamily="34" charset="0"/>
                <a:cs typeface="Times New Roman" pitchFamily="18" charset="0"/>
              </a:rPr>
              <a:t> Financiranje zobozdravstva</a:t>
            </a:r>
            <a:r>
              <a:rPr lang="sl-SI" sz="1600">
                <a:ea typeface="Calibri" pitchFamily="34" charset="0"/>
                <a:cs typeface="Times New Roman" pitchFamily="18" charset="0"/>
              </a:rPr>
              <a:t> - podhranjeno; št. programov ZZZS je 1100; št. zobozdravnikov </a:t>
            </a:r>
            <a:br>
              <a:rPr lang="sl-SI" sz="1600">
                <a:ea typeface="Calibri" pitchFamily="34" charset="0"/>
                <a:cs typeface="Times New Roman" pitchFamily="18" charset="0"/>
              </a:rPr>
            </a:br>
            <a:r>
              <a:rPr lang="sl-SI" sz="1600">
                <a:ea typeface="Calibri" pitchFamily="34" charset="0"/>
                <a:cs typeface="Times New Roman" pitchFamily="18" charset="0"/>
              </a:rPr>
              <a:t>pa 1400; smo za storitveni sistem, ne glavarinski. Denar naj sledi bolniku;</a:t>
            </a:r>
            <a:br>
              <a:rPr lang="sl-SI" sz="1600">
                <a:ea typeface="Calibri" pitchFamily="34" charset="0"/>
                <a:cs typeface="Times New Roman" pitchFamily="18" charset="0"/>
              </a:rPr>
            </a:br>
            <a:r>
              <a:rPr lang="sl-SI" sz="1600">
                <a:ea typeface="Calibri" pitchFamily="34" charset="0"/>
                <a:cs typeface="Times New Roman" pitchFamily="18" charset="0"/>
              </a:rPr>
              <a:t>Z linearnim zniževanjem cen zobozdravstvenih storitev so dopolnilne zdravstvene zavarovalnice samo na račun zobozdravstvenih izvajalcev ustvarile na letni ravni cca 3 milij. eur dobička.</a:t>
            </a:r>
            <a:br>
              <a:rPr lang="sl-SI" sz="1600">
                <a:ea typeface="Calibri" pitchFamily="34" charset="0"/>
                <a:cs typeface="Times New Roman" pitchFamily="18" charset="0"/>
              </a:rPr>
            </a:br>
            <a:r>
              <a:rPr lang="sl-SI" sz="1600">
                <a:ea typeface="Calibri" pitchFamily="34" charset="0"/>
                <a:cs typeface="Times New Roman" pitchFamily="18" charset="0"/>
              </a:rPr>
              <a:t>Pri morebitni uvedbi košaric; nekaj zobozdravstvenih storitev naj ostane v okviru OZZ.</a:t>
            </a:r>
          </a:p>
          <a:p>
            <a:pPr eaLnBrk="0" hangingPunct="0"/>
            <a:r>
              <a:rPr lang="sl-SI" sz="1600">
                <a:ea typeface="Calibri" pitchFamily="34" charset="0"/>
                <a:cs typeface="Times New Roman" pitchFamily="18" charset="0"/>
              </a:rPr>
              <a:t>Vsekakor je potrebno modificirati nabor storitev oz. zeleno knjigo.</a:t>
            </a:r>
          </a:p>
          <a:p>
            <a:pPr eaLnBrk="0" hangingPunct="0">
              <a:buFontTx/>
              <a:buChar char="•"/>
            </a:pPr>
            <a:r>
              <a:rPr lang="sl-SI" sz="1600">
                <a:ea typeface="Calibri" pitchFamily="34" charset="0"/>
                <a:cs typeface="Times New Roman" pitchFamily="18" charset="0"/>
              </a:rPr>
              <a:t>2/3je zobozdravnikov je zasebnikov - s koncesijo ali brez; </a:t>
            </a:r>
            <a:r>
              <a:rPr lang="sl-SI" sz="1600" b="1">
                <a:ea typeface="Calibri" pitchFamily="34" charset="0"/>
                <a:cs typeface="Times New Roman" pitchFamily="18" charset="0"/>
              </a:rPr>
              <a:t>status zobozdravnika</a:t>
            </a:r>
            <a:r>
              <a:rPr lang="sl-SI" sz="1600">
                <a:ea typeface="Calibri" pitchFamily="34" charset="0"/>
                <a:cs typeface="Times New Roman" pitchFamily="18" charset="0"/>
              </a:rPr>
              <a:t> naj bo v večini samostojni zobozdravnik z ustrezno licenco z ali brez pogodbe z zavarovalnicami. Zdravstvenih domov ne potrebujemo.</a:t>
            </a:r>
          </a:p>
          <a:p>
            <a:pPr eaLnBrk="0" hangingPunct="0">
              <a:buFontTx/>
              <a:buChar char="•"/>
            </a:pPr>
            <a:r>
              <a:rPr lang="sl-SI" sz="1600">
                <a:ea typeface="Calibri" pitchFamily="34" charset="0"/>
                <a:cs typeface="Times New Roman" pitchFamily="18" charset="0"/>
              </a:rPr>
              <a:t> </a:t>
            </a:r>
            <a:r>
              <a:rPr lang="sl-SI" sz="1600" b="1">
                <a:ea typeface="Calibri" pitchFamily="34" charset="0"/>
                <a:cs typeface="Times New Roman" pitchFamily="18" charset="0"/>
              </a:rPr>
              <a:t>Organizacijo izvajanja pripravništva zobozdravnikov</a:t>
            </a:r>
            <a:r>
              <a:rPr lang="sl-SI" sz="1600">
                <a:ea typeface="Calibri" pitchFamily="34" charset="0"/>
                <a:cs typeface="Times New Roman" pitchFamily="18" charset="0"/>
              </a:rPr>
              <a:t>, strokovne izpite in nostrifikacije naj prevzame zbornica. Izbirni postopki za specializacije naj ostanejo na zbornici ( pri zobozdravnikih je specializacij malo – do 10 na leto, kar nekaj specialistov je zasebnikov )</a:t>
            </a:r>
          </a:p>
          <a:p>
            <a:pPr eaLnBrk="0" hangingPunct="0">
              <a:buFontTx/>
              <a:buChar char="•"/>
            </a:pPr>
            <a:r>
              <a:rPr lang="sl-SI" sz="1600" b="1">
                <a:ea typeface="Calibri" pitchFamily="34" charset="0"/>
                <a:cs typeface="Times New Roman" pitchFamily="18" charset="0"/>
              </a:rPr>
              <a:t>Zobozdravniška zbornica – </a:t>
            </a:r>
            <a:r>
              <a:rPr lang="sl-SI" sz="1600">
                <a:ea typeface="Calibri" pitchFamily="34" charset="0"/>
                <a:cs typeface="Times New Roman" pitchFamily="18" charset="0"/>
              </a:rPr>
              <a:t>pred tremi leti je bila narejena anketa, katere se je udeležilo 60% zobozdravnikov; 95% jih je bilo za samostojno zobozdravniško zbornico, ki jo pozna tudi velika večina držav EU</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slov 1"/>
          <p:cNvSpPr>
            <a:spLocks noGrp="1"/>
          </p:cNvSpPr>
          <p:nvPr>
            <p:ph type="title"/>
          </p:nvPr>
        </p:nvSpPr>
        <p:spPr/>
        <p:txBody>
          <a:bodyPr/>
          <a:lstStyle/>
          <a:p>
            <a:pPr eaLnBrk="1" hangingPunct="1"/>
            <a:r>
              <a:rPr lang="sl-SI" smtClean="0"/>
              <a:t>Kaj lahko storimo sami ?</a:t>
            </a:r>
          </a:p>
        </p:txBody>
      </p:sp>
      <p:sp>
        <p:nvSpPr>
          <p:cNvPr id="19459" name="Ograda vsebine 2"/>
          <p:cNvSpPr>
            <a:spLocks noGrp="1"/>
          </p:cNvSpPr>
          <p:nvPr>
            <p:ph idx="1"/>
          </p:nvPr>
        </p:nvSpPr>
        <p:spPr/>
        <p:txBody>
          <a:bodyPr/>
          <a:lstStyle/>
          <a:p>
            <a:pPr eaLnBrk="1" hangingPunct="1"/>
            <a:r>
              <a:rPr lang="sl-SI" smtClean="0"/>
              <a:t>Sodelovanje pri peticiji ; izstop iz sistema z ZZZS; zobozdravniške programe bodo “pograbili” ZD-ji in zaposlili tujce ; brez koncesij samo ob spremembi financiranja tudi za zdravstvene domove</a:t>
            </a:r>
          </a:p>
          <a:p>
            <a:pPr eaLnBrk="1" hangingPunct="1">
              <a:buFont typeface="Wingdings 2" pitchFamily="18" charset="2"/>
              <a:buNone/>
            </a:pPr>
            <a:r>
              <a:rPr lang="sl-SI" smtClean="0"/>
              <a:t>  - Skupno naročanje ?</a:t>
            </a:r>
          </a:p>
          <a:p>
            <a:pPr eaLnBrk="1" hangingPunct="1"/>
            <a:r>
              <a:rPr lang="sl-SI" smtClean="0"/>
              <a:t>Pogajanja s programerji-program samo za fakturiranje ?</a:t>
            </a:r>
          </a:p>
          <a:p>
            <a:pPr eaLnBrk="1" hangingPunct="1"/>
            <a:r>
              <a:rPr lang="sl-SI" smtClean="0"/>
              <a:t>Sodelovanje pri spremembi zakonodaje, vplivanje na javno mnenje, sodelovanje s političnimi odločevalci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grada vsebine 2"/>
          <p:cNvSpPr>
            <a:spLocks noGrp="1"/>
          </p:cNvSpPr>
          <p:nvPr>
            <p:ph idx="4294967295"/>
          </p:nvPr>
        </p:nvSpPr>
        <p:spPr>
          <a:xfrm>
            <a:off x="0" y="1125538"/>
            <a:ext cx="8229600" cy="5199062"/>
          </a:xfrm>
        </p:spPr>
        <p:txBody>
          <a:bodyPr/>
          <a:lstStyle/>
          <a:p>
            <a:pPr eaLnBrk="1" hangingPunct="1">
              <a:buFont typeface="Wingdings 2" pitchFamily="18" charset="2"/>
              <a:buNone/>
            </a:pPr>
            <a:r>
              <a:rPr lang="sl-SI" b="1" smtClean="0"/>
              <a:t>Problematika z ZZZS</a:t>
            </a:r>
            <a:r>
              <a:rPr lang="sl-SI" smtClean="0"/>
              <a:t> </a:t>
            </a:r>
          </a:p>
          <a:p>
            <a:pPr eaLnBrk="1" hangingPunct="1">
              <a:buFont typeface="Arial" charset="0"/>
              <a:buChar char="•"/>
            </a:pPr>
            <a:r>
              <a:rPr lang="sl-SI" smtClean="0"/>
              <a:t>ZZZS in MZ smo opozorili na problematiko izvajanja 169. člena Pravil OZZ, ki omogoča, da se prekine izbira osebnega zobozdravnika tudi na pobudo zobozdravnika, če obstajajo za to določeni utemeljeni razlogi.</a:t>
            </a:r>
          </a:p>
          <a:p>
            <a:pPr eaLnBrk="1" hangingPunct="1">
              <a:buFont typeface="Arial" charset="0"/>
              <a:buChar char="•"/>
            </a:pPr>
            <a:r>
              <a:rPr lang="sl-SI" smtClean="0"/>
              <a:t>ZZZS in MZ smo opozorili na samovoljno ravnanje ZZZS, pri sprejemu širjenja pravic do zobno protetične rehabilitacije, kar je povečalo čakalne dobe </a:t>
            </a:r>
          </a:p>
          <a:p>
            <a:pPr eaLnBrk="1" hangingPunct="1">
              <a:buFont typeface="Arial" charset="0"/>
              <a:buChar char="•"/>
            </a:pPr>
            <a:r>
              <a:rPr lang="sl-SI" smtClean="0"/>
              <a:t>Mnenje , da bi moralo biti to del SD; ne skupščine ZZZS</a:t>
            </a:r>
          </a:p>
          <a:p>
            <a:pPr eaLnBrk="1" hangingPunct="1">
              <a:buFont typeface="Arial" charset="0"/>
              <a:buChar char="•"/>
            </a:pPr>
            <a:endParaRPr lang="sl-SI"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slov 1"/>
          <p:cNvSpPr>
            <a:spLocks noGrp="1"/>
          </p:cNvSpPr>
          <p:nvPr>
            <p:ph type="title"/>
          </p:nvPr>
        </p:nvSpPr>
        <p:spPr/>
        <p:txBody>
          <a:bodyPr/>
          <a:lstStyle/>
          <a:p>
            <a:pPr eaLnBrk="1" hangingPunct="1"/>
            <a:endParaRPr lang="sl-SI" smtClean="0"/>
          </a:p>
        </p:txBody>
      </p:sp>
      <p:sp>
        <p:nvSpPr>
          <p:cNvPr id="7171" name="Ograda vsebine 2"/>
          <p:cNvSpPr>
            <a:spLocks noGrp="1"/>
          </p:cNvSpPr>
          <p:nvPr>
            <p:ph idx="1"/>
          </p:nvPr>
        </p:nvSpPr>
        <p:spPr/>
        <p:txBody>
          <a:bodyPr/>
          <a:lstStyle/>
          <a:p>
            <a:pPr eaLnBrk="1" hangingPunct="1"/>
            <a:r>
              <a:rPr lang="sl-SI" b="1" smtClean="0"/>
              <a:t>inšpekcijski nadzor</a:t>
            </a:r>
            <a:r>
              <a:rPr lang="sl-SI" smtClean="0"/>
              <a:t>i ( zdravstveni, davčni, tržni,…)v zobozdravstvenih ordinacijah. </a:t>
            </a:r>
          </a:p>
          <a:p>
            <a:pPr eaLnBrk="1" hangingPunct="1"/>
            <a:r>
              <a:rPr lang="sl-SI" smtClean="0"/>
              <a:t>Voda v zobozdravniških stolih – primer skupnega delovanja birokratskih institucij proti zasebnim zobozdravnikom; najprej ZIRS z IVZ(NIJZ), potem pritisk kakšen naj bo protokol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p:cNvSpPr>
            <a:spLocks noGrp="1"/>
          </p:cNvSpPr>
          <p:nvPr>
            <p:ph type="title"/>
          </p:nvPr>
        </p:nvSpPr>
        <p:spPr/>
        <p:txBody>
          <a:bodyPr/>
          <a:lstStyle/>
          <a:p>
            <a:pPr eaLnBrk="1" hangingPunct="1"/>
            <a:endParaRPr lang="sl-SI" smtClean="0"/>
          </a:p>
        </p:txBody>
      </p:sp>
      <p:sp>
        <p:nvSpPr>
          <p:cNvPr id="3" name="Ograda vsebine 2"/>
          <p:cNvSpPr>
            <a:spLocks noGrp="1"/>
          </p:cNvSpPr>
          <p:nvPr>
            <p:ph idx="1"/>
          </p:nvPr>
        </p:nvSpPr>
        <p:spPr/>
        <p:txBody>
          <a:bodyPr rtlCol="0">
            <a:normAutofit lnSpcReduction="10000"/>
          </a:bodyPr>
          <a:lstStyle/>
          <a:p>
            <a:pPr marL="274320" indent="-274320" eaLnBrk="1" fontAlgn="auto" hangingPunct="1">
              <a:spcAft>
                <a:spcPts val="0"/>
              </a:spcAft>
              <a:buClr>
                <a:schemeClr val="accent3"/>
              </a:buClr>
              <a:buFont typeface="Arial" pitchFamily="34" charset="0"/>
              <a:buChar char="•"/>
              <a:defRPr/>
            </a:pPr>
            <a:r>
              <a:rPr lang="sl-SI" b="1" dirty="0"/>
              <a:t>Problematika števila zobozdravnikov : </a:t>
            </a:r>
            <a:r>
              <a:rPr lang="sl-SI" dirty="0"/>
              <a:t>V obdobju 2008-2012 se je število aktivnih zobozdravnikov v Sloveniji povečalo za 100, na leto uvozimo skoraj 30 zobozdravnikov, kar je več kot za pol letnika študentov stomatologije. Potrebni bodo določeni ukrepi, da bomo lahko nadaljevali z regulacijo poklica, ki je bila v Sloveniji vsa leta ustrezna. Zbornica sama tega problema ne more rešiti, zato smo ustrezne ukrepe predlagali MZ. S sprostitvijo uvoza zobozdravnikov smo priča prvim nezaposlenim diplomantom ljubljanske fakultete.</a:t>
            </a:r>
          </a:p>
          <a:p>
            <a:pPr marL="274320" indent="-274320" eaLnBrk="1" fontAlgn="auto" hangingPunct="1">
              <a:spcAft>
                <a:spcPts val="0"/>
              </a:spcAft>
              <a:buClr>
                <a:schemeClr val="accent3"/>
              </a:buClr>
              <a:buFont typeface="Arial" pitchFamily="34" charset="0"/>
              <a:buChar char="•"/>
              <a:defRPr/>
            </a:pPr>
            <a:endParaRPr lang="sl-SI"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slov 1"/>
          <p:cNvSpPr>
            <a:spLocks noGrp="1"/>
          </p:cNvSpPr>
          <p:nvPr>
            <p:ph type="title"/>
          </p:nvPr>
        </p:nvSpPr>
        <p:spPr>
          <a:xfrm>
            <a:off x="250825" y="0"/>
            <a:ext cx="8229600" cy="1143000"/>
          </a:xfrm>
        </p:spPr>
        <p:txBody>
          <a:bodyPr/>
          <a:lstStyle/>
          <a:p>
            <a:pPr eaLnBrk="1" hangingPunct="1"/>
            <a:r>
              <a:rPr lang="sl-SI" sz="2400" smtClean="0"/>
              <a:t>Tujci –licence :</a:t>
            </a:r>
          </a:p>
        </p:txBody>
      </p:sp>
      <p:pic>
        <p:nvPicPr>
          <p:cNvPr id="9219" name="Picture 7"/>
          <p:cNvPicPr>
            <a:picLocks noGrp="1"/>
          </p:cNvPicPr>
          <p:nvPr>
            <p:ph idx="1"/>
          </p:nvPr>
        </p:nvPicPr>
        <p:blipFill>
          <a:blip r:embed="rId2" cstate="print"/>
          <a:srcRect/>
          <a:stretch>
            <a:fillRect/>
          </a:stretch>
        </p:blipFill>
        <p:spPr>
          <a:xfrm>
            <a:off x="684213" y="1052513"/>
            <a:ext cx="3816350" cy="2447925"/>
          </a:xfrm>
        </p:spPr>
      </p:pic>
      <p:pic>
        <p:nvPicPr>
          <p:cNvPr id="9220" name="Picture 8"/>
          <p:cNvPicPr>
            <a:picLocks noChangeAspect="1" noChangeArrowheads="1"/>
          </p:cNvPicPr>
          <p:nvPr/>
        </p:nvPicPr>
        <p:blipFill>
          <a:blip r:embed="rId3" cstate="print"/>
          <a:srcRect/>
          <a:stretch>
            <a:fillRect/>
          </a:stretch>
        </p:blipFill>
        <p:spPr bwMode="auto">
          <a:xfrm>
            <a:off x="539750" y="3573463"/>
            <a:ext cx="4608513" cy="215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p:cNvSpPr>
            <a:spLocks noGrp="1"/>
          </p:cNvSpPr>
          <p:nvPr>
            <p:ph type="title"/>
          </p:nvPr>
        </p:nvSpPr>
        <p:spPr>
          <a:xfrm>
            <a:off x="468313" y="404813"/>
            <a:ext cx="8229600" cy="1143000"/>
          </a:xfrm>
        </p:spPr>
        <p:txBody>
          <a:bodyPr/>
          <a:lstStyle/>
          <a:p>
            <a:pPr eaLnBrk="1" hangingPunct="1"/>
            <a:r>
              <a:rPr lang="sl-SI" smtClean="0"/>
              <a:t>Splošni zobozdravniki</a:t>
            </a:r>
          </a:p>
        </p:txBody>
      </p:sp>
      <p:sp>
        <p:nvSpPr>
          <p:cNvPr id="3" name="Ograda vsebine 2"/>
          <p:cNvSpPr>
            <a:spLocks noGrp="1"/>
          </p:cNvSpPr>
          <p:nvPr>
            <p:ph idx="1"/>
          </p:nvPr>
        </p:nvSpPr>
        <p:spPr>
          <a:xfrm>
            <a:off x="250825" y="1628775"/>
            <a:ext cx="8229600" cy="4389438"/>
          </a:xfrm>
        </p:spPr>
        <p:txBody>
          <a:bodyPr rtlCol="0">
            <a:normAutofit fontScale="92500"/>
          </a:bodyPr>
          <a:lstStyle/>
          <a:p>
            <a:pPr marL="274320" indent="-274320" eaLnBrk="1" fontAlgn="auto" hangingPunct="1">
              <a:spcAft>
                <a:spcPts val="0"/>
              </a:spcAft>
              <a:buClr>
                <a:schemeClr val="accent3"/>
              </a:buClr>
              <a:buFont typeface="Arial" pitchFamily="34" charset="0"/>
              <a:buChar char="•"/>
              <a:defRPr/>
            </a:pPr>
            <a:r>
              <a:rPr lang="sl-SI" dirty="0" smtClean="0"/>
              <a:t>Bolnišnica 2 </a:t>
            </a:r>
          </a:p>
          <a:p>
            <a:pPr marL="274320" indent="-274320" eaLnBrk="1" fontAlgn="auto" hangingPunct="1">
              <a:spcAft>
                <a:spcPts val="0"/>
              </a:spcAft>
              <a:buClr>
                <a:schemeClr val="accent3"/>
              </a:buClr>
              <a:buFont typeface="Arial" pitchFamily="34" charset="0"/>
              <a:buChar char="•"/>
              <a:defRPr/>
            </a:pPr>
            <a:r>
              <a:rPr lang="sl-SI" dirty="0" smtClean="0"/>
              <a:t>Zdravstveni dom 437 </a:t>
            </a:r>
          </a:p>
          <a:p>
            <a:pPr marL="274320" indent="-274320" eaLnBrk="1" fontAlgn="auto" hangingPunct="1">
              <a:spcAft>
                <a:spcPts val="0"/>
              </a:spcAft>
              <a:buClr>
                <a:schemeClr val="accent3"/>
              </a:buClr>
              <a:buFont typeface="Arial" pitchFamily="34" charset="0"/>
              <a:buChar char="•"/>
              <a:defRPr/>
            </a:pPr>
            <a:r>
              <a:rPr lang="sl-SI" b="1" dirty="0" smtClean="0"/>
              <a:t>Skupaj zaposleni 439</a:t>
            </a:r>
          </a:p>
          <a:p>
            <a:pPr marL="274320" indent="-274320" eaLnBrk="1" fontAlgn="auto" hangingPunct="1">
              <a:spcAft>
                <a:spcPts val="0"/>
              </a:spcAft>
              <a:buClr>
                <a:schemeClr val="accent3"/>
              </a:buClr>
              <a:buFont typeface="Arial" pitchFamily="34" charset="0"/>
              <a:buChar char="•"/>
              <a:defRPr/>
            </a:pPr>
            <a:r>
              <a:rPr lang="sl-SI" b="1" dirty="0" smtClean="0"/>
              <a:t>Koncesionarji</a:t>
            </a:r>
            <a:r>
              <a:rPr lang="sl-SI" dirty="0" smtClean="0"/>
              <a:t> </a:t>
            </a:r>
            <a:r>
              <a:rPr lang="sl-SI" b="1" dirty="0" smtClean="0"/>
              <a:t>557</a:t>
            </a:r>
          </a:p>
          <a:p>
            <a:pPr marL="274320" indent="-274320" eaLnBrk="1" fontAlgn="auto" hangingPunct="1">
              <a:spcAft>
                <a:spcPts val="0"/>
              </a:spcAft>
              <a:buClr>
                <a:schemeClr val="accent3"/>
              </a:buClr>
              <a:buFont typeface="Arial" pitchFamily="34" charset="0"/>
              <a:buChar char="•"/>
              <a:defRPr/>
            </a:pPr>
            <a:r>
              <a:rPr lang="sl-SI" b="1" dirty="0" smtClean="0"/>
              <a:t>Zasebniki</a:t>
            </a:r>
            <a:r>
              <a:rPr lang="sl-SI" dirty="0" smtClean="0"/>
              <a:t> </a:t>
            </a:r>
            <a:r>
              <a:rPr lang="sl-SI" b="1" dirty="0" smtClean="0"/>
              <a:t>154</a:t>
            </a:r>
            <a:r>
              <a:rPr lang="sl-SI" dirty="0" smtClean="0"/>
              <a:t> </a:t>
            </a:r>
            <a:r>
              <a:rPr lang="sl-SI" b="1" dirty="0" smtClean="0"/>
              <a:t>Fakulteta</a:t>
            </a:r>
            <a:r>
              <a:rPr lang="sl-SI" dirty="0" smtClean="0"/>
              <a:t> </a:t>
            </a:r>
            <a:r>
              <a:rPr lang="sl-SI" b="1" dirty="0" smtClean="0"/>
              <a:t>3</a:t>
            </a:r>
            <a:r>
              <a:rPr lang="sl-SI" dirty="0" smtClean="0"/>
              <a:t> </a:t>
            </a:r>
          </a:p>
          <a:p>
            <a:pPr marL="274320" indent="-274320" eaLnBrk="1" fontAlgn="auto" hangingPunct="1">
              <a:spcAft>
                <a:spcPts val="0"/>
              </a:spcAft>
              <a:buClr>
                <a:schemeClr val="accent3"/>
              </a:buClr>
              <a:buFont typeface="Arial" pitchFamily="34" charset="0"/>
              <a:buChar char="•"/>
              <a:defRPr/>
            </a:pPr>
            <a:r>
              <a:rPr lang="sl-SI" b="1" dirty="0" smtClean="0"/>
              <a:t>Skupaj aktivni</a:t>
            </a:r>
            <a:r>
              <a:rPr lang="sl-SI" dirty="0" smtClean="0"/>
              <a:t> </a:t>
            </a:r>
            <a:r>
              <a:rPr lang="sl-SI" b="1" dirty="0" smtClean="0"/>
              <a:t>1153</a:t>
            </a:r>
            <a:r>
              <a:rPr lang="sl-SI" dirty="0" smtClean="0"/>
              <a:t>       </a:t>
            </a:r>
            <a:r>
              <a:rPr lang="sl-SI" sz="2200" dirty="0" smtClean="0"/>
              <a:t>Število programov ZZZS – 944,28</a:t>
            </a:r>
          </a:p>
          <a:p>
            <a:pPr marL="274320" indent="-274320" eaLnBrk="1" fontAlgn="auto" hangingPunct="1">
              <a:spcAft>
                <a:spcPts val="0"/>
              </a:spcAft>
              <a:buClr>
                <a:schemeClr val="accent3"/>
              </a:buClr>
              <a:buFont typeface="Arial" pitchFamily="34" charset="0"/>
              <a:buChar char="•"/>
              <a:defRPr/>
            </a:pPr>
            <a:r>
              <a:rPr lang="sl-SI" sz="2200" dirty="0" smtClean="0"/>
              <a:t>                                               (650,66 </a:t>
            </a:r>
            <a:r>
              <a:rPr lang="sl-SI" sz="2200" dirty="0" err="1" smtClean="0"/>
              <a:t>odr</a:t>
            </a:r>
            <a:r>
              <a:rPr lang="sl-SI" sz="2200" dirty="0" smtClean="0"/>
              <a:t>;,280,59 </a:t>
            </a:r>
            <a:r>
              <a:rPr lang="sl-SI" sz="2200" dirty="0" err="1" smtClean="0"/>
              <a:t>otr</a:t>
            </a:r>
            <a:r>
              <a:rPr lang="sl-SI" sz="2200" dirty="0" smtClean="0"/>
              <a:t>.; 13,41 študent.)</a:t>
            </a:r>
          </a:p>
          <a:p>
            <a:pPr marL="274320" indent="-274320" eaLnBrk="1" fontAlgn="auto" hangingPunct="1">
              <a:spcAft>
                <a:spcPts val="0"/>
              </a:spcAft>
              <a:buClr>
                <a:schemeClr val="accent3"/>
              </a:buClr>
              <a:buFont typeface="Arial" pitchFamily="34" charset="0"/>
              <a:buChar char="•"/>
              <a:defRPr/>
            </a:pPr>
            <a:r>
              <a:rPr lang="sl-SI" b="1" dirty="0" smtClean="0"/>
              <a:t>Zaposleni drugje ali ni podatka</a:t>
            </a:r>
            <a:r>
              <a:rPr lang="sl-SI" dirty="0" smtClean="0"/>
              <a:t> </a:t>
            </a:r>
            <a:r>
              <a:rPr lang="sl-SI" b="1" dirty="0" smtClean="0"/>
              <a:t>86</a:t>
            </a:r>
          </a:p>
          <a:p>
            <a:pPr marL="274320" indent="-274320" eaLnBrk="1" fontAlgn="auto" hangingPunct="1">
              <a:spcAft>
                <a:spcPts val="0"/>
              </a:spcAft>
              <a:buClr>
                <a:schemeClr val="accent3"/>
              </a:buClr>
              <a:buFont typeface="Arial" pitchFamily="34" charset="0"/>
              <a:buChar char="•"/>
              <a:defRPr/>
            </a:pPr>
            <a:r>
              <a:rPr lang="sl-SI" dirty="0" smtClean="0"/>
              <a:t> </a:t>
            </a:r>
            <a:r>
              <a:rPr lang="sl-SI" b="1" dirty="0" smtClean="0"/>
              <a:t>Upokojenci</a:t>
            </a:r>
            <a:r>
              <a:rPr lang="sl-SI" dirty="0" smtClean="0"/>
              <a:t> </a:t>
            </a:r>
            <a:r>
              <a:rPr lang="sl-SI" b="1" dirty="0" smtClean="0"/>
              <a:t>241</a:t>
            </a:r>
            <a:r>
              <a:rPr lang="sl-SI" dirty="0" smtClean="0"/>
              <a:t> </a:t>
            </a:r>
          </a:p>
          <a:p>
            <a:pPr marL="274320" indent="-274320" eaLnBrk="1" fontAlgn="auto" hangingPunct="1">
              <a:spcAft>
                <a:spcPts val="0"/>
              </a:spcAft>
              <a:buClr>
                <a:schemeClr val="accent3"/>
              </a:buClr>
              <a:buFont typeface="Arial" pitchFamily="34" charset="0"/>
              <a:buChar char="•"/>
              <a:defRPr/>
            </a:pPr>
            <a:r>
              <a:rPr lang="sl-SI" b="1" dirty="0" smtClean="0"/>
              <a:t>Skupaj</a:t>
            </a:r>
            <a:r>
              <a:rPr lang="sl-SI" dirty="0" smtClean="0"/>
              <a:t> </a:t>
            </a:r>
            <a:r>
              <a:rPr lang="sl-SI" b="1" dirty="0" smtClean="0"/>
              <a:t>1480</a:t>
            </a:r>
            <a:r>
              <a:rPr lang="sl-SI" dirty="0"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slov 1"/>
          <p:cNvSpPr>
            <a:spLocks noGrp="1"/>
          </p:cNvSpPr>
          <p:nvPr>
            <p:ph type="title"/>
          </p:nvPr>
        </p:nvSpPr>
        <p:spPr>
          <a:xfrm>
            <a:off x="457200" y="692150"/>
            <a:ext cx="8229600" cy="865188"/>
          </a:xfrm>
        </p:spPr>
        <p:txBody>
          <a:bodyPr/>
          <a:lstStyle/>
          <a:p>
            <a:pPr eaLnBrk="1" hangingPunct="1"/>
            <a:r>
              <a:rPr lang="sl-SI" smtClean="0"/>
              <a:t>Specialisti</a:t>
            </a:r>
          </a:p>
        </p:txBody>
      </p:sp>
      <p:sp>
        <p:nvSpPr>
          <p:cNvPr id="3" name="Ograda vsebine 2"/>
          <p:cNvSpPr>
            <a:spLocks noGrp="1"/>
          </p:cNvSpPr>
          <p:nvPr>
            <p:ph idx="1"/>
          </p:nvPr>
        </p:nvSpPr>
        <p:spPr>
          <a:xfrm>
            <a:off x="457200" y="1628775"/>
            <a:ext cx="8229600" cy="4695825"/>
          </a:xfrm>
        </p:spPr>
        <p:txBody>
          <a:bodyPr rtlCol="0">
            <a:normAutofit fontScale="92500" lnSpcReduction="10000"/>
          </a:bodyPr>
          <a:lstStyle/>
          <a:p>
            <a:pPr marL="274320" indent="-274320" eaLnBrk="1" fontAlgn="auto" hangingPunct="1">
              <a:spcAft>
                <a:spcPts val="0"/>
              </a:spcAft>
              <a:buClr>
                <a:schemeClr val="accent3"/>
              </a:buClr>
              <a:buFontTx/>
              <a:buChar char="-"/>
              <a:defRPr/>
            </a:pPr>
            <a:r>
              <a:rPr lang="sl-SI" sz="1800" dirty="0" smtClean="0"/>
              <a:t>Čeljustna in zobna ortopedija    86                                program ZZZS :   84,36</a:t>
            </a:r>
          </a:p>
          <a:p>
            <a:pPr marL="274320" indent="-274320" eaLnBrk="1" fontAlgn="auto" hangingPunct="1">
              <a:spcAft>
                <a:spcPts val="0"/>
              </a:spcAft>
              <a:buClr>
                <a:schemeClr val="accent3"/>
              </a:buClr>
              <a:buFont typeface="Arial" pitchFamily="34" charset="0"/>
              <a:buNone/>
              <a:defRPr/>
            </a:pPr>
            <a:endParaRPr lang="sl-SI" sz="1800" dirty="0" smtClean="0"/>
          </a:p>
          <a:p>
            <a:pPr marL="274320" indent="-274320" eaLnBrk="1" fontAlgn="auto" hangingPunct="1">
              <a:spcAft>
                <a:spcPts val="0"/>
              </a:spcAft>
              <a:buClr>
                <a:schemeClr val="accent3"/>
              </a:buClr>
              <a:buFontTx/>
              <a:buChar char="-"/>
              <a:defRPr/>
            </a:pPr>
            <a:r>
              <a:rPr lang="sl-SI" sz="1800" dirty="0" smtClean="0"/>
              <a:t>Oralna kirurgija                             24                                                               17,42</a:t>
            </a:r>
          </a:p>
          <a:p>
            <a:pPr marL="274320" indent="-274320" eaLnBrk="1" fontAlgn="auto" hangingPunct="1">
              <a:spcAft>
                <a:spcPts val="0"/>
              </a:spcAft>
              <a:buClr>
                <a:schemeClr val="accent3"/>
              </a:buClr>
              <a:buFontTx/>
              <a:buChar char="-"/>
              <a:defRPr/>
            </a:pPr>
            <a:endParaRPr lang="sl-SI" sz="1800" dirty="0" smtClean="0"/>
          </a:p>
          <a:p>
            <a:pPr marL="274320" indent="-274320" eaLnBrk="1" fontAlgn="auto" hangingPunct="1">
              <a:spcAft>
                <a:spcPts val="0"/>
              </a:spcAft>
              <a:buClr>
                <a:schemeClr val="accent3"/>
              </a:buClr>
              <a:buFontTx/>
              <a:buChar char="-"/>
              <a:defRPr/>
            </a:pPr>
            <a:r>
              <a:rPr lang="sl-SI" sz="1800" dirty="0" smtClean="0"/>
              <a:t>Otroško in prev. zobozdravstvo  37                                                               25,42</a:t>
            </a:r>
          </a:p>
          <a:p>
            <a:pPr marL="274320" indent="-274320" eaLnBrk="1" fontAlgn="auto" hangingPunct="1">
              <a:spcAft>
                <a:spcPts val="0"/>
              </a:spcAft>
              <a:buClr>
                <a:schemeClr val="accent3"/>
              </a:buClr>
              <a:buFontTx/>
              <a:buChar char="-"/>
              <a:defRPr/>
            </a:pPr>
            <a:endParaRPr lang="sl-SI" sz="1800" dirty="0" smtClean="0"/>
          </a:p>
          <a:p>
            <a:pPr marL="274320" indent="-274320" eaLnBrk="1" fontAlgn="auto" hangingPunct="1">
              <a:spcAft>
                <a:spcPts val="0"/>
              </a:spcAft>
              <a:buClr>
                <a:schemeClr val="accent3"/>
              </a:buClr>
              <a:buFontTx/>
              <a:buChar char="-"/>
              <a:defRPr/>
            </a:pPr>
            <a:r>
              <a:rPr lang="sl-SI" sz="1800" dirty="0" err="1" smtClean="0"/>
              <a:t>Parodontologija</a:t>
            </a:r>
            <a:r>
              <a:rPr lang="sl-SI" sz="1800" dirty="0" smtClean="0"/>
              <a:t>                           16   </a:t>
            </a:r>
          </a:p>
          <a:p>
            <a:pPr marL="274320" indent="-274320" eaLnBrk="1" fontAlgn="auto" hangingPunct="1">
              <a:spcAft>
                <a:spcPts val="0"/>
              </a:spcAft>
              <a:buClr>
                <a:schemeClr val="accent3"/>
              </a:buClr>
              <a:buFontTx/>
              <a:buChar char="-"/>
              <a:defRPr/>
            </a:pPr>
            <a:r>
              <a:rPr lang="sl-SI" sz="1800" dirty="0" smtClean="0"/>
              <a:t>                                                                                                                             24,51</a:t>
            </a:r>
          </a:p>
          <a:p>
            <a:pPr marL="274320" indent="-274320" eaLnBrk="1" fontAlgn="auto" hangingPunct="1">
              <a:spcAft>
                <a:spcPts val="0"/>
              </a:spcAft>
              <a:buClr>
                <a:schemeClr val="accent3"/>
              </a:buClr>
              <a:buFontTx/>
              <a:buChar char="-"/>
              <a:defRPr/>
            </a:pPr>
            <a:r>
              <a:rPr lang="sl-SI" sz="1800" dirty="0" smtClean="0"/>
              <a:t>Zobne bolezni                               32                                                                                      </a:t>
            </a:r>
          </a:p>
          <a:p>
            <a:pPr marL="274320" indent="-274320" eaLnBrk="1" fontAlgn="auto" hangingPunct="1">
              <a:spcAft>
                <a:spcPts val="0"/>
              </a:spcAft>
              <a:buClr>
                <a:schemeClr val="accent3"/>
              </a:buClr>
              <a:buFontTx/>
              <a:buChar char="-"/>
              <a:defRPr/>
            </a:pPr>
            <a:endParaRPr lang="sl-SI" sz="1800" dirty="0" smtClean="0"/>
          </a:p>
          <a:p>
            <a:pPr marL="274320" indent="-274320" eaLnBrk="1" fontAlgn="auto" hangingPunct="1">
              <a:spcAft>
                <a:spcPts val="0"/>
              </a:spcAft>
              <a:buClr>
                <a:schemeClr val="accent3"/>
              </a:buClr>
              <a:buFontTx/>
              <a:buChar char="-"/>
              <a:defRPr/>
            </a:pPr>
            <a:r>
              <a:rPr lang="sl-SI" sz="1800" dirty="0" smtClean="0"/>
              <a:t>Stomatološka protetika              37                                                                10,55</a:t>
            </a:r>
          </a:p>
          <a:p>
            <a:pPr marL="274320" indent="-274320" eaLnBrk="1" fontAlgn="auto" hangingPunct="1">
              <a:spcAft>
                <a:spcPts val="0"/>
              </a:spcAft>
              <a:buClr>
                <a:schemeClr val="accent3"/>
              </a:buClr>
              <a:buFontTx/>
              <a:buChar char="-"/>
              <a:defRPr/>
            </a:pPr>
            <a:endParaRPr lang="sl-SI" sz="1800" dirty="0" smtClean="0"/>
          </a:p>
          <a:p>
            <a:pPr marL="274320" indent="-274320" eaLnBrk="1" fontAlgn="auto" hangingPunct="1">
              <a:spcAft>
                <a:spcPts val="0"/>
              </a:spcAft>
              <a:buClr>
                <a:schemeClr val="accent3"/>
              </a:buClr>
              <a:buFontTx/>
              <a:buChar char="-"/>
              <a:defRPr/>
            </a:pPr>
            <a:r>
              <a:rPr lang="sl-SI" sz="1800" b="1" dirty="0" smtClean="0"/>
              <a:t>Aktivnih skupaj                          232                                                              162,26</a:t>
            </a:r>
          </a:p>
          <a:p>
            <a:pPr marL="274320" indent="-274320" eaLnBrk="1" fontAlgn="auto" hangingPunct="1">
              <a:spcAft>
                <a:spcPts val="0"/>
              </a:spcAft>
              <a:buClr>
                <a:schemeClr val="accent3"/>
              </a:buClr>
              <a:buFontTx/>
              <a:buChar char="-"/>
              <a:defRPr/>
            </a:pPr>
            <a:endParaRPr lang="sl-SI" sz="1800" dirty="0" smtClean="0"/>
          </a:p>
          <a:p>
            <a:pPr marL="274320" indent="-274320" eaLnBrk="1" fontAlgn="auto" hangingPunct="1">
              <a:spcAft>
                <a:spcPts val="0"/>
              </a:spcAft>
              <a:buClr>
                <a:schemeClr val="accent3"/>
              </a:buClr>
              <a:buFontTx/>
              <a:buChar char="-"/>
              <a:defRPr/>
            </a:pPr>
            <a:r>
              <a:rPr lang="sl-SI" sz="1800" dirty="0" smtClean="0"/>
              <a:t>Z upokojenci in ni podatka o zaposlitvi       311</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grada vsebine 2"/>
          <p:cNvSpPr>
            <a:spLocks noGrp="1"/>
          </p:cNvSpPr>
          <p:nvPr>
            <p:ph idx="4294967295"/>
          </p:nvPr>
        </p:nvSpPr>
        <p:spPr>
          <a:xfrm>
            <a:off x="0" y="908050"/>
            <a:ext cx="8229600" cy="5761038"/>
          </a:xfrm>
        </p:spPr>
        <p:txBody>
          <a:bodyPr/>
          <a:lstStyle/>
          <a:p>
            <a:pPr eaLnBrk="1" hangingPunct="1"/>
            <a:r>
              <a:rPr lang="sl-SI" smtClean="0"/>
              <a:t>Zaključili smo projekt Mreža zobozdravnikov, ga posredovali na MZ, kamor smo se ponudili za sodelovanje pri pripravi mreže, na žalost od tam ni odziva.</a:t>
            </a:r>
          </a:p>
          <a:p>
            <a:pPr eaLnBrk="1" hangingPunct="1"/>
            <a:r>
              <a:rPr lang="sl-SI" smtClean="0"/>
              <a:t>Javnost, MZ in ZZZS smo opozarjali na problematiko po uvedbi Direktive EU o prostem pretoku blaga in storitev. Predvsem opozarjamo na diskriminatoren položaj slovenskih izvajalcev ( tudi uporabnikov)v primerjavi s tujimi izvajalci.</a:t>
            </a:r>
          </a:p>
          <a:p>
            <a:pPr eaLnBrk="1" hangingPunct="1"/>
            <a:r>
              <a:rPr lang="sl-SI" smtClean="0"/>
              <a:t>Spremljanje podatkov ZZZS o številu primerov in višini sredstev za zdravljenje v tujini</a:t>
            </a:r>
          </a:p>
          <a:p>
            <a:pPr eaLnBrk="1" hangingPunct="1"/>
            <a:r>
              <a:rPr lang="sl-SI" smtClean="0"/>
              <a:t>Predlog za uvedbo preverjanje znanja slovenskega jezika za tujce na ZZS pred izdajo licence</a:t>
            </a:r>
          </a:p>
          <a:p>
            <a:pPr eaLnBrk="1" hangingPunct="1"/>
            <a:endParaRPr lang="sl-SI" smtClean="0"/>
          </a:p>
          <a:p>
            <a:pPr eaLnBrk="1" hangingPunct="1"/>
            <a:endParaRPr lang="sl-SI"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grada vsebine 2"/>
          <p:cNvSpPr>
            <a:spLocks noGrp="1"/>
          </p:cNvSpPr>
          <p:nvPr>
            <p:ph idx="4294967295"/>
          </p:nvPr>
        </p:nvSpPr>
        <p:spPr>
          <a:xfrm>
            <a:off x="0" y="1935163"/>
            <a:ext cx="8229600" cy="4389437"/>
          </a:xfrm>
        </p:spPr>
        <p:txBody>
          <a:bodyPr/>
          <a:lstStyle/>
          <a:p>
            <a:pPr eaLnBrk="1" hangingPunct="1"/>
            <a:r>
              <a:rPr lang="sl-SI" smtClean="0"/>
              <a:t>Neustrezno </a:t>
            </a:r>
            <a:r>
              <a:rPr lang="sl-SI" b="1" smtClean="0"/>
              <a:t>reklamiranje </a:t>
            </a:r>
            <a:r>
              <a:rPr lang="sl-SI" smtClean="0"/>
              <a:t>zobozdravstvenih storitev je vsakdanja tematika. Pripravili smo predlog za spremembo zakonodaje, torej, da bi reklamiranje zakonsko uredili ( predlog ZZDej).Danes se lahko v Sloveniji reklamirajo domače in tuje pravne osebe brez možnosti sankcioniranja oz. se jih lahko sankcionira v skladu z zakonom o varstvu potrošnikov- zavajajoče reklamiranje( tržni inšpektorat).</a:t>
            </a:r>
          </a:p>
          <a:p>
            <a:pPr eaLnBrk="1" hangingPunct="1"/>
            <a:r>
              <a:rPr lang="sl-SI" smtClean="0"/>
              <a:t>Člane ZZS lahko opozarjamo za kršitev Kodeksa medicinske etike in deontologije.</a:t>
            </a:r>
          </a:p>
          <a:p>
            <a:pPr eaLnBrk="1" hangingPunct="1"/>
            <a:endParaRPr lang="sl-SI"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otek">
  <a:themeElements>
    <a:clrScheme name="Pote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ote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ote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Pote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Pote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95</TotalTime>
  <Words>935</Words>
  <Application>Microsoft Office PowerPoint</Application>
  <PresentationFormat>Diaprojekcija na zaslonu (4:3)</PresentationFormat>
  <Paragraphs>75</Paragraphs>
  <Slides>15</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15</vt:i4>
      </vt:variant>
    </vt:vector>
  </HeadingPairs>
  <TitlesOfParts>
    <vt:vector size="21" baseType="lpstr">
      <vt:lpstr>Arial</vt:lpstr>
      <vt:lpstr>Calibri</vt:lpstr>
      <vt:lpstr>Constantia</vt:lpstr>
      <vt:lpstr>Wingdings 2</vt:lpstr>
      <vt:lpstr>Times New Roman</vt:lpstr>
      <vt:lpstr>Potek</vt:lpstr>
      <vt:lpstr>25. srečanje  zasebnih zdravnikov in zobozdravnikov Slovenije v Mariboru</vt:lpstr>
      <vt:lpstr>Diapozitiv 2</vt:lpstr>
      <vt:lpstr>Diapozitiv 3</vt:lpstr>
      <vt:lpstr>Diapozitiv 4</vt:lpstr>
      <vt:lpstr>Tujci –licence :</vt:lpstr>
      <vt:lpstr>Splošni zobozdravniki</vt:lpstr>
      <vt:lpstr>Specialisti</vt:lpstr>
      <vt:lpstr>Diapozitiv 8</vt:lpstr>
      <vt:lpstr>Diapozitiv 9</vt:lpstr>
      <vt:lpstr>Diapozitiv 10</vt:lpstr>
      <vt:lpstr>Diapozitiv 11</vt:lpstr>
      <vt:lpstr>Diapozitiv 12</vt:lpstr>
      <vt:lpstr>Diapozitiv 13</vt:lpstr>
      <vt:lpstr>Diapozitiv 14</vt:lpstr>
      <vt:lpstr>Kaj lahko storimo sami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Odbor za zobozdravstvo</dc:title>
  <dc:creator>Uporabnik</dc:creator>
  <cp:lastModifiedBy>Uporabnik</cp:lastModifiedBy>
  <cp:revision>15</cp:revision>
  <dcterms:created xsi:type="dcterms:W3CDTF">2013-12-04T13:51:01Z</dcterms:created>
  <dcterms:modified xsi:type="dcterms:W3CDTF">2014-05-15T19:13:06Z</dcterms:modified>
</cp:coreProperties>
</file>