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xls" ContentType="application/vnd.ms-exce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7" r:id="rId3"/>
    <p:sldId id="274" r:id="rId4"/>
    <p:sldId id="268" r:id="rId5"/>
    <p:sldId id="264" r:id="rId6"/>
    <p:sldId id="266" r:id="rId7"/>
    <p:sldId id="258" r:id="rId8"/>
    <p:sldId id="272" r:id="rId9"/>
    <p:sldId id="259" r:id="rId10"/>
    <p:sldId id="261" r:id="rId11"/>
    <p:sldId id="262" r:id="rId12"/>
    <p:sldId id="263" r:id="rId13"/>
    <p:sldId id="271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21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2230-65AD-A54A-8E66-E1FAF6FE42A3}" type="datetimeFigureOut">
              <a:rPr lang="en-US" smtClean="0"/>
              <a:t>16. 05. 14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9A53-2C1A-EF46-8E32-D226081FB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99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2230-65AD-A54A-8E66-E1FAF6FE42A3}" type="datetimeFigureOut">
              <a:rPr lang="en-US" smtClean="0"/>
              <a:t>16. 05. 14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9A53-2C1A-EF46-8E32-D226081FB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096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2230-65AD-A54A-8E66-E1FAF6FE42A3}" type="datetimeFigureOut">
              <a:rPr lang="en-US" smtClean="0"/>
              <a:t>16. 05. 14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9A53-2C1A-EF46-8E32-D226081FB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343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2230-65AD-A54A-8E66-E1FAF6FE42A3}" type="datetimeFigureOut">
              <a:rPr lang="en-US" smtClean="0"/>
              <a:t>16. 05. 14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9A53-2C1A-EF46-8E32-D226081FB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399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2230-65AD-A54A-8E66-E1FAF6FE42A3}" type="datetimeFigureOut">
              <a:rPr lang="en-US" smtClean="0"/>
              <a:t>16. 05. 14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9A53-2C1A-EF46-8E32-D226081FB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54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2230-65AD-A54A-8E66-E1FAF6FE42A3}" type="datetimeFigureOut">
              <a:rPr lang="en-US" smtClean="0"/>
              <a:t>16. 05. 14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9A53-2C1A-EF46-8E32-D226081FB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418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2230-65AD-A54A-8E66-E1FAF6FE42A3}" type="datetimeFigureOut">
              <a:rPr lang="en-US" smtClean="0"/>
              <a:t>16. 05. 14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9A53-2C1A-EF46-8E32-D226081FB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6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2230-65AD-A54A-8E66-E1FAF6FE42A3}" type="datetimeFigureOut">
              <a:rPr lang="en-US" smtClean="0"/>
              <a:t>16. 05. 14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9A53-2C1A-EF46-8E32-D226081FB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777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2230-65AD-A54A-8E66-E1FAF6FE42A3}" type="datetimeFigureOut">
              <a:rPr lang="en-US" smtClean="0"/>
              <a:t>16. 05. 14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9A53-2C1A-EF46-8E32-D226081FB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615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2230-65AD-A54A-8E66-E1FAF6FE42A3}" type="datetimeFigureOut">
              <a:rPr lang="en-US" smtClean="0"/>
              <a:t>16. 05. 14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9A53-2C1A-EF46-8E32-D226081FB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94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2230-65AD-A54A-8E66-E1FAF6FE42A3}" type="datetimeFigureOut">
              <a:rPr lang="en-US" smtClean="0"/>
              <a:t>16. 05. 14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9A53-2C1A-EF46-8E32-D226081FB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828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92230-65AD-A54A-8E66-E1FAF6FE42A3}" type="datetimeFigureOut">
              <a:rPr lang="en-US" smtClean="0"/>
              <a:t>16. 05. 14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79A53-2C1A-EF46-8E32-D226081FB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68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_-_2004_Worksheet1.xls"/><Relationship Id="rId4" Type="http://schemas.openxmlformats.org/officeDocument/2006/relationships/image" Target="../media/image1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Cepljenje</a:t>
            </a:r>
            <a:r>
              <a:rPr lang="en-US" dirty="0" smtClean="0"/>
              <a:t> </a:t>
            </a:r>
            <a:r>
              <a:rPr lang="en-US" dirty="0" err="1" smtClean="0"/>
              <a:t>proti</a:t>
            </a:r>
            <a:r>
              <a:rPr lang="en-US" dirty="0" smtClean="0"/>
              <a:t> </a:t>
            </a:r>
            <a:r>
              <a:rPr lang="en-US" dirty="0" err="1" smtClean="0"/>
              <a:t>pnevmokoknim</a:t>
            </a:r>
            <a:r>
              <a:rPr lang="en-US" dirty="0" smtClean="0"/>
              <a:t> </a:t>
            </a:r>
            <a:r>
              <a:rPr lang="en-US" dirty="0" err="1" smtClean="0"/>
              <a:t>okužbam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življenjska</a:t>
            </a:r>
            <a:r>
              <a:rPr lang="en-US" dirty="0" smtClean="0"/>
              <a:t> </a:t>
            </a:r>
            <a:r>
              <a:rPr lang="en-US" dirty="0" err="1" smtClean="0"/>
              <a:t>obdobja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Marko Pokorn</a:t>
            </a:r>
          </a:p>
          <a:p>
            <a:endParaRPr lang="en-US" dirty="0"/>
          </a:p>
          <a:p>
            <a:r>
              <a:rPr lang="en-US" dirty="0" err="1" smtClean="0"/>
              <a:t>Srečanje</a:t>
            </a:r>
            <a:r>
              <a:rPr lang="en-US" dirty="0" smtClean="0"/>
              <a:t> </a:t>
            </a:r>
            <a:r>
              <a:rPr lang="en-US" dirty="0" err="1" smtClean="0"/>
              <a:t>zasebnih</a:t>
            </a:r>
            <a:r>
              <a:rPr lang="en-US" dirty="0" smtClean="0"/>
              <a:t> </a:t>
            </a:r>
            <a:r>
              <a:rPr lang="en-US" dirty="0" err="1" smtClean="0"/>
              <a:t>zdravnikov</a:t>
            </a:r>
            <a:r>
              <a:rPr lang="en-US" dirty="0" smtClean="0"/>
              <a:t>,</a:t>
            </a:r>
          </a:p>
          <a:p>
            <a:r>
              <a:rPr lang="en-US" dirty="0" smtClean="0"/>
              <a:t>Maribor, 16. </a:t>
            </a:r>
            <a:r>
              <a:rPr lang="en-US" dirty="0" err="1" smtClean="0"/>
              <a:t>maj</a:t>
            </a:r>
            <a:r>
              <a:rPr lang="en-US" dirty="0" smtClean="0"/>
              <a:t>, 2014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443536" y="6523639"/>
            <a:ext cx="43666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Predavanje</a:t>
            </a:r>
            <a:r>
              <a:rPr lang="en-US" sz="1600" dirty="0" smtClean="0"/>
              <a:t> je </a:t>
            </a:r>
            <a:r>
              <a:rPr lang="en-US" sz="1600" dirty="0" err="1" smtClean="0"/>
              <a:t>pripravljeno</a:t>
            </a:r>
            <a:r>
              <a:rPr lang="en-US" sz="1600" dirty="0" smtClean="0"/>
              <a:t> </a:t>
            </a:r>
            <a:r>
              <a:rPr lang="en-US" sz="1600" dirty="0" err="1" smtClean="0"/>
              <a:t>na</a:t>
            </a:r>
            <a:r>
              <a:rPr lang="en-US" sz="1600" dirty="0" smtClean="0"/>
              <a:t> </a:t>
            </a:r>
            <a:r>
              <a:rPr lang="en-US" sz="1600" dirty="0" err="1" smtClean="0"/>
              <a:t>željo</a:t>
            </a:r>
            <a:r>
              <a:rPr lang="en-US" sz="1600" dirty="0" smtClean="0"/>
              <a:t> </a:t>
            </a:r>
            <a:r>
              <a:rPr lang="en-US" sz="1600" dirty="0" err="1" smtClean="0"/>
              <a:t>podjetja</a:t>
            </a:r>
            <a:r>
              <a:rPr lang="en-US" sz="1600" dirty="0" smtClean="0"/>
              <a:t> Pfizer.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83691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I</a:t>
            </a:r>
            <a:r>
              <a:rPr lang="en-US" dirty="0" err="1" smtClean="0"/>
              <a:t>munogenost</a:t>
            </a:r>
            <a:r>
              <a:rPr lang="en-US" dirty="0" smtClean="0"/>
              <a:t> in </a:t>
            </a:r>
            <a:r>
              <a:rPr lang="en-US" dirty="0" err="1" smtClean="0"/>
              <a:t>varnost</a:t>
            </a:r>
            <a:r>
              <a:rPr lang="en-US" dirty="0" smtClean="0"/>
              <a:t> PCV13 – </a:t>
            </a:r>
            <a:r>
              <a:rPr lang="en-US" dirty="0" err="1" smtClean="0"/>
              <a:t>odrasli</a:t>
            </a:r>
            <a:r>
              <a:rPr lang="en-US" dirty="0" smtClean="0"/>
              <a:t> </a:t>
            </a:r>
            <a:r>
              <a:rPr lang="en-US" dirty="0" err="1" smtClean="0"/>
              <a:t>bolniki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PCV13 </a:t>
            </a:r>
            <a:r>
              <a:rPr lang="en-US" dirty="0" err="1" smtClean="0"/>
              <a:t>bolj</a:t>
            </a:r>
            <a:r>
              <a:rPr lang="en-US" dirty="0" smtClean="0"/>
              <a:t> </a:t>
            </a:r>
            <a:r>
              <a:rPr lang="en-US" dirty="0" err="1" smtClean="0"/>
              <a:t>imunogeno</a:t>
            </a:r>
            <a:r>
              <a:rPr lang="en-US" dirty="0" smtClean="0"/>
              <a:t> </a:t>
            </a:r>
            <a:r>
              <a:rPr lang="en-US" dirty="0" err="1" smtClean="0"/>
              <a:t>kot</a:t>
            </a:r>
            <a:r>
              <a:rPr lang="en-US" dirty="0" smtClean="0"/>
              <a:t> PPV23 </a:t>
            </a:r>
            <a:r>
              <a:rPr lang="en-US" dirty="0" err="1" smtClean="0"/>
              <a:t>pri</a:t>
            </a:r>
            <a:r>
              <a:rPr lang="en-US" dirty="0" smtClean="0"/>
              <a:t> </a:t>
            </a:r>
            <a:r>
              <a:rPr lang="en-US" dirty="0" err="1" smtClean="0"/>
              <a:t>osebah</a:t>
            </a:r>
            <a:r>
              <a:rPr lang="en-US" dirty="0" smtClean="0"/>
              <a:t>, </a:t>
            </a:r>
            <a:r>
              <a:rPr lang="en-US" dirty="0" err="1" smtClean="0"/>
              <a:t>starih</a:t>
            </a:r>
            <a:r>
              <a:rPr lang="en-US" dirty="0" smtClean="0"/>
              <a:t> 60-64 let, PCV13 </a:t>
            </a:r>
            <a:r>
              <a:rPr lang="en-US" dirty="0" err="1" smtClean="0"/>
              <a:t>bolj</a:t>
            </a:r>
            <a:r>
              <a:rPr lang="en-US" dirty="0" smtClean="0"/>
              <a:t> </a:t>
            </a:r>
            <a:r>
              <a:rPr lang="en-US" dirty="0" err="1" smtClean="0"/>
              <a:t>imunogeno</a:t>
            </a:r>
            <a:r>
              <a:rPr lang="en-US" dirty="0" smtClean="0"/>
              <a:t> v </a:t>
            </a:r>
            <a:r>
              <a:rPr lang="en-US" dirty="0" err="1" smtClean="0"/>
              <a:t>starostni</a:t>
            </a:r>
            <a:r>
              <a:rPr lang="en-US" dirty="0" smtClean="0"/>
              <a:t> </a:t>
            </a:r>
            <a:r>
              <a:rPr lang="en-US" dirty="0" err="1" smtClean="0"/>
              <a:t>skupini</a:t>
            </a:r>
            <a:r>
              <a:rPr lang="en-US" dirty="0" smtClean="0"/>
              <a:t> 50-59 </a:t>
            </a:r>
            <a:r>
              <a:rPr lang="en-US" dirty="0" err="1" smtClean="0"/>
              <a:t>kot</a:t>
            </a:r>
            <a:r>
              <a:rPr lang="en-US" dirty="0" smtClean="0"/>
              <a:t> </a:t>
            </a:r>
            <a:r>
              <a:rPr lang="en-US" dirty="0" err="1" smtClean="0"/>
              <a:t>pri</a:t>
            </a:r>
            <a:r>
              <a:rPr lang="en-US" dirty="0" smtClean="0"/>
              <a:t> 60-64 let</a:t>
            </a:r>
          </a:p>
          <a:p>
            <a:r>
              <a:rPr lang="en-US" dirty="0" err="1" smtClean="0"/>
              <a:t>po</a:t>
            </a:r>
            <a:r>
              <a:rPr lang="en-US" dirty="0" smtClean="0"/>
              <a:t> 4 </a:t>
            </a:r>
            <a:r>
              <a:rPr lang="en-US" dirty="0" err="1" smtClean="0"/>
              <a:t>letih</a:t>
            </a:r>
            <a:r>
              <a:rPr lang="en-US" dirty="0" smtClean="0"/>
              <a:t> </a:t>
            </a:r>
            <a:r>
              <a:rPr lang="en-US" dirty="0" err="1" smtClean="0"/>
              <a:t>revakcinacija</a:t>
            </a:r>
            <a:r>
              <a:rPr lang="en-US" dirty="0" smtClean="0"/>
              <a:t> s PCV13 </a:t>
            </a:r>
            <a:r>
              <a:rPr lang="en-US" dirty="0" err="1" smtClean="0"/>
              <a:t>pri</a:t>
            </a:r>
            <a:r>
              <a:rPr lang="en-US" dirty="0" smtClean="0"/>
              <a:t> 50-59 in </a:t>
            </a:r>
            <a:r>
              <a:rPr lang="en-US" dirty="0" err="1" smtClean="0"/>
              <a:t>pri</a:t>
            </a:r>
            <a:r>
              <a:rPr lang="en-US" dirty="0" smtClean="0"/>
              <a:t> 60-64 s PCV13/PPV23 –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revakcinaciji</a:t>
            </a:r>
            <a:r>
              <a:rPr lang="en-US" dirty="0" smtClean="0"/>
              <a:t> </a:t>
            </a:r>
            <a:r>
              <a:rPr lang="en-US" dirty="0" err="1" smtClean="0"/>
              <a:t>boljši</a:t>
            </a:r>
            <a:r>
              <a:rPr lang="en-US" dirty="0" smtClean="0"/>
              <a:t> </a:t>
            </a:r>
            <a:r>
              <a:rPr lang="en-US" dirty="0" err="1" smtClean="0"/>
              <a:t>odgovor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PCV13; </a:t>
            </a:r>
            <a:r>
              <a:rPr lang="en-US" dirty="0" err="1" smtClean="0"/>
              <a:t>hiporesponsivnost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PPV23/PPV23</a:t>
            </a:r>
          </a:p>
          <a:p>
            <a:r>
              <a:rPr lang="en-US" dirty="0" smtClean="0"/>
              <a:t>&gt;70 let, </a:t>
            </a:r>
            <a:r>
              <a:rPr lang="en-US" dirty="0" err="1" smtClean="0"/>
              <a:t>predhodno</a:t>
            </a:r>
            <a:r>
              <a:rPr lang="en-US" dirty="0" smtClean="0"/>
              <a:t> </a:t>
            </a:r>
            <a:r>
              <a:rPr lang="en-US" dirty="0" err="1" smtClean="0"/>
              <a:t>cepljeni</a:t>
            </a:r>
            <a:r>
              <a:rPr lang="en-US" dirty="0" smtClean="0"/>
              <a:t> PPV23 – PCV13 </a:t>
            </a:r>
            <a:r>
              <a:rPr lang="en-US" dirty="0" err="1" smtClean="0"/>
              <a:t>boljši</a:t>
            </a:r>
            <a:r>
              <a:rPr lang="en-US" dirty="0" smtClean="0"/>
              <a:t> </a:t>
            </a:r>
            <a:r>
              <a:rPr lang="en-US" dirty="0" err="1" smtClean="0"/>
              <a:t>odgovor</a:t>
            </a:r>
            <a:endParaRPr lang="en-US" dirty="0" smtClean="0"/>
          </a:p>
          <a:p>
            <a:r>
              <a:rPr lang="en-US" dirty="0" err="1" smtClean="0"/>
              <a:t>varnost</a:t>
            </a:r>
            <a:r>
              <a:rPr lang="en-US" dirty="0" smtClean="0"/>
              <a:t> </a:t>
            </a:r>
            <a:r>
              <a:rPr lang="en-US" dirty="0" err="1" smtClean="0"/>
              <a:t>primerljiva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25555" y="6521498"/>
            <a:ext cx="58456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Vaccine 31 (2013) 3577–</a:t>
            </a:r>
            <a:r>
              <a:rPr lang="it-IT" dirty="0" smtClean="0"/>
              <a:t>3584. </a:t>
            </a:r>
            <a:r>
              <a:rPr lang="it-IT" dirty="0"/>
              <a:t>Vaccine 31 (2013) 3594–3602 </a:t>
            </a:r>
            <a:endParaRPr lang="it-IT" dirty="0" smtClean="0"/>
          </a:p>
          <a:p>
            <a:r>
              <a:rPr lang="it-IT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4081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Raziskava</a:t>
            </a:r>
            <a:r>
              <a:rPr lang="en-US" dirty="0" smtClean="0"/>
              <a:t> CAPITA – </a:t>
            </a:r>
            <a:r>
              <a:rPr lang="en-US" dirty="0" err="1" smtClean="0"/>
              <a:t>preliminarni</a:t>
            </a:r>
            <a:r>
              <a:rPr lang="en-US" dirty="0" smtClean="0"/>
              <a:t> </a:t>
            </a:r>
            <a:r>
              <a:rPr lang="en-US" dirty="0" err="1" smtClean="0"/>
              <a:t>rezultati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40256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odrasli</a:t>
            </a:r>
            <a:r>
              <a:rPr lang="en-US" dirty="0" smtClean="0"/>
              <a:t> ≥65 let, </a:t>
            </a:r>
            <a:r>
              <a:rPr lang="en-US" dirty="0" err="1" smtClean="0"/>
              <a:t>predhodno</a:t>
            </a:r>
            <a:r>
              <a:rPr lang="en-US" dirty="0" smtClean="0"/>
              <a:t> </a:t>
            </a:r>
            <a:r>
              <a:rPr lang="en-US" dirty="0" err="1" smtClean="0"/>
              <a:t>niso</a:t>
            </a:r>
            <a:r>
              <a:rPr lang="en-US" dirty="0" smtClean="0"/>
              <a:t> </a:t>
            </a:r>
            <a:r>
              <a:rPr lang="en-US" dirty="0" err="1" smtClean="0"/>
              <a:t>bili</a:t>
            </a:r>
            <a:r>
              <a:rPr lang="en-US" dirty="0" smtClean="0"/>
              <a:t> </a:t>
            </a:r>
            <a:r>
              <a:rPr lang="en-US" dirty="0" err="1" smtClean="0"/>
              <a:t>cepljeni</a:t>
            </a:r>
            <a:r>
              <a:rPr lang="en-US" dirty="0" smtClean="0"/>
              <a:t> </a:t>
            </a:r>
            <a:r>
              <a:rPr lang="en-US" dirty="0" err="1" smtClean="0"/>
              <a:t>proti</a:t>
            </a:r>
            <a:r>
              <a:rPr lang="en-US" dirty="0" smtClean="0"/>
              <a:t> </a:t>
            </a:r>
            <a:r>
              <a:rPr lang="en-US" dirty="0" err="1" smtClean="0"/>
              <a:t>pnevmokoku</a:t>
            </a:r>
            <a:r>
              <a:rPr lang="en-US" dirty="0" smtClean="0"/>
              <a:t>, </a:t>
            </a:r>
            <a:r>
              <a:rPr lang="en-US" dirty="0" err="1" smtClean="0"/>
              <a:t>skoraj</a:t>
            </a:r>
            <a:r>
              <a:rPr lang="en-US" dirty="0" smtClean="0"/>
              <a:t> 85.000 </a:t>
            </a:r>
            <a:r>
              <a:rPr lang="en-US" dirty="0" err="1" smtClean="0"/>
              <a:t>oseb</a:t>
            </a:r>
            <a:r>
              <a:rPr lang="en-US" dirty="0" smtClean="0"/>
              <a:t>, </a:t>
            </a:r>
            <a:r>
              <a:rPr lang="en-US" dirty="0" err="1" smtClean="0"/>
              <a:t>Nizozemska</a:t>
            </a:r>
            <a:endParaRPr lang="en-US" dirty="0" smtClean="0"/>
          </a:p>
          <a:p>
            <a:r>
              <a:rPr lang="en-US" dirty="0" smtClean="0"/>
              <a:t>1 </a:t>
            </a:r>
            <a:r>
              <a:rPr lang="en-US" dirty="0" err="1" smtClean="0"/>
              <a:t>odmerek</a:t>
            </a:r>
            <a:r>
              <a:rPr lang="en-US" dirty="0" smtClean="0"/>
              <a:t> PCV13/placebo</a:t>
            </a:r>
          </a:p>
          <a:p>
            <a:r>
              <a:rPr lang="en-US" dirty="0" err="1" smtClean="0"/>
              <a:t>primarni</a:t>
            </a:r>
            <a:r>
              <a:rPr lang="en-US" dirty="0" smtClean="0"/>
              <a:t> </a:t>
            </a:r>
            <a:r>
              <a:rPr lang="en-US" dirty="0" err="1" smtClean="0"/>
              <a:t>cilj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učinkovitost</a:t>
            </a:r>
            <a:r>
              <a:rPr lang="en-US" dirty="0" smtClean="0"/>
              <a:t> </a:t>
            </a:r>
            <a:r>
              <a:rPr lang="en-US" dirty="0" err="1" smtClean="0"/>
              <a:t>pri</a:t>
            </a:r>
            <a:r>
              <a:rPr lang="en-US" dirty="0" smtClean="0"/>
              <a:t> </a:t>
            </a:r>
            <a:r>
              <a:rPr lang="en-US" dirty="0" err="1" smtClean="0"/>
              <a:t>preprečevanju</a:t>
            </a:r>
            <a:r>
              <a:rPr lang="en-US" dirty="0" smtClean="0"/>
              <a:t> </a:t>
            </a:r>
            <a:r>
              <a:rPr lang="en-US" dirty="0" err="1" smtClean="0"/>
              <a:t>prve</a:t>
            </a:r>
            <a:r>
              <a:rPr lang="en-US" dirty="0" smtClean="0"/>
              <a:t> </a:t>
            </a:r>
            <a:r>
              <a:rPr lang="en-US" dirty="0" err="1" smtClean="0"/>
              <a:t>epizode</a:t>
            </a:r>
            <a:r>
              <a:rPr lang="en-US" dirty="0" smtClean="0"/>
              <a:t> ZBP, </a:t>
            </a:r>
            <a:r>
              <a:rPr lang="en-US" dirty="0" err="1" smtClean="0"/>
              <a:t>povzročene</a:t>
            </a:r>
            <a:r>
              <a:rPr lang="en-US" dirty="0" smtClean="0"/>
              <a:t> s </a:t>
            </a:r>
            <a:r>
              <a:rPr lang="en-US" dirty="0" err="1" smtClean="0"/>
              <a:t>cepilnimi</a:t>
            </a:r>
            <a:r>
              <a:rPr lang="en-US" dirty="0" smtClean="0"/>
              <a:t> </a:t>
            </a:r>
            <a:r>
              <a:rPr lang="en-US" dirty="0" err="1" smtClean="0"/>
              <a:t>serotipi</a:t>
            </a:r>
            <a:endParaRPr lang="en-US" dirty="0" smtClean="0"/>
          </a:p>
          <a:p>
            <a:r>
              <a:rPr lang="en-US" dirty="0" err="1" smtClean="0"/>
              <a:t>sekundarna</a:t>
            </a:r>
            <a:r>
              <a:rPr lang="en-US" dirty="0" smtClean="0"/>
              <a:t> </a:t>
            </a:r>
            <a:r>
              <a:rPr lang="en-US" dirty="0" err="1" smtClean="0"/>
              <a:t>cilja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učinkovitost</a:t>
            </a:r>
            <a:r>
              <a:rPr lang="en-US" dirty="0" smtClean="0"/>
              <a:t> </a:t>
            </a:r>
            <a:r>
              <a:rPr lang="en-US" dirty="0" err="1" smtClean="0"/>
              <a:t>preprečevanja</a:t>
            </a:r>
            <a:r>
              <a:rPr lang="en-US" dirty="0" smtClean="0"/>
              <a:t> </a:t>
            </a:r>
            <a:r>
              <a:rPr lang="en-US" dirty="0" err="1" smtClean="0"/>
              <a:t>nebakteremične</a:t>
            </a:r>
            <a:r>
              <a:rPr lang="en-US" dirty="0" smtClean="0"/>
              <a:t> ZBP, </a:t>
            </a:r>
            <a:r>
              <a:rPr lang="en-US" dirty="0" err="1" smtClean="0"/>
              <a:t>povzročene</a:t>
            </a:r>
            <a:r>
              <a:rPr lang="en-US" dirty="0" smtClean="0"/>
              <a:t> s </a:t>
            </a:r>
            <a:r>
              <a:rPr lang="en-US" dirty="0" err="1" smtClean="0"/>
              <a:t>cepilnimi</a:t>
            </a:r>
            <a:r>
              <a:rPr lang="en-US" dirty="0" smtClean="0"/>
              <a:t> </a:t>
            </a:r>
            <a:r>
              <a:rPr lang="en-US" dirty="0" err="1" smtClean="0"/>
              <a:t>serotipi</a:t>
            </a:r>
            <a:endParaRPr lang="en-US" dirty="0" smtClean="0"/>
          </a:p>
          <a:p>
            <a:pPr lvl="1"/>
            <a:r>
              <a:rPr lang="en-US" dirty="0" err="1" smtClean="0"/>
              <a:t>učinkovitost</a:t>
            </a:r>
            <a:r>
              <a:rPr lang="en-US" dirty="0" smtClean="0"/>
              <a:t> </a:t>
            </a:r>
            <a:r>
              <a:rPr lang="en-US" dirty="0" err="1" smtClean="0"/>
              <a:t>preprečevanja</a:t>
            </a:r>
            <a:r>
              <a:rPr lang="en-US" dirty="0" smtClean="0"/>
              <a:t> </a:t>
            </a:r>
            <a:r>
              <a:rPr lang="en-US" dirty="0" err="1" smtClean="0"/>
              <a:t>invazivne</a:t>
            </a:r>
            <a:r>
              <a:rPr lang="en-US" dirty="0" smtClean="0"/>
              <a:t> </a:t>
            </a:r>
            <a:r>
              <a:rPr lang="en-US" dirty="0" err="1" smtClean="0"/>
              <a:t>pnevmokokne</a:t>
            </a:r>
            <a:r>
              <a:rPr lang="en-US" dirty="0" smtClean="0"/>
              <a:t> </a:t>
            </a:r>
            <a:r>
              <a:rPr lang="en-US" dirty="0" err="1" smtClean="0"/>
              <a:t>okužbe</a:t>
            </a:r>
            <a:r>
              <a:rPr lang="en-US" dirty="0" smtClean="0"/>
              <a:t>, </a:t>
            </a:r>
            <a:r>
              <a:rPr lang="en-US" dirty="0" err="1" smtClean="0"/>
              <a:t>povzročene</a:t>
            </a:r>
            <a:r>
              <a:rPr lang="en-US" dirty="0" smtClean="0"/>
              <a:t> s </a:t>
            </a:r>
            <a:r>
              <a:rPr lang="en-US" dirty="0" err="1" smtClean="0"/>
              <a:t>cepilnimi</a:t>
            </a:r>
            <a:r>
              <a:rPr lang="en-US" dirty="0" smtClean="0"/>
              <a:t> </a:t>
            </a:r>
            <a:r>
              <a:rPr lang="en-US" dirty="0" err="1" smtClean="0"/>
              <a:t>serotipi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385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Raziskava</a:t>
            </a:r>
            <a:r>
              <a:rPr lang="en-US" dirty="0" smtClean="0"/>
              <a:t> CAPITA – </a:t>
            </a:r>
            <a:r>
              <a:rPr lang="en-US" dirty="0" err="1" smtClean="0"/>
              <a:t>preliminarni</a:t>
            </a:r>
            <a:r>
              <a:rPr lang="en-US" dirty="0" smtClean="0"/>
              <a:t> </a:t>
            </a:r>
            <a:r>
              <a:rPr lang="en-US" dirty="0" err="1" smtClean="0"/>
              <a:t>rezultati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40256"/>
          </a:xfrm>
        </p:spPr>
        <p:txBody>
          <a:bodyPr>
            <a:normAutofit/>
          </a:bodyPr>
          <a:lstStyle/>
          <a:p>
            <a:r>
              <a:rPr lang="en-US" dirty="0" err="1" smtClean="0"/>
              <a:t>primarni</a:t>
            </a:r>
            <a:r>
              <a:rPr lang="en-US" dirty="0" smtClean="0"/>
              <a:t> </a:t>
            </a:r>
            <a:r>
              <a:rPr lang="en-US" dirty="0" err="1" smtClean="0"/>
              <a:t>cilj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učinkovitost</a:t>
            </a:r>
            <a:r>
              <a:rPr lang="en-US" dirty="0" smtClean="0"/>
              <a:t> </a:t>
            </a:r>
            <a:r>
              <a:rPr lang="en-US" dirty="0" err="1" smtClean="0"/>
              <a:t>pri</a:t>
            </a:r>
            <a:r>
              <a:rPr lang="en-US" dirty="0" smtClean="0"/>
              <a:t> </a:t>
            </a:r>
            <a:r>
              <a:rPr lang="en-US" dirty="0" err="1" smtClean="0"/>
              <a:t>preprečevanju</a:t>
            </a:r>
            <a:r>
              <a:rPr lang="en-US" dirty="0" smtClean="0"/>
              <a:t> </a:t>
            </a:r>
            <a:r>
              <a:rPr lang="en-US" dirty="0" err="1" smtClean="0"/>
              <a:t>prve</a:t>
            </a:r>
            <a:r>
              <a:rPr lang="en-US" dirty="0" smtClean="0"/>
              <a:t> </a:t>
            </a:r>
            <a:r>
              <a:rPr lang="en-US" dirty="0" err="1" smtClean="0"/>
              <a:t>epizode</a:t>
            </a:r>
            <a:r>
              <a:rPr lang="en-US" dirty="0" smtClean="0"/>
              <a:t> ZBP, </a:t>
            </a:r>
            <a:r>
              <a:rPr lang="en-US" dirty="0" err="1" smtClean="0"/>
              <a:t>povzročene</a:t>
            </a:r>
            <a:r>
              <a:rPr lang="en-US" dirty="0" smtClean="0"/>
              <a:t> s </a:t>
            </a:r>
            <a:r>
              <a:rPr lang="en-US" dirty="0" err="1" smtClean="0"/>
              <a:t>cepilnimi</a:t>
            </a:r>
            <a:r>
              <a:rPr lang="en-US" dirty="0" smtClean="0"/>
              <a:t> </a:t>
            </a:r>
            <a:r>
              <a:rPr lang="en-US" dirty="0" err="1" smtClean="0"/>
              <a:t>serotipi</a:t>
            </a:r>
            <a:r>
              <a:rPr lang="en-US" dirty="0" smtClean="0"/>
              <a:t>            </a:t>
            </a:r>
            <a:r>
              <a:rPr lang="en-US" dirty="0" smtClean="0">
                <a:solidFill>
                  <a:srgbClr val="FF0000"/>
                </a:solidFill>
              </a:rPr>
              <a:t>45.56%</a:t>
            </a:r>
          </a:p>
          <a:p>
            <a:r>
              <a:rPr lang="en-US" dirty="0" err="1" smtClean="0"/>
              <a:t>sekundarna</a:t>
            </a:r>
            <a:r>
              <a:rPr lang="en-US" dirty="0" smtClean="0"/>
              <a:t> </a:t>
            </a:r>
            <a:r>
              <a:rPr lang="en-US" dirty="0" err="1" smtClean="0"/>
              <a:t>cilja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učinkovitost</a:t>
            </a:r>
            <a:r>
              <a:rPr lang="en-US" dirty="0" smtClean="0"/>
              <a:t> </a:t>
            </a:r>
            <a:r>
              <a:rPr lang="en-US" dirty="0" err="1" smtClean="0"/>
              <a:t>preprečevanja</a:t>
            </a:r>
            <a:r>
              <a:rPr lang="en-US" dirty="0" smtClean="0"/>
              <a:t> </a:t>
            </a:r>
            <a:r>
              <a:rPr lang="en-US" dirty="0" err="1" smtClean="0"/>
              <a:t>nebakteremične</a:t>
            </a:r>
            <a:r>
              <a:rPr lang="en-US" dirty="0" smtClean="0"/>
              <a:t> ZBP, </a:t>
            </a:r>
            <a:r>
              <a:rPr lang="en-US" dirty="0" err="1" smtClean="0"/>
              <a:t>povzročene</a:t>
            </a:r>
            <a:r>
              <a:rPr lang="en-US" dirty="0" smtClean="0"/>
              <a:t> s </a:t>
            </a:r>
            <a:r>
              <a:rPr lang="en-US" dirty="0" err="1" smtClean="0"/>
              <a:t>cepilnimi</a:t>
            </a:r>
            <a:r>
              <a:rPr lang="en-US" dirty="0" smtClean="0"/>
              <a:t> </a:t>
            </a:r>
            <a:r>
              <a:rPr lang="en-US" dirty="0" err="1" smtClean="0"/>
              <a:t>serotipi</a:t>
            </a:r>
            <a:r>
              <a:rPr lang="en-US" dirty="0" smtClean="0"/>
              <a:t>           </a:t>
            </a:r>
            <a:r>
              <a:rPr lang="en-US" dirty="0" smtClean="0">
                <a:solidFill>
                  <a:srgbClr val="FF0000"/>
                </a:solidFill>
              </a:rPr>
              <a:t>45.0%</a:t>
            </a:r>
          </a:p>
          <a:p>
            <a:pPr lvl="1"/>
            <a:r>
              <a:rPr lang="en-US" dirty="0" err="1" smtClean="0"/>
              <a:t>učinkovitost</a:t>
            </a:r>
            <a:r>
              <a:rPr lang="en-US" dirty="0" smtClean="0"/>
              <a:t> </a:t>
            </a:r>
            <a:r>
              <a:rPr lang="en-US" dirty="0" err="1" smtClean="0"/>
              <a:t>preprečevanja</a:t>
            </a:r>
            <a:r>
              <a:rPr lang="en-US" dirty="0" smtClean="0"/>
              <a:t> </a:t>
            </a:r>
            <a:r>
              <a:rPr lang="en-US" dirty="0" err="1" smtClean="0"/>
              <a:t>invazivne</a:t>
            </a:r>
            <a:r>
              <a:rPr lang="en-US" dirty="0" smtClean="0"/>
              <a:t> </a:t>
            </a:r>
            <a:r>
              <a:rPr lang="en-US" dirty="0" err="1" smtClean="0"/>
              <a:t>pnevmokokne</a:t>
            </a:r>
            <a:r>
              <a:rPr lang="en-US" dirty="0" smtClean="0"/>
              <a:t> </a:t>
            </a:r>
            <a:r>
              <a:rPr lang="en-US" dirty="0" err="1" smtClean="0"/>
              <a:t>okužbe</a:t>
            </a:r>
            <a:r>
              <a:rPr lang="en-US" dirty="0" smtClean="0"/>
              <a:t>, </a:t>
            </a:r>
            <a:r>
              <a:rPr lang="en-US" dirty="0" err="1" smtClean="0"/>
              <a:t>povzročene</a:t>
            </a:r>
            <a:r>
              <a:rPr lang="en-US" dirty="0" smtClean="0"/>
              <a:t> s </a:t>
            </a:r>
            <a:r>
              <a:rPr lang="en-US" dirty="0" err="1" smtClean="0"/>
              <a:t>cepilnimi</a:t>
            </a:r>
            <a:r>
              <a:rPr lang="en-US" dirty="0" smtClean="0"/>
              <a:t> </a:t>
            </a:r>
            <a:r>
              <a:rPr lang="en-US" dirty="0" err="1" smtClean="0"/>
              <a:t>serotipi</a:t>
            </a:r>
            <a:r>
              <a:rPr lang="en-US" dirty="0" smtClean="0"/>
              <a:t>                                                     </a:t>
            </a:r>
            <a:r>
              <a:rPr lang="en-US" dirty="0" smtClean="0">
                <a:solidFill>
                  <a:srgbClr val="FF0000"/>
                </a:solidFill>
              </a:rPr>
              <a:t>75%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352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88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19281"/>
            <a:ext cx="4587402" cy="9763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7450" y="6010140"/>
            <a:ext cx="5257800" cy="77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278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Sklep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234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pnevmokokne</a:t>
            </a:r>
            <a:r>
              <a:rPr lang="en-US" dirty="0" smtClean="0"/>
              <a:t> </a:t>
            </a:r>
            <a:r>
              <a:rPr lang="en-US" dirty="0" err="1" smtClean="0"/>
              <a:t>okužbe</a:t>
            </a:r>
            <a:r>
              <a:rPr lang="en-US" dirty="0" smtClean="0"/>
              <a:t> so </a:t>
            </a:r>
            <a:r>
              <a:rPr lang="en-US" dirty="0" err="1" smtClean="0"/>
              <a:t>pomemben</a:t>
            </a:r>
            <a:r>
              <a:rPr lang="en-US" dirty="0" smtClean="0"/>
              <a:t> </a:t>
            </a:r>
            <a:r>
              <a:rPr lang="en-US" dirty="0" err="1" smtClean="0"/>
              <a:t>vzrok</a:t>
            </a:r>
            <a:r>
              <a:rPr lang="en-US" dirty="0" smtClean="0"/>
              <a:t> </a:t>
            </a:r>
            <a:r>
              <a:rPr lang="en-US" dirty="0" err="1" smtClean="0"/>
              <a:t>zbolevnosti</a:t>
            </a:r>
            <a:r>
              <a:rPr lang="en-US" dirty="0" smtClean="0"/>
              <a:t> in </a:t>
            </a:r>
            <a:r>
              <a:rPr lang="en-US" dirty="0" err="1" smtClean="0"/>
              <a:t>umrljivosti</a:t>
            </a:r>
            <a:endParaRPr lang="en-US" dirty="0" smtClean="0"/>
          </a:p>
          <a:p>
            <a:r>
              <a:rPr lang="en-US" dirty="0" err="1" smtClean="0"/>
              <a:t>pri</a:t>
            </a:r>
            <a:r>
              <a:rPr lang="en-US" dirty="0" smtClean="0"/>
              <a:t> </a:t>
            </a:r>
            <a:r>
              <a:rPr lang="en-US" dirty="0" err="1" smtClean="0"/>
              <a:t>bolnikih</a:t>
            </a:r>
            <a:r>
              <a:rPr lang="en-US" dirty="0" smtClean="0"/>
              <a:t> z </a:t>
            </a:r>
            <a:r>
              <a:rPr lang="en-US" dirty="0" err="1" smtClean="0"/>
              <a:t>osnovnimi</a:t>
            </a:r>
            <a:r>
              <a:rPr lang="en-US" dirty="0" smtClean="0"/>
              <a:t> </a:t>
            </a:r>
            <a:r>
              <a:rPr lang="en-US" dirty="0" err="1" smtClean="0"/>
              <a:t>boleznimi</a:t>
            </a:r>
            <a:r>
              <a:rPr lang="en-US" dirty="0" smtClean="0"/>
              <a:t> je </a:t>
            </a:r>
            <a:r>
              <a:rPr lang="en-US" dirty="0" err="1" smtClean="0"/>
              <a:t>pojavnost</a:t>
            </a:r>
            <a:r>
              <a:rPr lang="en-US" dirty="0" smtClean="0"/>
              <a:t> in </a:t>
            </a:r>
            <a:r>
              <a:rPr lang="en-US" dirty="0" err="1" smtClean="0"/>
              <a:t>umrljivost</a:t>
            </a:r>
            <a:r>
              <a:rPr lang="en-US" dirty="0" smtClean="0"/>
              <a:t> IPO </a:t>
            </a:r>
            <a:r>
              <a:rPr lang="en-US" dirty="0" err="1" smtClean="0"/>
              <a:t>višja</a:t>
            </a:r>
            <a:endParaRPr lang="en-US" dirty="0" smtClean="0"/>
          </a:p>
          <a:p>
            <a:r>
              <a:rPr lang="en-US" dirty="0" smtClean="0"/>
              <a:t>13-valentno </a:t>
            </a:r>
            <a:r>
              <a:rPr lang="en-US" dirty="0" err="1" smtClean="0"/>
              <a:t>konjugirano</a:t>
            </a:r>
            <a:r>
              <a:rPr lang="en-US" dirty="0" smtClean="0"/>
              <a:t> </a:t>
            </a:r>
            <a:r>
              <a:rPr lang="en-US" dirty="0" err="1" smtClean="0"/>
              <a:t>pnevmokokno</a:t>
            </a:r>
            <a:r>
              <a:rPr lang="en-US" dirty="0" smtClean="0"/>
              <a:t> </a:t>
            </a:r>
            <a:r>
              <a:rPr lang="en-US" dirty="0" err="1" smtClean="0"/>
              <a:t>cepivo</a:t>
            </a:r>
            <a:r>
              <a:rPr lang="en-US" dirty="0" smtClean="0"/>
              <a:t> je </a:t>
            </a:r>
            <a:r>
              <a:rPr lang="en-US" dirty="0" err="1" smtClean="0"/>
              <a:t>registrirano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starostna</a:t>
            </a:r>
            <a:r>
              <a:rPr lang="en-US" dirty="0" smtClean="0"/>
              <a:t> </a:t>
            </a:r>
            <a:r>
              <a:rPr lang="en-US" dirty="0" err="1" smtClean="0"/>
              <a:t>obdobja</a:t>
            </a:r>
            <a:endParaRPr lang="en-US" dirty="0" smtClean="0"/>
          </a:p>
          <a:p>
            <a:r>
              <a:rPr lang="en-US" dirty="0" err="1" smtClean="0"/>
              <a:t>imunogenost</a:t>
            </a:r>
            <a:r>
              <a:rPr lang="en-US" dirty="0" smtClean="0"/>
              <a:t> je </a:t>
            </a:r>
            <a:r>
              <a:rPr lang="en-US" dirty="0" err="1" smtClean="0"/>
              <a:t>boljša</a:t>
            </a:r>
            <a:r>
              <a:rPr lang="en-US" dirty="0" smtClean="0"/>
              <a:t> od </a:t>
            </a:r>
            <a:r>
              <a:rPr lang="en-US" dirty="0" err="1" smtClean="0"/>
              <a:t>polisaharidnega</a:t>
            </a:r>
            <a:r>
              <a:rPr lang="en-US" dirty="0" smtClean="0"/>
              <a:t> </a:t>
            </a:r>
            <a:r>
              <a:rPr lang="en-US" dirty="0" err="1" smtClean="0"/>
              <a:t>cepiva</a:t>
            </a:r>
            <a:endParaRPr lang="en-US" dirty="0" smtClean="0"/>
          </a:p>
          <a:p>
            <a:r>
              <a:rPr lang="en-US" dirty="0" err="1" smtClean="0"/>
              <a:t>klinična</a:t>
            </a:r>
            <a:r>
              <a:rPr lang="en-US" dirty="0" smtClean="0"/>
              <a:t> </a:t>
            </a:r>
            <a:r>
              <a:rPr lang="en-US" dirty="0" err="1" smtClean="0"/>
              <a:t>učinkovitost</a:t>
            </a:r>
            <a:r>
              <a:rPr lang="en-US" dirty="0" smtClean="0"/>
              <a:t> </a:t>
            </a:r>
            <a:r>
              <a:rPr lang="en-US" dirty="0" err="1" smtClean="0"/>
              <a:t>cepiva</a:t>
            </a:r>
            <a:r>
              <a:rPr lang="en-US" dirty="0" smtClean="0"/>
              <a:t> je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dokazana</a:t>
            </a:r>
            <a:r>
              <a:rPr lang="en-US" dirty="0" smtClean="0"/>
              <a:t> v </a:t>
            </a:r>
            <a:r>
              <a:rPr lang="en-US" dirty="0" err="1" smtClean="0"/>
              <a:t>raziskavi</a:t>
            </a:r>
            <a:r>
              <a:rPr lang="en-US" dirty="0" smtClean="0"/>
              <a:t> CAPITA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35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Sklep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če</a:t>
            </a:r>
            <a:r>
              <a:rPr lang="en-US" dirty="0" smtClean="0"/>
              <a:t> </a:t>
            </a:r>
            <a:r>
              <a:rPr lang="en-US" dirty="0" err="1" smtClean="0"/>
              <a:t>bolnik</a:t>
            </a:r>
            <a:r>
              <a:rPr lang="en-US" dirty="0" smtClean="0"/>
              <a:t> </a:t>
            </a:r>
            <a:r>
              <a:rPr lang="en-US" dirty="0" err="1" smtClean="0"/>
              <a:t>potrebuje</a:t>
            </a:r>
            <a:r>
              <a:rPr lang="en-US" dirty="0" smtClean="0"/>
              <a:t> </a:t>
            </a:r>
            <a:r>
              <a:rPr lang="en-US" dirty="0" err="1" smtClean="0"/>
              <a:t>cepljenje</a:t>
            </a:r>
            <a:r>
              <a:rPr lang="en-US" dirty="0" smtClean="0"/>
              <a:t> </a:t>
            </a:r>
            <a:r>
              <a:rPr lang="en-US" dirty="0" err="1" smtClean="0"/>
              <a:t>proti</a:t>
            </a:r>
            <a:r>
              <a:rPr lang="en-US" dirty="0" smtClean="0"/>
              <a:t> </a:t>
            </a:r>
            <a:r>
              <a:rPr lang="en-US" dirty="0" err="1" smtClean="0"/>
              <a:t>pnevmokoku</a:t>
            </a:r>
            <a:r>
              <a:rPr lang="en-US" dirty="0" smtClean="0"/>
              <a:t>, mu je </a:t>
            </a:r>
            <a:r>
              <a:rPr lang="en-US" dirty="0" err="1" smtClean="0"/>
              <a:t>smiselno</a:t>
            </a:r>
            <a:r>
              <a:rPr lang="en-US" dirty="0" smtClean="0"/>
              <a:t> </a:t>
            </a:r>
            <a:r>
              <a:rPr lang="en-US" dirty="0" err="1" smtClean="0"/>
              <a:t>najprej</a:t>
            </a:r>
            <a:r>
              <a:rPr lang="en-US" dirty="0" smtClean="0"/>
              <a:t> </a:t>
            </a:r>
            <a:r>
              <a:rPr lang="en-US" dirty="0" err="1" smtClean="0"/>
              <a:t>dati</a:t>
            </a:r>
            <a:r>
              <a:rPr lang="en-US" dirty="0" smtClean="0"/>
              <a:t> </a:t>
            </a:r>
            <a:r>
              <a:rPr lang="en-US" dirty="0" err="1" smtClean="0"/>
              <a:t>konjugirano</a:t>
            </a:r>
            <a:r>
              <a:rPr lang="en-US" dirty="0"/>
              <a:t> </a:t>
            </a:r>
            <a:r>
              <a:rPr lang="en-US" dirty="0" smtClean="0"/>
              <a:t>in </a:t>
            </a:r>
            <a:r>
              <a:rPr lang="en-US" dirty="0" err="1" smtClean="0"/>
              <a:t>nato</a:t>
            </a:r>
            <a:r>
              <a:rPr lang="en-US" dirty="0" smtClean="0"/>
              <a:t> </a:t>
            </a:r>
            <a:r>
              <a:rPr lang="en-US" dirty="0" err="1" smtClean="0"/>
              <a:t>še</a:t>
            </a:r>
            <a:r>
              <a:rPr lang="en-US" dirty="0" smtClean="0"/>
              <a:t> </a:t>
            </a:r>
            <a:r>
              <a:rPr lang="en-US" dirty="0" err="1" smtClean="0"/>
              <a:t>polisaharidno</a:t>
            </a:r>
            <a:r>
              <a:rPr lang="en-US" dirty="0" smtClean="0"/>
              <a:t> </a:t>
            </a:r>
            <a:r>
              <a:rPr lang="en-US" dirty="0" err="1" smtClean="0"/>
              <a:t>cepivo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pri</a:t>
            </a:r>
            <a:r>
              <a:rPr lang="en-US" dirty="0" smtClean="0"/>
              <a:t> </a:t>
            </a:r>
            <a:r>
              <a:rPr lang="en-US" dirty="0" err="1" smtClean="0"/>
              <a:t>sicer</a:t>
            </a:r>
            <a:r>
              <a:rPr lang="en-US" dirty="0" smtClean="0"/>
              <a:t> </a:t>
            </a:r>
            <a:r>
              <a:rPr lang="en-US" dirty="0" err="1" smtClean="0"/>
              <a:t>zdravih</a:t>
            </a:r>
            <a:r>
              <a:rPr lang="en-US" dirty="0" smtClean="0"/>
              <a:t> </a:t>
            </a:r>
            <a:r>
              <a:rPr lang="en-US" dirty="0" err="1" smtClean="0"/>
              <a:t>zadostuje</a:t>
            </a:r>
            <a:r>
              <a:rPr lang="en-US" dirty="0" smtClean="0"/>
              <a:t> PCV13</a:t>
            </a:r>
          </a:p>
          <a:p>
            <a:endParaRPr lang="en-US" dirty="0"/>
          </a:p>
          <a:p>
            <a:r>
              <a:rPr lang="en-US" dirty="0" smtClean="0"/>
              <a:t>ne </a:t>
            </a:r>
            <a:r>
              <a:rPr lang="en-US" dirty="0" err="1" smtClean="0"/>
              <a:t>pozabite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vsakoletno</a:t>
            </a:r>
            <a:r>
              <a:rPr lang="en-US" dirty="0" smtClean="0"/>
              <a:t> </a:t>
            </a:r>
            <a:r>
              <a:rPr lang="en-US" dirty="0" err="1" smtClean="0"/>
              <a:t>cepljenje</a:t>
            </a:r>
            <a:r>
              <a:rPr lang="en-US" dirty="0" smtClean="0"/>
              <a:t> </a:t>
            </a:r>
            <a:r>
              <a:rPr lang="en-US" dirty="0" err="1" smtClean="0"/>
              <a:t>proti</a:t>
            </a:r>
            <a:r>
              <a:rPr lang="en-US" dirty="0" smtClean="0"/>
              <a:t> </a:t>
            </a:r>
            <a:r>
              <a:rPr lang="en-US" dirty="0" err="1" smtClean="0"/>
              <a:t>gripi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656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Pnevmokokne</a:t>
            </a:r>
            <a:r>
              <a:rPr lang="en-US" dirty="0" smtClean="0"/>
              <a:t> </a:t>
            </a:r>
            <a:r>
              <a:rPr lang="en-US" dirty="0" err="1" smtClean="0"/>
              <a:t>okužbe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invazivne</a:t>
            </a:r>
            <a:endParaRPr lang="en-US" dirty="0" smtClean="0"/>
          </a:p>
          <a:p>
            <a:pPr lvl="1"/>
            <a:r>
              <a:rPr lang="en-US" dirty="0" err="1" smtClean="0"/>
              <a:t>bakteriemija</a:t>
            </a:r>
            <a:r>
              <a:rPr lang="en-US" dirty="0" smtClean="0"/>
              <a:t>/</a:t>
            </a:r>
            <a:r>
              <a:rPr lang="en-US" dirty="0" err="1" smtClean="0"/>
              <a:t>sepsa</a:t>
            </a:r>
            <a:endParaRPr lang="en-US" dirty="0" smtClean="0"/>
          </a:p>
          <a:p>
            <a:pPr lvl="1"/>
            <a:r>
              <a:rPr lang="en-US" dirty="0" err="1" smtClean="0"/>
              <a:t>bakteriemična</a:t>
            </a:r>
            <a:r>
              <a:rPr lang="en-US" dirty="0" smtClean="0"/>
              <a:t> </a:t>
            </a:r>
            <a:r>
              <a:rPr lang="en-US" dirty="0" err="1" smtClean="0"/>
              <a:t>pljučnica</a:t>
            </a:r>
            <a:endParaRPr lang="en-US" dirty="0" smtClean="0"/>
          </a:p>
          <a:p>
            <a:pPr lvl="1"/>
            <a:r>
              <a:rPr lang="en-US" dirty="0" smtClean="0"/>
              <a:t>meningitis, </a:t>
            </a:r>
            <a:r>
              <a:rPr lang="en-US" dirty="0" err="1" smtClean="0"/>
              <a:t>perikarditis</a:t>
            </a:r>
            <a:r>
              <a:rPr lang="en-US" dirty="0" smtClean="0"/>
              <a:t>, peritonitis, </a:t>
            </a:r>
            <a:r>
              <a:rPr lang="en-US" dirty="0" err="1" smtClean="0"/>
              <a:t>artritis</a:t>
            </a:r>
            <a:r>
              <a:rPr lang="en-US" dirty="0" smtClean="0"/>
              <a:t>…</a:t>
            </a:r>
          </a:p>
          <a:p>
            <a:r>
              <a:rPr lang="en-US" dirty="0" err="1" smtClean="0"/>
              <a:t>neinvazivne</a:t>
            </a:r>
            <a:endParaRPr lang="en-US" dirty="0" smtClean="0"/>
          </a:p>
          <a:p>
            <a:pPr lvl="1"/>
            <a:r>
              <a:rPr lang="en-US" dirty="0" err="1" smtClean="0"/>
              <a:t>pljučnica</a:t>
            </a:r>
            <a:endParaRPr lang="en-US" dirty="0" smtClean="0"/>
          </a:p>
          <a:p>
            <a:pPr lvl="1"/>
            <a:r>
              <a:rPr lang="en-US" dirty="0" err="1" smtClean="0"/>
              <a:t>akutno</a:t>
            </a:r>
            <a:r>
              <a:rPr lang="en-US" dirty="0" smtClean="0"/>
              <a:t> </a:t>
            </a:r>
            <a:r>
              <a:rPr lang="en-US" dirty="0" err="1" smtClean="0"/>
              <a:t>vnetje</a:t>
            </a:r>
            <a:r>
              <a:rPr lang="en-US" dirty="0" smtClean="0"/>
              <a:t> </a:t>
            </a:r>
            <a:r>
              <a:rPr lang="en-US" dirty="0" err="1" smtClean="0"/>
              <a:t>srednjega</a:t>
            </a:r>
            <a:r>
              <a:rPr lang="en-US" dirty="0" smtClean="0"/>
              <a:t> </a:t>
            </a:r>
            <a:r>
              <a:rPr lang="en-US" dirty="0" err="1" smtClean="0"/>
              <a:t>ušesa</a:t>
            </a:r>
            <a:endParaRPr lang="en-US" dirty="0" smtClean="0"/>
          </a:p>
          <a:p>
            <a:pPr lvl="1"/>
            <a:r>
              <a:rPr lang="en-US" dirty="0" err="1" smtClean="0"/>
              <a:t>akutni</a:t>
            </a:r>
            <a:r>
              <a:rPr lang="en-US" dirty="0" smtClean="0"/>
              <a:t> sinusitis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758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Ograda številke diapozitiva 5"/>
          <p:cNvSpPr>
            <a:spLocks noGrp="1"/>
          </p:cNvSpPr>
          <p:nvPr>
            <p:ph type="sldNum" sz="quarter" idx="12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D65F5AEA-FA44-474B-A5E5-7D25DE9831FE}" type="slidenum">
              <a:rPr lang="sl-SI"/>
              <a:pPr>
                <a:defRPr/>
              </a:pPr>
              <a:t>3</a:t>
            </a:fld>
            <a:endParaRPr lang="sl-SI"/>
          </a:p>
        </p:txBody>
      </p:sp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sl-SI" sz="2800" b="1" dirty="0" smtClean="0"/>
              <a:t>Najpogostejši invazivni pnevmokokni serotipi </a:t>
            </a:r>
            <a:r>
              <a:rPr lang="sl-SI" sz="2800" b="1" dirty="0" smtClean="0"/>
              <a:t>pri otrocih in odraslih v </a:t>
            </a:r>
            <a:r>
              <a:rPr lang="sl-SI" sz="2800" b="1" dirty="0" smtClean="0"/>
              <a:t>Sloveniji, </a:t>
            </a:r>
            <a:r>
              <a:rPr lang="sl-SI" sz="2800" b="1" dirty="0" smtClean="0"/>
              <a:t>2004-2010</a:t>
            </a:r>
            <a:endParaRPr lang="en-US" sz="2800" b="1" dirty="0" smtClean="0"/>
          </a:p>
        </p:txBody>
      </p:sp>
      <p:graphicFrame>
        <p:nvGraphicFramePr>
          <p:cNvPr id="27650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639763" y="1417638"/>
          <a:ext cx="7421562" cy="4938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Worksheet" r:id="rId3" imgW="8877300" imgH="4597400" progId="Excel.Sheet.8">
                  <p:embed/>
                </p:oleObj>
              </mc:Choice>
              <mc:Fallback>
                <p:oleObj name="Worksheet" r:id="rId3" imgW="8877300" imgH="459740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763" y="1417638"/>
                        <a:ext cx="7421562" cy="4938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3" name="TextBox 4"/>
          <p:cNvSpPr txBox="1">
            <a:spLocks noChangeArrowheads="1"/>
          </p:cNvSpPr>
          <p:nvPr/>
        </p:nvSpPr>
        <p:spPr bwMode="auto">
          <a:xfrm>
            <a:off x="4984750" y="6488113"/>
            <a:ext cx="399678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err="1">
                <a:latin typeface="Calibri" pitchFamily="34" charset="0"/>
              </a:rPr>
              <a:t>Paragi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</a:rPr>
              <a:t>M et al. </a:t>
            </a:r>
            <a:r>
              <a:rPr lang="en-US" dirty="0" err="1" smtClean="0">
                <a:latin typeface="Calibri" pitchFamily="34" charset="0"/>
              </a:rPr>
              <a:t>Infektološki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simpozij</a:t>
            </a:r>
            <a:r>
              <a:rPr lang="en-US" dirty="0" smtClean="0">
                <a:latin typeface="Calibri" pitchFamily="34" charset="0"/>
              </a:rPr>
              <a:t> 2011</a:t>
            </a:r>
            <a:endParaRPr lang="en-US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466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Prepoznava</a:t>
            </a:r>
            <a:r>
              <a:rPr lang="en-US" dirty="0" smtClean="0"/>
              <a:t> </a:t>
            </a:r>
            <a:r>
              <a:rPr lang="en-US" dirty="0" err="1" smtClean="0"/>
              <a:t>invazivnih</a:t>
            </a:r>
            <a:r>
              <a:rPr lang="en-US" dirty="0" smtClean="0"/>
              <a:t> </a:t>
            </a:r>
            <a:r>
              <a:rPr lang="en-US" dirty="0" err="1" smtClean="0"/>
              <a:t>pnevmokoknih</a:t>
            </a:r>
            <a:r>
              <a:rPr lang="en-US" dirty="0" smtClean="0"/>
              <a:t> </a:t>
            </a:r>
            <a:r>
              <a:rPr lang="en-US" dirty="0" err="1" smtClean="0"/>
              <a:t>okužb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31720"/>
          </a:xfrm>
        </p:spPr>
        <p:txBody>
          <a:bodyPr>
            <a:normAutofit/>
          </a:bodyPr>
          <a:lstStyle/>
          <a:p>
            <a:r>
              <a:rPr lang="en-US" dirty="0" err="1" smtClean="0"/>
              <a:t>hemokultura</a:t>
            </a:r>
            <a:r>
              <a:rPr lang="en-US" dirty="0" smtClean="0"/>
              <a:t> je </a:t>
            </a:r>
            <a:r>
              <a:rPr lang="en-US" dirty="0" err="1" smtClean="0"/>
              <a:t>slabo</a:t>
            </a:r>
            <a:r>
              <a:rPr lang="en-US" dirty="0" smtClean="0"/>
              <a:t> </a:t>
            </a:r>
            <a:r>
              <a:rPr lang="en-US" dirty="0" err="1" smtClean="0"/>
              <a:t>očutljiva</a:t>
            </a:r>
            <a:endParaRPr lang="en-US" dirty="0" smtClean="0"/>
          </a:p>
          <a:p>
            <a:r>
              <a:rPr lang="en-US" dirty="0" smtClean="0"/>
              <a:t>antigen v </a:t>
            </a:r>
            <a:r>
              <a:rPr lang="en-US" dirty="0" err="1" smtClean="0"/>
              <a:t>urinu</a:t>
            </a:r>
            <a:r>
              <a:rPr lang="en-US" dirty="0" smtClean="0"/>
              <a:t> </a:t>
            </a:r>
            <a:r>
              <a:rPr lang="en-US" dirty="0" err="1" smtClean="0"/>
              <a:t>pogosto</a:t>
            </a:r>
            <a:r>
              <a:rPr lang="en-US" dirty="0" smtClean="0"/>
              <a:t> ne </a:t>
            </a:r>
            <a:r>
              <a:rPr lang="en-US" dirty="0" err="1" smtClean="0"/>
              <a:t>ločuje</a:t>
            </a:r>
            <a:r>
              <a:rPr lang="en-US" dirty="0" smtClean="0"/>
              <a:t> </a:t>
            </a:r>
            <a:r>
              <a:rPr lang="en-US" dirty="0" err="1" smtClean="0"/>
              <a:t>kolonizacije</a:t>
            </a:r>
            <a:r>
              <a:rPr lang="en-US" dirty="0" smtClean="0"/>
              <a:t> od </a:t>
            </a:r>
            <a:r>
              <a:rPr lang="en-US" dirty="0" err="1" smtClean="0"/>
              <a:t>okužbe</a:t>
            </a:r>
            <a:endParaRPr lang="en-US" dirty="0" smtClean="0"/>
          </a:p>
          <a:p>
            <a:r>
              <a:rPr lang="en-US" dirty="0" err="1" smtClean="0"/>
              <a:t>prospektivna</a:t>
            </a:r>
            <a:r>
              <a:rPr lang="en-US" dirty="0" smtClean="0"/>
              <a:t> </a:t>
            </a:r>
            <a:r>
              <a:rPr lang="en-US" dirty="0" err="1" smtClean="0"/>
              <a:t>raziskava</a:t>
            </a:r>
            <a:r>
              <a:rPr lang="en-US" dirty="0" smtClean="0"/>
              <a:t> </a:t>
            </a:r>
            <a:r>
              <a:rPr lang="en-US" dirty="0" err="1" smtClean="0"/>
              <a:t>bolnikov</a:t>
            </a:r>
            <a:r>
              <a:rPr lang="en-US" dirty="0" smtClean="0"/>
              <a:t> s </a:t>
            </a:r>
            <a:r>
              <a:rPr lang="en-US" dirty="0" err="1" smtClean="0"/>
              <a:t>pljučnico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KIBVS (</a:t>
            </a:r>
            <a:r>
              <a:rPr lang="en-US" dirty="0" err="1" smtClean="0"/>
              <a:t>jan</a:t>
            </a:r>
            <a:r>
              <a:rPr lang="en-US" dirty="0" smtClean="0"/>
              <a:t> 2011-maj 2012), 340 </a:t>
            </a:r>
            <a:r>
              <a:rPr lang="en-US" dirty="0" err="1" smtClean="0"/>
              <a:t>bolnikov</a:t>
            </a:r>
            <a:endParaRPr lang="en-US" dirty="0" smtClean="0"/>
          </a:p>
          <a:p>
            <a:pPr lvl="1"/>
            <a:r>
              <a:rPr lang="en-US" dirty="0" err="1" smtClean="0"/>
              <a:t>otroci</a:t>
            </a:r>
            <a:r>
              <a:rPr lang="en-US" dirty="0" smtClean="0"/>
              <a:t> (160): </a:t>
            </a:r>
            <a:r>
              <a:rPr lang="en-US" dirty="0" err="1" smtClean="0"/>
              <a:t>pnevmokokna</a:t>
            </a:r>
            <a:r>
              <a:rPr lang="en-US" dirty="0" smtClean="0"/>
              <a:t> </a:t>
            </a:r>
            <a:r>
              <a:rPr lang="en-US" dirty="0" err="1" smtClean="0"/>
              <a:t>etiologija</a:t>
            </a:r>
            <a:r>
              <a:rPr lang="en-US" dirty="0" smtClean="0"/>
              <a:t> v 33.8% (3.1% </a:t>
            </a:r>
            <a:r>
              <a:rPr lang="en-US" dirty="0" err="1" smtClean="0"/>
              <a:t>pozitivnih</a:t>
            </a:r>
            <a:r>
              <a:rPr lang="en-US" dirty="0" smtClean="0"/>
              <a:t> s HK, 31.9% </a:t>
            </a:r>
            <a:r>
              <a:rPr lang="en-US" dirty="0" err="1" smtClean="0"/>
              <a:t>pozitivnih</a:t>
            </a:r>
            <a:r>
              <a:rPr lang="en-US" dirty="0" smtClean="0"/>
              <a:t> s PCR)</a:t>
            </a:r>
          </a:p>
          <a:p>
            <a:pPr lvl="1"/>
            <a:r>
              <a:rPr lang="en-US" dirty="0" err="1" smtClean="0"/>
              <a:t>odrasli</a:t>
            </a:r>
            <a:r>
              <a:rPr lang="en-US" dirty="0" smtClean="0"/>
              <a:t> (180): 23.3% (</a:t>
            </a:r>
            <a:r>
              <a:rPr lang="en-US" dirty="0" err="1" smtClean="0"/>
              <a:t>pozitivna</a:t>
            </a:r>
            <a:r>
              <a:rPr lang="en-US" dirty="0" smtClean="0"/>
              <a:t> HK </a:t>
            </a:r>
            <a:r>
              <a:rPr lang="en-US" dirty="0" err="1" smtClean="0"/>
              <a:t>pri</a:t>
            </a:r>
            <a:r>
              <a:rPr lang="en-US" dirty="0" smtClean="0"/>
              <a:t> 6.7%, PCR </a:t>
            </a:r>
            <a:r>
              <a:rPr lang="en-US" dirty="0" err="1" smtClean="0"/>
              <a:t>pri</a:t>
            </a:r>
            <a:r>
              <a:rPr lang="en-US" dirty="0" smtClean="0"/>
              <a:t> 22.8%)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82761" y="6450579"/>
            <a:ext cx="5222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Cvitkovič</a:t>
            </a:r>
            <a:r>
              <a:rPr lang="en-US" dirty="0" smtClean="0"/>
              <a:t> </a:t>
            </a:r>
            <a:r>
              <a:rPr lang="en-US" dirty="0" err="1" smtClean="0"/>
              <a:t>Špik</a:t>
            </a:r>
            <a:r>
              <a:rPr lang="en-US" dirty="0" smtClean="0"/>
              <a:t> et al. </a:t>
            </a:r>
            <a:r>
              <a:rPr lang="en-US" dirty="0" err="1" smtClean="0"/>
              <a:t>Scand</a:t>
            </a:r>
            <a:r>
              <a:rPr lang="en-US" dirty="0" smtClean="0"/>
              <a:t> J Infect Dis 2013; 45: 731-7.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9377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556" dirty="0" err="1" smtClean="0"/>
              <a:t>Vpliv</a:t>
            </a:r>
            <a:r>
              <a:rPr lang="en-US" sz="3556" dirty="0" smtClean="0"/>
              <a:t> </a:t>
            </a:r>
            <a:r>
              <a:rPr lang="en-US" sz="3556" dirty="0" err="1" smtClean="0"/>
              <a:t>osnovne</a:t>
            </a:r>
            <a:r>
              <a:rPr lang="en-US" sz="3556" dirty="0" smtClean="0"/>
              <a:t> </a:t>
            </a:r>
            <a:r>
              <a:rPr lang="en-US" sz="3556" dirty="0" err="1" smtClean="0"/>
              <a:t>bolezni</a:t>
            </a:r>
            <a:r>
              <a:rPr lang="en-US" sz="3556" dirty="0" smtClean="0"/>
              <a:t> </a:t>
            </a:r>
            <a:r>
              <a:rPr lang="en-US" sz="3556" dirty="0" err="1" smtClean="0"/>
              <a:t>na</a:t>
            </a:r>
            <a:r>
              <a:rPr lang="en-US" sz="3556" dirty="0" smtClean="0"/>
              <a:t> </a:t>
            </a:r>
            <a:r>
              <a:rPr lang="en-US" sz="3556" dirty="0" err="1" smtClean="0"/>
              <a:t>nevarnost</a:t>
            </a:r>
            <a:r>
              <a:rPr lang="en-US" sz="3556" dirty="0" smtClean="0"/>
              <a:t> </a:t>
            </a:r>
            <a:r>
              <a:rPr lang="en-US" sz="3556" dirty="0" err="1" smtClean="0"/>
              <a:t>pojava</a:t>
            </a:r>
            <a:r>
              <a:rPr lang="en-US" sz="3556" dirty="0" smtClean="0"/>
              <a:t> IPO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van </a:t>
            </a:r>
            <a:r>
              <a:rPr lang="en-US" sz="2000" dirty="0" err="1" smtClean="0"/>
              <a:t>Hoek</a:t>
            </a:r>
            <a:r>
              <a:rPr lang="en-US" sz="2000" dirty="0" smtClean="0"/>
              <a:t> et al. The effect of underlying clinical conditions on the risk of developing invasive pneumococcal disease in England. J Infect 2012; 65: 17-24.  </a:t>
            </a:r>
            <a:endParaRPr lang="en-US" sz="20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42533"/>
            <a:ext cx="8229600" cy="5215467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2400"/>
              </a:spcAft>
            </a:pPr>
            <a:r>
              <a:rPr lang="en-US" dirty="0" err="1" smtClean="0"/>
              <a:t>marec</a:t>
            </a:r>
            <a:r>
              <a:rPr lang="en-US" dirty="0" smtClean="0"/>
              <a:t> 2002-marec 2009</a:t>
            </a:r>
          </a:p>
          <a:p>
            <a:pPr>
              <a:spcAft>
                <a:spcPts val="2400"/>
              </a:spcAft>
            </a:pPr>
            <a:r>
              <a:rPr lang="en-US" dirty="0" smtClean="0"/>
              <a:t>&gt;22.000 </a:t>
            </a:r>
            <a:r>
              <a:rPr lang="en-US" dirty="0" err="1" smtClean="0"/>
              <a:t>bolnikov</a:t>
            </a:r>
            <a:r>
              <a:rPr lang="en-US" dirty="0" smtClean="0"/>
              <a:t> </a:t>
            </a:r>
            <a:r>
              <a:rPr lang="en-US" dirty="0" err="1" smtClean="0"/>
              <a:t>z</a:t>
            </a:r>
            <a:r>
              <a:rPr lang="en-US" dirty="0" smtClean="0"/>
              <a:t> IPO&gt;2 </a:t>
            </a:r>
            <a:r>
              <a:rPr lang="en-US" dirty="0" err="1" smtClean="0"/>
              <a:t>leti</a:t>
            </a:r>
            <a:endParaRPr lang="en-US" dirty="0" smtClean="0"/>
          </a:p>
          <a:p>
            <a:pPr>
              <a:spcAft>
                <a:spcPts val="2400"/>
              </a:spcAft>
            </a:pPr>
            <a:r>
              <a:rPr lang="en-US" dirty="0" err="1" smtClean="0"/>
              <a:t>pregled</a:t>
            </a:r>
            <a:r>
              <a:rPr lang="en-US" dirty="0" smtClean="0"/>
              <a:t> </a:t>
            </a:r>
            <a:r>
              <a:rPr lang="en-US" dirty="0" err="1" smtClean="0"/>
              <a:t>medicinske</a:t>
            </a:r>
            <a:r>
              <a:rPr lang="en-US" dirty="0" smtClean="0"/>
              <a:t> </a:t>
            </a:r>
            <a:r>
              <a:rPr lang="en-US" dirty="0" err="1" smtClean="0"/>
              <a:t>dokumentacije</a:t>
            </a:r>
            <a:endParaRPr lang="en-US" dirty="0" smtClean="0"/>
          </a:p>
          <a:p>
            <a:pPr>
              <a:spcAft>
                <a:spcPts val="2400"/>
              </a:spcAft>
            </a:pPr>
            <a:r>
              <a:rPr lang="en-US" dirty="0" err="1" smtClean="0"/>
              <a:t>iskanje</a:t>
            </a:r>
            <a:r>
              <a:rPr lang="en-US" dirty="0" smtClean="0"/>
              <a:t> </a:t>
            </a:r>
            <a:r>
              <a:rPr lang="en-US" dirty="0" err="1" smtClean="0"/>
              <a:t>ogrožujočih</a:t>
            </a:r>
            <a:r>
              <a:rPr lang="en-US" dirty="0" smtClean="0"/>
              <a:t> </a:t>
            </a:r>
            <a:r>
              <a:rPr lang="en-US" dirty="0" err="1" smtClean="0"/>
              <a:t>dejavnikov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IPO in </a:t>
            </a:r>
            <a:r>
              <a:rPr lang="en-US" dirty="0" err="1" smtClean="0"/>
              <a:t>primerjava</a:t>
            </a:r>
            <a:r>
              <a:rPr lang="en-US" dirty="0" smtClean="0"/>
              <a:t> </a:t>
            </a:r>
            <a:r>
              <a:rPr lang="en-US" dirty="0" err="1" smtClean="0"/>
              <a:t>njihove</a:t>
            </a:r>
            <a:r>
              <a:rPr lang="en-US" dirty="0" smtClean="0"/>
              <a:t> prevalence med </a:t>
            </a:r>
            <a:r>
              <a:rPr lang="en-US" dirty="0" err="1" smtClean="0"/>
              <a:t>bolniki</a:t>
            </a:r>
            <a:r>
              <a:rPr lang="en-US" dirty="0" smtClean="0"/>
              <a:t> in </a:t>
            </a:r>
            <a:r>
              <a:rPr lang="en-US" dirty="0" err="1" smtClean="0"/>
              <a:t>angleško</a:t>
            </a:r>
            <a:r>
              <a:rPr lang="en-US" dirty="0" smtClean="0"/>
              <a:t> </a:t>
            </a:r>
            <a:r>
              <a:rPr lang="en-US" dirty="0" err="1" smtClean="0"/>
              <a:t>populacijo</a:t>
            </a:r>
            <a:r>
              <a:rPr lang="en-US" dirty="0" smtClean="0"/>
              <a:t> - </a:t>
            </a:r>
            <a:r>
              <a:rPr lang="en-US" dirty="0" err="1" smtClean="0"/>
              <a:t>zajetega</a:t>
            </a:r>
            <a:r>
              <a:rPr lang="en-US" dirty="0" smtClean="0"/>
              <a:t> 60% </a:t>
            </a:r>
            <a:r>
              <a:rPr lang="en-US" dirty="0" err="1" smtClean="0"/>
              <a:t>prebivalstva</a:t>
            </a:r>
            <a:endParaRPr lang="en-US" dirty="0" smtClean="0"/>
          </a:p>
          <a:p>
            <a:pPr lvl="1">
              <a:spcAft>
                <a:spcPts val="2400"/>
              </a:spcAft>
            </a:pPr>
            <a:r>
              <a:rPr lang="en-US" dirty="0" err="1" smtClean="0"/>
              <a:t>asplenija</a:t>
            </a:r>
            <a:r>
              <a:rPr lang="en-US" dirty="0" smtClean="0"/>
              <a:t>/</a:t>
            </a:r>
            <a:r>
              <a:rPr lang="en-US" dirty="0" err="1" smtClean="0"/>
              <a:t>hiposplenizem</a:t>
            </a:r>
            <a:r>
              <a:rPr lang="en-US" dirty="0" smtClean="0"/>
              <a:t>, </a:t>
            </a:r>
            <a:r>
              <a:rPr lang="en-US" dirty="0" err="1" smtClean="0"/>
              <a:t>kronične</a:t>
            </a:r>
            <a:r>
              <a:rPr lang="en-US" dirty="0" smtClean="0"/>
              <a:t> </a:t>
            </a:r>
            <a:r>
              <a:rPr lang="en-US" dirty="0" err="1" smtClean="0"/>
              <a:t>bolezni</a:t>
            </a:r>
            <a:r>
              <a:rPr lang="en-US" dirty="0" smtClean="0"/>
              <a:t> </a:t>
            </a:r>
            <a:r>
              <a:rPr lang="en-US" dirty="0" err="1" smtClean="0"/>
              <a:t>dihal</a:t>
            </a:r>
            <a:r>
              <a:rPr lang="en-US" dirty="0" smtClean="0"/>
              <a:t>, </a:t>
            </a:r>
            <a:r>
              <a:rPr lang="en-US" dirty="0" err="1" smtClean="0"/>
              <a:t>srca</a:t>
            </a:r>
            <a:r>
              <a:rPr lang="en-US" dirty="0" smtClean="0"/>
              <a:t>, </a:t>
            </a:r>
            <a:r>
              <a:rPr lang="en-US" dirty="0" err="1" smtClean="0"/>
              <a:t>ledvic</a:t>
            </a:r>
            <a:r>
              <a:rPr lang="en-US" dirty="0" smtClean="0"/>
              <a:t>, </a:t>
            </a:r>
            <a:r>
              <a:rPr lang="en-US" dirty="0" err="1" smtClean="0"/>
              <a:t>jeter</a:t>
            </a:r>
            <a:r>
              <a:rPr lang="en-US" dirty="0" smtClean="0"/>
              <a:t>, </a:t>
            </a:r>
            <a:r>
              <a:rPr lang="en-US" dirty="0" err="1" smtClean="0"/>
              <a:t>sladkorna</a:t>
            </a:r>
            <a:r>
              <a:rPr lang="en-US" dirty="0" smtClean="0"/>
              <a:t> </a:t>
            </a:r>
            <a:r>
              <a:rPr lang="en-US" dirty="0" err="1" smtClean="0"/>
              <a:t>bolezen</a:t>
            </a:r>
            <a:r>
              <a:rPr lang="en-US" dirty="0" smtClean="0"/>
              <a:t>, </a:t>
            </a:r>
            <a:r>
              <a:rPr lang="en-US" dirty="0" err="1" smtClean="0"/>
              <a:t>imunosupresija</a:t>
            </a:r>
            <a:r>
              <a:rPr lang="en-US" dirty="0" smtClean="0"/>
              <a:t>, </a:t>
            </a:r>
            <a:r>
              <a:rPr lang="en-US" dirty="0" err="1" smtClean="0"/>
              <a:t>polžkov</a:t>
            </a:r>
            <a:r>
              <a:rPr lang="en-US" dirty="0" smtClean="0"/>
              <a:t> </a:t>
            </a:r>
            <a:r>
              <a:rPr lang="en-US" dirty="0" err="1" smtClean="0"/>
              <a:t>vsadek</a:t>
            </a:r>
            <a:r>
              <a:rPr lang="en-US" dirty="0" smtClean="0"/>
              <a:t>, </a:t>
            </a:r>
            <a:r>
              <a:rPr lang="en-US" dirty="0" err="1" smtClean="0"/>
              <a:t>likvorska</a:t>
            </a:r>
            <a:r>
              <a:rPr lang="en-US" dirty="0" smtClean="0"/>
              <a:t> fistula,…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3282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386596" y="-2744582"/>
            <a:ext cx="2380826" cy="91339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167515" y="388494"/>
            <a:ext cx="2838309" cy="897013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55753" y="6553201"/>
            <a:ext cx="34529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van </a:t>
            </a:r>
            <a:r>
              <a:rPr lang="en-US" sz="1600" dirty="0" err="1" smtClean="0"/>
              <a:t>Hoek</a:t>
            </a:r>
            <a:r>
              <a:rPr lang="en-US" sz="1600" dirty="0" smtClean="0"/>
              <a:t> et al. J Infect 2012; 65: 17-24.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54754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5058"/>
            <a:ext cx="9144000" cy="1143000"/>
          </a:xfrm>
        </p:spPr>
        <p:txBody>
          <a:bodyPr>
            <a:noAutofit/>
          </a:bodyPr>
          <a:lstStyle/>
          <a:p>
            <a:r>
              <a:rPr lang="en-US" sz="3600" dirty="0" err="1" smtClean="0"/>
              <a:t>Pnevmokokni</a:t>
            </a:r>
            <a:r>
              <a:rPr lang="en-US" sz="3600" dirty="0" smtClean="0"/>
              <a:t> </a:t>
            </a:r>
            <a:r>
              <a:rPr lang="en-US" sz="3600" dirty="0" err="1" smtClean="0"/>
              <a:t>serotipi</a:t>
            </a:r>
            <a:r>
              <a:rPr lang="en-US" sz="3600" dirty="0" smtClean="0"/>
              <a:t> </a:t>
            </a:r>
            <a:r>
              <a:rPr lang="en-US" sz="3600" dirty="0" err="1" smtClean="0"/>
              <a:t>pri</a:t>
            </a:r>
            <a:r>
              <a:rPr lang="en-US" sz="3600" dirty="0" smtClean="0"/>
              <a:t> </a:t>
            </a:r>
            <a:r>
              <a:rPr lang="en-US" sz="3600" dirty="0" err="1" smtClean="0"/>
              <a:t>otrocih</a:t>
            </a:r>
            <a:r>
              <a:rPr lang="en-US" sz="3600" dirty="0" smtClean="0"/>
              <a:t> s </a:t>
            </a:r>
            <a:r>
              <a:rPr lang="en-US" sz="3600" dirty="0" err="1" smtClean="0"/>
              <a:t>pljučnico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076000"/>
            <a:ext cx="8234102" cy="5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7636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8664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Razlike</a:t>
            </a:r>
            <a:r>
              <a:rPr lang="en-US" dirty="0" smtClean="0"/>
              <a:t> med </a:t>
            </a:r>
            <a:r>
              <a:rPr lang="en-US" dirty="0" err="1" smtClean="0"/>
              <a:t>pnevmokoknimi</a:t>
            </a:r>
            <a:r>
              <a:rPr lang="en-US" dirty="0" smtClean="0"/>
              <a:t> </a:t>
            </a:r>
            <a:r>
              <a:rPr lang="en-US" dirty="0" err="1" smtClean="0"/>
              <a:t>serotipi</a:t>
            </a:r>
            <a:r>
              <a:rPr lang="en-US" dirty="0" smtClean="0"/>
              <a:t>, 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povzročajo</a:t>
            </a:r>
            <a:r>
              <a:rPr lang="en-US" dirty="0" smtClean="0"/>
              <a:t> AVSU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600200"/>
            <a:ext cx="5130814" cy="2154717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manj</a:t>
            </a:r>
            <a:r>
              <a:rPr lang="en-US" dirty="0" smtClean="0"/>
              <a:t> </a:t>
            </a:r>
            <a:r>
              <a:rPr lang="en-US" dirty="0" err="1" smtClean="0"/>
              <a:t>invazivni</a:t>
            </a:r>
            <a:r>
              <a:rPr lang="en-US" dirty="0" smtClean="0"/>
              <a:t> </a:t>
            </a:r>
            <a:r>
              <a:rPr lang="en-US" dirty="0" err="1" smtClean="0"/>
              <a:t>pnevmokokni</a:t>
            </a:r>
            <a:r>
              <a:rPr lang="en-US" dirty="0" smtClean="0"/>
              <a:t> </a:t>
            </a:r>
            <a:r>
              <a:rPr lang="en-US" dirty="0" err="1" smtClean="0"/>
              <a:t>serotipi</a:t>
            </a:r>
            <a:r>
              <a:rPr lang="en-US" dirty="0" smtClean="0"/>
              <a:t> </a:t>
            </a:r>
            <a:r>
              <a:rPr lang="en-US" dirty="0" err="1" smtClean="0"/>
              <a:t>pogosteje</a:t>
            </a:r>
            <a:r>
              <a:rPr lang="en-US" dirty="0" smtClean="0"/>
              <a:t> </a:t>
            </a:r>
            <a:r>
              <a:rPr lang="en-US" dirty="0" err="1" smtClean="0"/>
              <a:t>prisotni</a:t>
            </a:r>
            <a:r>
              <a:rPr lang="en-US" dirty="0" smtClean="0"/>
              <a:t> </a:t>
            </a:r>
            <a:r>
              <a:rPr lang="en-US" dirty="0" err="1" smtClean="0"/>
              <a:t>pri</a:t>
            </a:r>
            <a:r>
              <a:rPr lang="en-US" dirty="0" smtClean="0"/>
              <a:t> </a:t>
            </a:r>
            <a:r>
              <a:rPr lang="en-US" dirty="0" err="1" smtClean="0"/>
              <a:t>ponavljajočem</a:t>
            </a:r>
            <a:r>
              <a:rPr lang="en-US" dirty="0" smtClean="0"/>
              <a:t> AVSU in AVSU z </a:t>
            </a:r>
            <a:r>
              <a:rPr lang="en-US" dirty="0" err="1" smtClean="0"/>
              <a:t>več</a:t>
            </a:r>
            <a:r>
              <a:rPr lang="en-US" dirty="0" smtClean="0"/>
              <a:t> </a:t>
            </a:r>
            <a:r>
              <a:rPr lang="en-US" dirty="0" err="1" smtClean="0"/>
              <a:t>povzročitelji</a:t>
            </a:r>
            <a:r>
              <a:rPr lang="en-US" dirty="0" smtClean="0"/>
              <a:t> (</a:t>
            </a:r>
            <a:r>
              <a:rPr lang="en-US" dirty="0" err="1" smtClean="0"/>
              <a:t>ntHi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vloga</a:t>
            </a:r>
            <a:r>
              <a:rPr lang="en-US" dirty="0" smtClean="0"/>
              <a:t> </a:t>
            </a:r>
            <a:r>
              <a:rPr lang="en-US" dirty="0" err="1" smtClean="0"/>
              <a:t>biofilma</a:t>
            </a:r>
            <a:r>
              <a:rPr lang="en-US" dirty="0" smtClean="0"/>
              <a:t> v </a:t>
            </a:r>
            <a:r>
              <a:rPr lang="en-US" dirty="0" err="1" smtClean="0"/>
              <a:t>patogenezi</a:t>
            </a:r>
            <a:r>
              <a:rPr lang="en-US" dirty="0" smtClean="0"/>
              <a:t> </a:t>
            </a:r>
            <a:r>
              <a:rPr lang="en-US" dirty="0" err="1" smtClean="0"/>
              <a:t>ponavljajočih</a:t>
            </a:r>
            <a:r>
              <a:rPr lang="en-US" dirty="0" smtClean="0"/>
              <a:t> AVSU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540" y="3754917"/>
            <a:ext cx="5334474" cy="30576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9562" y="1417637"/>
            <a:ext cx="3678593" cy="44972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47030" y="6504766"/>
            <a:ext cx="3231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Dagan R et al. J Infect Dis 2013;208: 1152.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296122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Vpliv</a:t>
            </a:r>
            <a:r>
              <a:rPr lang="en-US" dirty="0" smtClean="0"/>
              <a:t> </a:t>
            </a:r>
            <a:r>
              <a:rPr lang="en-US" dirty="0" err="1" smtClean="0"/>
              <a:t>serotipov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težji</a:t>
            </a:r>
            <a:r>
              <a:rPr lang="en-US" dirty="0" smtClean="0"/>
              <a:t> </a:t>
            </a:r>
            <a:r>
              <a:rPr lang="en-US" dirty="0" err="1" smtClean="0"/>
              <a:t>potek</a:t>
            </a:r>
            <a:r>
              <a:rPr lang="en-US" dirty="0" smtClean="0"/>
              <a:t>/</a:t>
            </a:r>
            <a:r>
              <a:rPr lang="en-US" dirty="0" err="1" smtClean="0"/>
              <a:t>izid</a:t>
            </a:r>
            <a:r>
              <a:rPr lang="en-US" dirty="0" smtClean="0"/>
              <a:t> </a:t>
            </a:r>
            <a:r>
              <a:rPr lang="en-US" dirty="0" err="1" smtClean="0"/>
              <a:t>pnevmokokne</a:t>
            </a:r>
            <a:r>
              <a:rPr lang="en-US" dirty="0" smtClean="0"/>
              <a:t> </a:t>
            </a:r>
            <a:r>
              <a:rPr lang="en-US" dirty="0" err="1" smtClean="0"/>
              <a:t>okužbe</a:t>
            </a:r>
            <a:r>
              <a:rPr lang="en-US" dirty="0" smtClean="0"/>
              <a:t> </a:t>
            </a:r>
            <a:r>
              <a:rPr lang="en-US" dirty="0" err="1" smtClean="0"/>
              <a:t>pri</a:t>
            </a:r>
            <a:r>
              <a:rPr lang="en-US" dirty="0" smtClean="0"/>
              <a:t> </a:t>
            </a:r>
            <a:r>
              <a:rPr lang="en-US" dirty="0" err="1" smtClean="0"/>
              <a:t>odraslih</a:t>
            </a:r>
            <a:r>
              <a:rPr lang="en-US" dirty="0" smtClean="0"/>
              <a:t> </a:t>
            </a:r>
            <a:r>
              <a:rPr lang="en-US" dirty="0" err="1" smtClean="0"/>
              <a:t>bolnikih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7551"/>
          </a:xfrm>
        </p:spPr>
        <p:txBody>
          <a:bodyPr>
            <a:normAutofit fontScale="92500"/>
          </a:bodyPr>
          <a:lstStyle/>
          <a:p>
            <a:r>
              <a:rPr lang="en-US" dirty="0" err="1" smtClean="0"/>
              <a:t>empiem</a:t>
            </a:r>
            <a:r>
              <a:rPr lang="en-US" dirty="0" smtClean="0"/>
              <a:t>/</a:t>
            </a:r>
            <a:r>
              <a:rPr lang="en-US" dirty="0" err="1" smtClean="0"/>
              <a:t>parapnevmonični</a:t>
            </a:r>
            <a:r>
              <a:rPr lang="en-US" dirty="0" smtClean="0"/>
              <a:t> </a:t>
            </a:r>
            <a:r>
              <a:rPr lang="en-US" dirty="0" err="1" smtClean="0"/>
              <a:t>izliv</a:t>
            </a:r>
            <a:endParaRPr lang="en-US" dirty="0" smtClean="0"/>
          </a:p>
          <a:p>
            <a:pPr lvl="1"/>
            <a:r>
              <a:rPr lang="en-US" dirty="0" err="1" smtClean="0"/>
              <a:t>serotipi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1, 3, 5, 7F</a:t>
            </a:r>
            <a:r>
              <a:rPr lang="en-US" dirty="0" smtClean="0"/>
              <a:t>, 8, </a:t>
            </a:r>
            <a:r>
              <a:rPr lang="en-US" dirty="0" smtClean="0">
                <a:solidFill>
                  <a:srgbClr val="FF0000"/>
                </a:solidFill>
              </a:rPr>
              <a:t>19A</a:t>
            </a:r>
          </a:p>
          <a:p>
            <a:r>
              <a:rPr lang="en-US" dirty="0" err="1" smtClean="0"/>
              <a:t>bakterijski</a:t>
            </a:r>
            <a:r>
              <a:rPr lang="en-US" dirty="0" smtClean="0"/>
              <a:t> meningitis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3, 6A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6B</a:t>
            </a:r>
            <a:r>
              <a:rPr lang="en-US" dirty="0"/>
              <a:t>, 6C, </a:t>
            </a:r>
            <a:r>
              <a:rPr lang="en-US" dirty="0">
                <a:solidFill>
                  <a:srgbClr val="FF0000"/>
                </a:solidFill>
              </a:rPr>
              <a:t>7F</a:t>
            </a:r>
            <a:r>
              <a:rPr lang="en-US" dirty="0"/>
              <a:t>, 8, 9N, 10A, 11A, 12F, 15A, 15B, 16F, </a:t>
            </a:r>
            <a:r>
              <a:rPr lang="en-US" dirty="0">
                <a:solidFill>
                  <a:srgbClr val="FF0000"/>
                </a:solidFill>
              </a:rPr>
              <a:t>18C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19F, 19A</a:t>
            </a:r>
            <a:r>
              <a:rPr lang="en-US" dirty="0"/>
              <a:t>, 20, 22F, 22A, </a:t>
            </a:r>
            <a:r>
              <a:rPr lang="en-US" dirty="0">
                <a:solidFill>
                  <a:srgbClr val="FF0000"/>
                </a:solidFill>
              </a:rPr>
              <a:t>23F</a:t>
            </a:r>
            <a:r>
              <a:rPr lang="en-US" dirty="0"/>
              <a:t>, </a:t>
            </a:r>
            <a:r>
              <a:rPr lang="en-US" dirty="0" smtClean="0"/>
              <a:t>23A in 35F</a:t>
            </a:r>
          </a:p>
          <a:p>
            <a:r>
              <a:rPr lang="en-US" dirty="0" err="1" smtClean="0"/>
              <a:t>izguba</a:t>
            </a:r>
            <a:r>
              <a:rPr lang="en-US" dirty="0" smtClean="0"/>
              <a:t> let </a:t>
            </a:r>
            <a:r>
              <a:rPr lang="en-US" dirty="0" err="1" smtClean="0"/>
              <a:t>kvalitetno</a:t>
            </a:r>
            <a:r>
              <a:rPr lang="en-US" dirty="0" smtClean="0"/>
              <a:t> </a:t>
            </a:r>
            <a:r>
              <a:rPr lang="en-US" dirty="0" err="1" smtClean="0"/>
              <a:t>preživetega</a:t>
            </a:r>
            <a:r>
              <a:rPr lang="en-US" dirty="0" smtClean="0"/>
              <a:t> </a:t>
            </a:r>
            <a:r>
              <a:rPr lang="en-US" dirty="0" err="1" smtClean="0"/>
              <a:t>življenja</a:t>
            </a:r>
            <a:r>
              <a:rPr lang="en-US" dirty="0" smtClean="0"/>
              <a:t> (QALY)</a:t>
            </a:r>
          </a:p>
          <a:p>
            <a:pPr lvl="1"/>
            <a:r>
              <a:rPr lang="en-US" dirty="0"/>
              <a:t>15B, </a:t>
            </a:r>
            <a:r>
              <a:rPr lang="en-US" dirty="0">
                <a:solidFill>
                  <a:srgbClr val="FF0000"/>
                </a:solidFill>
              </a:rPr>
              <a:t>3</a:t>
            </a:r>
            <a:r>
              <a:rPr lang="en-US" dirty="0"/>
              <a:t>, 10A, 9N, </a:t>
            </a:r>
            <a:r>
              <a:rPr lang="en-US" dirty="0">
                <a:solidFill>
                  <a:srgbClr val="FF0000"/>
                </a:solidFill>
              </a:rPr>
              <a:t>19F</a:t>
            </a:r>
            <a:r>
              <a:rPr lang="en-US" dirty="0"/>
              <a:t>, 11A, 31 </a:t>
            </a:r>
            <a:endParaRPr lang="en-US" dirty="0" smtClean="0"/>
          </a:p>
          <a:p>
            <a:r>
              <a:rPr lang="en-US" dirty="0" err="1" smtClean="0"/>
              <a:t>smrtnost</a:t>
            </a:r>
            <a:endParaRPr lang="en-US" dirty="0" smtClean="0"/>
          </a:p>
          <a:p>
            <a:pPr lvl="1"/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3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6B</a:t>
            </a:r>
            <a:r>
              <a:rPr lang="en-US" dirty="0"/>
              <a:t>, 9N, 11A, 16F, </a:t>
            </a:r>
            <a:r>
              <a:rPr lang="en-US" dirty="0" smtClean="0">
                <a:solidFill>
                  <a:srgbClr val="FF0000"/>
                </a:solidFill>
              </a:rPr>
              <a:t>19F</a:t>
            </a:r>
            <a:r>
              <a:rPr lang="en-US" dirty="0"/>
              <a:t> </a:t>
            </a:r>
            <a:r>
              <a:rPr lang="en-US" dirty="0" smtClean="0"/>
              <a:t>in </a:t>
            </a:r>
            <a:r>
              <a:rPr lang="en-US" dirty="0" smtClean="0">
                <a:solidFill>
                  <a:srgbClr val="FF0000"/>
                </a:solidFill>
              </a:rPr>
              <a:t>19A </a:t>
            </a:r>
          </a:p>
          <a:p>
            <a:pPr lvl="1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359927" y="6407751"/>
            <a:ext cx="4946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Grabenstein</a:t>
            </a:r>
            <a:r>
              <a:rPr lang="en-US" dirty="0" smtClean="0"/>
              <a:t> JD et al. Vaccine 2014; 32: 2399-2405.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942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691</TotalTime>
  <Words>711</Words>
  <Application>Microsoft Macintosh PowerPoint</Application>
  <PresentationFormat>On-screen Show (4:3)</PresentationFormat>
  <Paragraphs>80</Paragraphs>
  <Slides>15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Microsoft Excel 97 - 2004 Worksheet</vt:lpstr>
      <vt:lpstr>Cepljenje proti pnevmokoknim okužbam za vsa življenjska obdobja</vt:lpstr>
      <vt:lpstr>Pnevmokokne okužbe</vt:lpstr>
      <vt:lpstr>Najpogostejši invazivni pnevmokokni serotipi pri otrocih in odraslih v Sloveniji, 2004-2010</vt:lpstr>
      <vt:lpstr>Prepoznava invazivnih pnevmokoknih okužb</vt:lpstr>
      <vt:lpstr>Vpliv osnovne bolezni na nevarnost pojava IPO van Hoek et al. The effect of underlying clinical conditions on the risk of developing invasive pneumococcal disease in England. J Infect 2012; 65: 17-24.  </vt:lpstr>
      <vt:lpstr>PowerPoint Presentation</vt:lpstr>
      <vt:lpstr>Pnevmokokni serotipi pri otrocih s pljučnico</vt:lpstr>
      <vt:lpstr>Razlike med pnevmokoknimi serotipi, ki povzročajo AVSU </vt:lpstr>
      <vt:lpstr>Vpliv serotipov na težji potek/izid pnevmokokne okužbe pri odraslih bolnikih</vt:lpstr>
      <vt:lpstr>Imunogenost in varnost PCV13 – odrasli bolniki</vt:lpstr>
      <vt:lpstr>Raziskava CAPITA – preliminarni rezultati</vt:lpstr>
      <vt:lpstr>Raziskava CAPITA – preliminarni rezultati</vt:lpstr>
      <vt:lpstr>PowerPoint Presentation</vt:lpstr>
      <vt:lpstr>Sklep</vt:lpstr>
      <vt:lpstr>Sklep</vt:lpstr>
    </vt:vector>
  </TitlesOfParts>
  <Company>University Medical Centre Ljubljana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Cepljenje proti pnevmokoknim okužbam za vsa življenjska obdobja</dc:title>
  <dc:creator>Marko  Pokorn</dc:creator>
  <cp:lastModifiedBy>Marko  Pokorn</cp:lastModifiedBy>
  <cp:revision>21</cp:revision>
  <dcterms:created xsi:type="dcterms:W3CDTF">2014-05-10T04:43:00Z</dcterms:created>
  <dcterms:modified xsi:type="dcterms:W3CDTF">2014-05-16T09:01:55Z</dcterms:modified>
</cp:coreProperties>
</file>