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1.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61" r:id="rId3"/>
    <p:sldId id="257" r:id="rId4"/>
    <p:sldId id="262" r:id="rId5"/>
    <p:sldId id="263" r:id="rId6"/>
    <p:sldId id="271" r:id="rId7"/>
    <p:sldId id="258" r:id="rId8"/>
    <p:sldId id="264" r:id="rId9"/>
    <p:sldId id="265" r:id="rId10"/>
    <p:sldId id="266" r:id="rId11"/>
    <p:sldId id="267" r:id="rId12"/>
    <p:sldId id="268" r:id="rId13"/>
    <p:sldId id="259" r:id="rId14"/>
    <p:sldId id="269" r:id="rId15"/>
    <p:sldId id="260" r:id="rId16"/>
    <p:sldId id="270" r:id="rId17"/>
    <p:sldId id="272" r:id="rId18"/>
    <p:sldId id="273" r:id="rId19"/>
  </p:sldIdLst>
  <p:sldSz cx="9144000" cy="6858000" type="screen4x3"/>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05" autoAdjust="0"/>
  </p:normalViewPr>
  <p:slideViewPr>
    <p:cSldViewPr>
      <p:cViewPr varScale="1">
        <p:scale>
          <a:sx n="87" d="100"/>
          <a:sy n="87" d="100"/>
        </p:scale>
        <p:origin x="-14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David\Desktop\IOZZS\&#269;lanstvo%20po%20letih%202000%20-%202012%20in%20zasebniki.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David\Desktop\IOZZS\&#269;lanstvo%20po%20letih%202000%20-%202012%20in%20zasebniki.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David\Desktop\IOZZS\&#269;lanstvo%20po%20letih%202000%20-%202012%20in%20zasebniki.xlsx"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sl-SI" sz="1400"/>
              <a:t>D</a:t>
            </a:r>
            <a:r>
              <a:rPr lang="en-US" sz="1400"/>
              <a:t>elež</a:t>
            </a:r>
            <a:r>
              <a:rPr lang="sl-SI" sz="1400"/>
              <a:t> zasebnikov</a:t>
            </a:r>
            <a:r>
              <a:rPr lang="en-US" sz="1400"/>
              <a:t> v članstvu</a:t>
            </a:r>
            <a:r>
              <a:rPr lang="sl-SI" sz="1400"/>
              <a:t> ZZS v obdobju</a:t>
            </a:r>
            <a:r>
              <a:rPr lang="sl-SI" sz="1400" baseline="0"/>
              <a:t> 2001 - 2012</a:t>
            </a:r>
            <a:endParaRPr lang="en-US" sz="1400"/>
          </a:p>
        </c:rich>
      </c:tx>
      <c:layout/>
      <c:overlay val="0"/>
    </c:title>
    <c:autoTitleDeleted val="0"/>
    <c:plotArea>
      <c:layout/>
      <c:lineChart>
        <c:grouping val="stacked"/>
        <c:varyColors val="0"/>
        <c:ser>
          <c:idx val="0"/>
          <c:order val="0"/>
          <c:tx>
            <c:strRef>
              <c:f>'zasebniki po letih'!$F$3</c:f>
              <c:strCache>
                <c:ptCount val="1"/>
                <c:pt idx="0">
                  <c:v>delež v članstvu</c:v>
                </c:pt>
              </c:strCache>
            </c:strRef>
          </c:tx>
          <c:dLbls>
            <c:dLblPos val="t"/>
            <c:showLegendKey val="0"/>
            <c:showVal val="1"/>
            <c:showCatName val="0"/>
            <c:showSerName val="0"/>
            <c:showPercent val="0"/>
            <c:showBubbleSize val="0"/>
            <c:showLeaderLines val="0"/>
          </c:dLbls>
          <c:cat>
            <c:numRef>
              <c:f>'zasebniki po letih'!$A$4:$A$15</c:f>
              <c:numCache>
                <c:formatCode>@</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letih'!$F$4:$F$15</c:f>
              <c:numCache>
                <c:formatCode>0.00</c:formatCode>
                <c:ptCount val="12"/>
                <c:pt idx="0">
                  <c:v>14.685418208734273</c:v>
                </c:pt>
                <c:pt idx="1">
                  <c:v>15.669957686882936</c:v>
                </c:pt>
                <c:pt idx="2">
                  <c:v>15.831497797356828</c:v>
                </c:pt>
                <c:pt idx="3">
                  <c:v>15.702258452492314</c:v>
                </c:pt>
                <c:pt idx="4">
                  <c:v>15.448098001289488</c:v>
                </c:pt>
                <c:pt idx="5">
                  <c:v>16.151419558359624</c:v>
                </c:pt>
                <c:pt idx="6">
                  <c:v>17.065311686702188</c:v>
                </c:pt>
                <c:pt idx="7">
                  <c:v>17.836649981687213</c:v>
                </c:pt>
                <c:pt idx="8">
                  <c:v>18.097307738742003</c:v>
                </c:pt>
                <c:pt idx="9">
                  <c:v>18.419788664745436</c:v>
                </c:pt>
                <c:pt idx="10">
                  <c:v>17.63423588802203</c:v>
                </c:pt>
                <c:pt idx="11">
                  <c:v>16.900032562683158</c:v>
                </c:pt>
              </c:numCache>
            </c:numRef>
          </c:val>
          <c:smooth val="0"/>
        </c:ser>
        <c:dLbls>
          <c:showLegendKey val="0"/>
          <c:showVal val="0"/>
          <c:showCatName val="0"/>
          <c:showSerName val="0"/>
          <c:showPercent val="0"/>
          <c:showBubbleSize val="0"/>
        </c:dLbls>
        <c:marker val="1"/>
        <c:smooth val="0"/>
        <c:axId val="40293504"/>
        <c:axId val="40295040"/>
      </c:lineChart>
      <c:catAx>
        <c:axId val="40293504"/>
        <c:scaling>
          <c:orientation val="minMax"/>
        </c:scaling>
        <c:delete val="0"/>
        <c:axPos val="b"/>
        <c:numFmt formatCode="@" sourceLinked="1"/>
        <c:majorTickMark val="out"/>
        <c:minorTickMark val="none"/>
        <c:tickLblPos val="nextTo"/>
        <c:crossAx val="40295040"/>
        <c:crosses val="autoZero"/>
        <c:auto val="1"/>
        <c:lblAlgn val="ctr"/>
        <c:lblOffset val="100"/>
        <c:noMultiLvlLbl val="0"/>
      </c:catAx>
      <c:valAx>
        <c:axId val="40295040"/>
        <c:scaling>
          <c:orientation val="minMax"/>
        </c:scaling>
        <c:delete val="0"/>
        <c:axPos val="l"/>
        <c:majorGridlines/>
        <c:numFmt formatCode="0.00" sourceLinked="1"/>
        <c:majorTickMark val="out"/>
        <c:minorTickMark val="none"/>
        <c:tickLblPos val="nextTo"/>
        <c:crossAx val="40293504"/>
        <c:crosses val="autoZero"/>
        <c:crossBetween val="between"/>
      </c:valAx>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sl-SI" sz="1400"/>
              <a:t>Št. zaposlenih v zasebnem</a:t>
            </a:r>
            <a:r>
              <a:rPr lang="sl-SI" sz="1400" baseline="0"/>
              <a:t> sektorju s koncesijo in brez koncesije v obdobju 2001 - 2012</a:t>
            </a:r>
            <a:endParaRPr lang="sl-SI" sz="1400"/>
          </a:p>
        </c:rich>
      </c:tx>
      <c:layout/>
      <c:overlay val="0"/>
    </c:title>
    <c:autoTitleDeleted val="0"/>
    <c:plotArea>
      <c:layout/>
      <c:lineChart>
        <c:grouping val="standard"/>
        <c:varyColors val="0"/>
        <c:ser>
          <c:idx val="1"/>
          <c:order val="0"/>
          <c:tx>
            <c:strRef>
              <c:f>'zasebniki po letih'!$B$3</c:f>
              <c:strCache>
                <c:ptCount val="1"/>
                <c:pt idx="0">
                  <c:v>Zasebni sektor s koncesijo</c:v>
                </c:pt>
              </c:strCache>
            </c:strRef>
          </c:tx>
          <c:dLbls>
            <c:showLegendKey val="0"/>
            <c:showVal val="1"/>
            <c:showCatName val="0"/>
            <c:showSerName val="0"/>
            <c:showPercent val="0"/>
            <c:showBubbleSize val="0"/>
            <c:showLeaderLines val="0"/>
          </c:dLbls>
          <c:cat>
            <c:numRef>
              <c:f>'zasebniki po letih'!$A$4:$A$15</c:f>
              <c:numCache>
                <c:formatCode>@</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letih'!$B$4:$B$15</c:f>
              <c:numCache>
                <c:formatCode>General</c:formatCode>
                <c:ptCount val="12"/>
                <c:pt idx="0">
                  <c:v>851</c:v>
                </c:pt>
                <c:pt idx="1">
                  <c:v>924</c:v>
                </c:pt>
                <c:pt idx="2">
                  <c:v>951</c:v>
                </c:pt>
                <c:pt idx="3">
                  <c:v>997</c:v>
                </c:pt>
                <c:pt idx="4">
                  <c:v>1010</c:v>
                </c:pt>
                <c:pt idx="5">
                  <c:v>1090</c:v>
                </c:pt>
                <c:pt idx="6">
                  <c:v>1186</c:v>
                </c:pt>
                <c:pt idx="7">
                  <c:v>1269</c:v>
                </c:pt>
                <c:pt idx="8">
                  <c:v>1289</c:v>
                </c:pt>
                <c:pt idx="9">
                  <c:v>1325</c:v>
                </c:pt>
                <c:pt idx="10">
                  <c:v>1326</c:v>
                </c:pt>
                <c:pt idx="11">
                  <c:v>1318</c:v>
                </c:pt>
              </c:numCache>
            </c:numRef>
          </c:val>
          <c:smooth val="0"/>
        </c:ser>
        <c:ser>
          <c:idx val="2"/>
          <c:order val="1"/>
          <c:tx>
            <c:strRef>
              <c:f>'zasebniki po letih'!$C$3</c:f>
              <c:strCache>
                <c:ptCount val="1"/>
                <c:pt idx="0">
                  <c:v>Zasebni sektor brez koncesije</c:v>
                </c:pt>
              </c:strCache>
            </c:strRef>
          </c:tx>
          <c:dLbls>
            <c:dLbl>
              <c:idx val="0"/>
              <c:layout>
                <c:manualLayout>
                  <c:x val="9.3896713615023546E-3"/>
                  <c:y val="0"/>
                </c:manualLayout>
              </c:layout>
              <c:dLblPos val="r"/>
              <c:showLegendKey val="0"/>
              <c:showVal val="1"/>
              <c:showCatName val="0"/>
              <c:showSerName val="0"/>
              <c:showPercent val="0"/>
              <c:showBubbleSize val="0"/>
            </c:dLbl>
            <c:dLbl>
              <c:idx val="1"/>
              <c:layout>
                <c:manualLayout>
                  <c:x val="7.0422535211267677E-3"/>
                  <c:y val="0"/>
                </c:manualLayout>
              </c:layout>
              <c:dLblPos val="r"/>
              <c:showLegendKey val="0"/>
              <c:showVal val="1"/>
              <c:showCatName val="0"/>
              <c:showSerName val="0"/>
              <c:showPercent val="0"/>
              <c:showBubbleSize val="0"/>
            </c:dLbl>
            <c:dLbl>
              <c:idx val="2"/>
              <c:layout>
                <c:manualLayout>
                  <c:x val="1.4084507042253523E-2"/>
                  <c:y val="0"/>
                </c:manualLayout>
              </c:layout>
              <c:dLblPos val="r"/>
              <c:showLegendKey val="0"/>
              <c:showVal val="1"/>
              <c:showCatName val="0"/>
              <c:showSerName val="0"/>
              <c:showPercent val="0"/>
              <c:showBubbleSize val="0"/>
            </c:dLbl>
            <c:dLbl>
              <c:idx val="3"/>
              <c:layout>
                <c:manualLayout>
                  <c:x val="9.3896713615023546E-3"/>
                  <c:y val="0"/>
                </c:manualLayout>
              </c:layout>
              <c:dLblPos val="r"/>
              <c:showLegendKey val="0"/>
              <c:showVal val="1"/>
              <c:showCatName val="0"/>
              <c:showSerName val="0"/>
              <c:showPercent val="0"/>
              <c:showBubbleSize val="0"/>
            </c:dLbl>
            <c:dLbl>
              <c:idx val="4"/>
              <c:layout>
                <c:manualLayout>
                  <c:x val="9.3896713615023546E-3"/>
                  <c:y val="0"/>
                </c:manualLayout>
              </c:layout>
              <c:dLblPos val="r"/>
              <c:showLegendKey val="0"/>
              <c:showVal val="1"/>
              <c:showCatName val="0"/>
              <c:showSerName val="0"/>
              <c:showPercent val="0"/>
              <c:showBubbleSize val="0"/>
            </c:dLbl>
            <c:dLbl>
              <c:idx val="5"/>
              <c:layout>
                <c:manualLayout>
                  <c:x val="4.6948356807511738E-3"/>
                  <c:y val="0"/>
                </c:manualLayout>
              </c:layout>
              <c:dLblPos val="r"/>
              <c:showLegendKey val="0"/>
              <c:showVal val="1"/>
              <c:showCatName val="0"/>
              <c:showSerName val="0"/>
              <c:showPercent val="0"/>
              <c:showBubbleSize val="0"/>
            </c:dLbl>
            <c:dLbl>
              <c:idx val="6"/>
              <c:layout>
                <c:manualLayout>
                  <c:x val="7.0422535211267677E-3"/>
                  <c:y val="0"/>
                </c:manualLayout>
              </c:layout>
              <c:dLblPos val="r"/>
              <c:showLegendKey val="0"/>
              <c:showVal val="1"/>
              <c:showCatName val="0"/>
              <c:showSerName val="0"/>
              <c:showPercent val="0"/>
              <c:showBubbleSize val="0"/>
            </c:dLbl>
            <c:dLbl>
              <c:idx val="7"/>
              <c:layout>
                <c:manualLayout>
                  <c:x val="7.0422535211267677E-3"/>
                  <c:y val="0"/>
                </c:manualLayout>
              </c:layout>
              <c:dLblPos val="r"/>
              <c:showLegendKey val="0"/>
              <c:showVal val="1"/>
              <c:showCatName val="0"/>
              <c:showSerName val="0"/>
              <c:showPercent val="0"/>
              <c:showBubbleSize val="0"/>
            </c:dLbl>
            <c:dLbl>
              <c:idx val="8"/>
              <c:layout>
                <c:manualLayout>
                  <c:x val="7.0422535211266809E-3"/>
                  <c:y val="0"/>
                </c:manualLayout>
              </c:layout>
              <c:dLblPos val="r"/>
              <c:showLegendKey val="0"/>
              <c:showVal val="1"/>
              <c:showCatName val="0"/>
              <c:showSerName val="0"/>
              <c:showPercent val="0"/>
              <c:showBubbleSize val="0"/>
            </c:dLbl>
            <c:dLbl>
              <c:idx val="9"/>
              <c:layout>
                <c:manualLayout>
                  <c:x val="1.1737089201877949E-2"/>
                  <c:y val="0"/>
                </c:manualLayout>
              </c:layout>
              <c:dLblPos val="r"/>
              <c:showLegendKey val="0"/>
              <c:showVal val="1"/>
              <c:showCatName val="0"/>
              <c:showSerName val="0"/>
              <c:showPercent val="0"/>
              <c:showBubbleSize val="0"/>
            </c:dLbl>
            <c:dLbl>
              <c:idx val="10"/>
              <c:layout>
                <c:manualLayout>
                  <c:x val="9.3896713615023546E-3"/>
                  <c:y val="0"/>
                </c:manualLayout>
              </c:layout>
              <c:dLblPos val="r"/>
              <c:showLegendKey val="0"/>
              <c:showVal val="1"/>
              <c:showCatName val="0"/>
              <c:showSerName val="0"/>
              <c:showPercent val="0"/>
              <c:showBubbleSize val="0"/>
            </c:dLbl>
            <c:dLbl>
              <c:idx val="11"/>
              <c:layout>
                <c:manualLayout>
                  <c:x val="7.0422535211267677E-3"/>
                  <c:y val="0"/>
                </c:manualLayout>
              </c:layout>
              <c:dLblPos val="r"/>
              <c:showLegendKey val="0"/>
              <c:showVal val="1"/>
              <c:showCatName val="0"/>
              <c:showSerName val="0"/>
              <c:showPercent val="0"/>
              <c:showBubbleSize val="0"/>
            </c:dLbl>
            <c:dLbl>
              <c:idx val="12"/>
              <c:layout>
                <c:manualLayout>
                  <c:x val="7.0422535211267677E-3"/>
                  <c:y val="0"/>
                </c:manualLayout>
              </c:layout>
              <c:dLblPos val="r"/>
              <c:showLegendKey val="0"/>
              <c:showVal val="1"/>
              <c:showCatName val="0"/>
              <c:showSerName val="0"/>
              <c:showPercent val="0"/>
              <c:showBubbleSize val="0"/>
            </c:dLbl>
            <c:txPr>
              <a:bodyPr rot="0" vert="horz" anchor="b" anchorCtr="0"/>
              <a:lstStyle/>
              <a:p>
                <a:pPr>
                  <a:defRPr/>
                </a:pPr>
                <a:endParaRPr lang="sl-SI"/>
              </a:p>
            </c:txPr>
            <c:showLegendKey val="0"/>
            <c:showVal val="1"/>
            <c:showCatName val="0"/>
            <c:showSerName val="0"/>
            <c:showPercent val="0"/>
            <c:showBubbleSize val="0"/>
            <c:showLeaderLines val="0"/>
          </c:dLbls>
          <c:cat>
            <c:numRef>
              <c:f>'zasebniki po letih'!$A$4:$A$15</c:f>
              <c:numCache>
                <c:formatCode>@</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letih'!$C$4:$C$15</c:f>
              <c:numCache>
                <c:formatCode>General</c:formatCode>
                <c:ptCount val="12"/>
                <c:pt idx="0">
                  <c:v>141</c:v>
                </c:pt>
                <c:pt idx="1">
                  <c:v>187</c:v>
                </c:pt>
                <c:pt idx="2">
                  <c:v>199</c:v>
                </c:pt>
                <c:pt idx="3">
                  <c:v>178</c:v>
                </c:pt>
                <c:pt idx="4">
                  <c:v>188</c:v>
                </c:pt>
                <c:pt idx="5">
                  <c:v>190</c:v>
                </c:pt>
                <c:pt idx="6">
                  <c:v>191</c:v>
                </c:pt>
                <c:pt idx="7">
                  <c:v>192</c:v>
                </c:pt>
                <c:pt idx="8">
                  <c:v>210</c:v>
                </c:pt>
                <c:pt idx="9">
                  <c:v>209</c:v>
                </c:pt>
                <c:pt idx="10">
                  <c:v>211</c:v>
                </c:pt>
                <c:pt idx="11">
                  <c:v>239</c:v>
                </c:pt>
              </c:numCache>
            </c:numRef>
          </c:val>
          <c:smooth val="0"/>
        </c:ser>
        <c:ser>
          <c:idx val="0"/>
          <c:order val="2"/>
          <c:tx>
            <c:strRef>
              <c:f>'zasebniki po letih'!$D$3</c:f>
              <c:strCache>
                <c:ptCount val="1"/>
                <c:pt idx="0">
                  <c:v>Ves zasebni sektor</c:v>
                </c:pt>
              </c:strCache>
            </c:strRef>
          </c:tx>
          <c:dLbls>
            <c:showLegendKey val="0"/>
            <c:showVal val="1"/>
            <c:showCatName val="0"/>
            <c:showSerName val="0"/>
            <c:showPercent val="0"/>
            <c:showBubbleSize val="0"/>
            <c:showLeaderLines val="0"/>
          </c:dLbls>
          <c:cat>
            <c:numRef>
              <c:f>'zasebniki po letih'!$A$4:$A$15</c:f>
              <c:numCache>
                <c:formatCode>@</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letih'!$D$4:$D$15</c:f>
              <c:numCache>
                <c:formatCode>General</c:formatCode>
                <c:ptCount val="12"/>
                <c:pt idx="0">
                  <c:v>992</c:v>
                </c:pt>
                <c:pt idx="1">
                  <c:v>1111</c:v>
                </c:pt>
                <c:pt idx="2">
                  <c:v>1150</c:v>
                </c:pt>
                <c:pt idx="3">
                  <c:v>1175</c:v>
                </c:pt>
                <c:pt idx="4">
                  <c:v>1198</c:v>
                </c:pt>
                <c:pt idx="5">
                  <c:v>1280</c:v>
                </c:pt>
                <c:pt idx="6">
                  <c:v>1377</c:v>
                </c:pt>
                <c:pt idx="7">
                  <c:v>1461</c:v>
                </c:pt>
                <c:pt idx="8">
                  <c:v>1499</c:v>
                </c:pt>
                <c:pt idx="9">
                  <c:v>1534</c:v>
                </c:pt>
                <c:pt idx="10">
                  <c:v>1537</c:v>
                </c:pt>
                <c:pt idx="11">
                  <c:v>1557</c:v>
                </c:pt>
              </c:numCache>
            </c:numRef>
          </c:val>
          <c:smooth val="0"/>
        </c:ser>
        <c:dLbls>
          <c:showLegendKey val="0"/>
          <c:showVal val="0"/>
          <c:showCatName val="0"/>
          <c:showSerName val="0"/>
          <c:showPercent val="0"/>
          <c:showBubbleSize val="0"/>
        </c:dLbls>
        <c:marker val="1"/>
        <c:smooth val="0"/>
        <c:axId val="40376576"/>
        <c:axId val="40390656"/>
      </c:lineChart>
      <c:catAx>
        <c:axId val="40376576"/>
        <c:scaling>
          <c:orientation val="minMax"/>
        </c:scaling>
        <c:delete val="0"/>
        <c:axPos val="b"/>
        <c:numFmt formatCode="@" sourceLinked="1"/>
        <c:majorTickMark val="out"/>
        <c:minorTickMark val="none"/>
        <c:tickLblPos val="nextTo"/>
        <c:crossAx val="40390656"/>
        <c:crosses val="autoZero"/>
        <c:auto val="1"/>
        <c:lblAlgn val="ctr"/>
        <c:lblOffset val="100"/>
        <c:noMultiLvlLbl val="0"/>
      </c:catAx>
      <c:valAx>
        <c:axId val="40390656"/>
        <c:scaling>
          <c:orientation val="minMax"/>
        </c:scaling>
        <c:delete val="0"/>
        <c:axPos val="l"/>
        <c:majorGridlines/>
        <c:numFmt formatCode="General" sourceLinked="1"/>
        <c:majorTickMark val="out"/>
        <c:minorTickMark val="none"/>
        <c:tickLblPos val="nextTo"/>
        <c:crossAx val="4037657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sl-SI" sz="1400"/>
              <a:t>Št. zobozdravnikov v</a:t>
            </a:r>
            <a:r>
              <a:rPr lang="sl-SI" sz="1400" baseline="0"/>
              <a:t> zasebnem sektorju v obdobju 2001 - 2012</a:t>
            </a:r>
            <a:endParaRPr lang="sl-SI" sz="1400"/>
          </a:p>
        </c:rich>
      </c:tx>
      <c:layout/>
      <c:overlay val="0"/>
    </c:title>
    <c:autoTitleDeleted val="0"/>
    <c:plotArea>
      <c:layout/>
      <c:barChart>
        <c:barDir val="col"/>
        <c:grouping val="clustered"/>
        <c:varyColors val="0"/>
        <c:ser>
          <c:idx val="0"/>
          <c:order val="0"/>
          <c:tx>
            <c:strRef>
              <c:f>'zasebniki po letih'!$B$22</c:f>
              <c:strCache>
                <c:ptCount val="1"/>
                <c:pt idx="0">
                  <c:v>s koncesijo</c:v>
                </c:pt>
              </c:strCache>
            </c:strRef>
          </c:tx>
          <c:spPr>
            <a:solidFill>
              <a:schemeClr val="accent3">
                <a:lumMod val="75000"/>
              </a:schemeClr>
            </a:solidFill>
          </c:spPr>
          <c:invertIfNegative val="0"/>
          <c:dLbls>
            <c:showLegendKey val="0"/>
            <c:showVal val="1"/>
            <c:showCatName val="0"/>
            <c:showSerName val="0"/>
            <c:showPercent val="0"/>
            <c:showBubbleSize val="0"/>
            <c:showLeaderLines val="0"/>
          </c:dLbls>
          <c:cat>
            <c:numRef>
              <c:f>'zasebniki po letih'!$A$23:$A$34</c:f>
              <c:numCache>
                <c:formatCode>General</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letih'!$B$23:$B$34</c:f>
              <c:numCache>
                <c:formatCode>General</c:formatCode>
                <c:ptCount val="12"/>
                <c:pt idx="0">
                  <c:v>457</c:v>
                </c:pt>
                <c:pt idx="1">
                  <c:v>484</c:v>
                </c:pt>
                <c:pt idx="2">
                  <c:v>492</c:v>
                </c:pt>
                <c:pt idx="3">
                  <c:v>523</c:v>
                </c:pt>
                <c:pt idx="4">
                  <c:v>523</c:v>
                </c:pt>
                <c:pt idx="5">
                  <c:v>560</c:v>
                </c:pt>
                <c:pt idx="6">
                  <c:v>597</c:v>
                </c:pt>
                <c:pt idx="7">
                  <c:v>623</c:v>
                </c:pt>
                <c:pt idx="8">
                  <c:v>645</c:v>
                </c:pt>
                <c:pt idx="9">
                  <c:v>645</c:v>
                </c:pt>
                <c:pt idx="10">
                  <c:v>634</c:v>
                </c:pt>
                <c:pt idx="11">
                  <c:v>635</c:v>
                </c:pt>
              </c:numCache>
            </c:numRef>
          </c:val>
        </c:ser>
        <c:ser>
          <c:idx val="1"/>
          <c:order val="1"/>
          <c:tx>
            <c:strRef>
              <c:f>'zasebniki po letih'!$C$22</c:f>
              <c:strCache>
                <c:ptCount val="1"/>
                <c:pt idx="0">
                  <c:v>brez koncesije</c:v>
                </c:pt>
              </c:strCache>
            </c:strRef>
          </c:tx>
          <c:invertIfNegative val="0"/>
          <c:dLbls>
            <c:showLegendKey val="0"/>
            <c:showVal val="1"/>
            <c:showCatName val="0"/>
            <c:showSerName val="0"/>
            <c:showPercent val="0"/>
            <c:showBubbleSize val="0"/>
            <c:showLeaderLines val="0"/>
          </c:dLbls>
          <c:cat>
            <c:numRef>
              <c:f>'zasebniki po letih'!$A$23:$A$34</c:f>
              <c:numCache>
                <c:formatCode>General</c:formatCode>
                <c:ptCount val="12"/>
                <c:pt idx="0">
                  <c:v>2001</c:v>
                </c:pt>
                <c:pt idx="1">
                  <c:v>2002</c:v>
                </c:pt>
                <c:pt idx="2">
                  <c:v>2003</c:v>
                </c:pt>
                <c:pt idx="3">
                  <c:v>2004</c:v>
                </c:pt>
                <c:pt idx="4">
                  <c:v>2005</c:v>
                </c:pt>
                <c:pt idx="5">
                  <c:v>2006</c:v>
                </c:pt>
                <c:pt idx="6">
                  <c:v>2007</c:v>
                </c:pt>
                <c:pt idx="7">
                  <c:v>2008</c:v>
                </c:pt>
                <c:pt idx="8">
                  <c:v>2009</c:v>
                </c:pt>
                <c:pt idx="9">
                  <c:v>2010</c:v>
                </c:pt>
                <c:pt idx="10">
                  <c:v>2011</c:v>
                </c:pt>
                <c:pt idx="11">
                  <c:v>2012</c:v>
                </c:pt>
              </c:numCache>
            </c:numRef>
          </c:cat>
          <c:val>
            <c:numRef>
              <c:f>'zasebniki po letih'!$C$23:$C$34</c:f>
              <c:numCache>
                <c:formatCode>General</c:formatCode>
                <c:ptCount val="12"/>
                <c:pt idx="0">
                  <c:v>108</c:v>
                </c:pt>
                <c:pt idx="1">
                  <c:v>143</c:v>
                </c:pt>
                <c:pt idx="2">
                  <c:v>134</c:v>
                </c:pt>
                <c:pt idx="3">
                  <c:v>140</c:v>
                </c:pt>
                <c:pt idx="4">
                  <c:v>146</c:v>
                </c:pt>
                <c:pt idx="5">
                  <c:v>150</c:v>
                </c:pt>
                <c:pt idx="6">
                  <c:v>151</c:v>
                </c:pt>
                <c:pt idx="7">
                  <c:v>149</c:v>
                </c:pt>
                <c:pt idx="8">
                  <c:v>156</c:v>
                </c:pt>
                <c:pt idx="9">
                  <c:v>153</c:v>
                </c:pt>
                <c:pt idx="10">
                  <c:v>154</c:v>
                </c:pt>
                <c:pt idx="11">
                  <c:v>171</c:v>
                </c:pt>
              </c:numCache>
            </c:numRef>
          </c:val>
        </c:ser>
        <c:dLbls>
          <c:showLegendKey val="0"/>
          <c:showVal val="0"/>
          <c:showCatName val="0"/>
          <c:showSerName val="0"/>
          <c:showPercent val="0"/>
          <c:showBubbleSize val="0"/>
        </c:dLbls>
        <c:gapWidth val="43"/>
        <c:axId val="40417536"/>
        <c:axId val="40439808"/>
      </c:barChart>
      <c:catAx>
        <c:axId val="40417536"/>
        <c:scaling>
          <c:orientation val="minMax"/>
        </c:scaling>
        <c:delete val="0"/>
        <c:axPos val="b"/>
        <c:numFmt formatCode="General" sourceLinked="1"/>
        <c:majorTickMark val="out"/>
        <c:minorTickMark val="none"/>
        <c:tickLblPos val="nextTo"/>
        <c:crossAx val="40439808"/>
        <c:crosses val="autoZero"/>
        <c:auto val="1"/>
        <c:lblAlgn val="ctr"/>
        <c:lblOffset val="100"/>
        <c:noMultiLvlLbl val="0"/>
      </c:catAx>
      <c:valAx>
        <c:axId val="40439808"/>
        <c:scaling>
          <c:orientation val="minMax"/>
        </c:scaling>
        <c:delete val="0"/>
        <c:axPos val="l"/>
        <c:majorGridlines/>
        <c:numFmt formatCode="General" sourceLinked="1"/>
        <c:majorTickMark val="out"/>
        <c:minorTickMark val="none"/>
        <c:tickLblPos val="nextTo"/>
        <c:crossAx val="40417536"/>
        <c:crosses val="autoZero"/>
        <c:crossBetween val="between"/>
      </c:valAx>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sl-SI" sz="1400" baseline="0" dirty="0" smtClean="0"/>
              <a:t>Aktivni zobozdravniki </a:t>
            </a:r>
          </a:p>
          <a:p>
            <a:pPr>
              <a:defRPr/>
            </a:pPr>
            <a:r>
              <a:rPr lang="sl-SI" sz="1400" baseline="0" dirty="0" smtClean="0"/>
              <a:t>v letu 2012</a:t>
            </a:r>
            <a:endParaRPr lang="sl-SI" sz="1400" dirty="0"/>
          </a:p>
        </c:rich>
      </c:tx>
      <c:layout>
        <c:manualLayout>
          <c:xMode val="edge"/>
          <c:yMode val="edge"/>
          <c:x val="0.26609489971199785"/>
          <c:y val="0.13461481925448518"/>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List1!$B$1</c:f>
              <c:strCache>
                <c:ptCount val="1"/>
                <c:pt idx="0">
                  <c:v>ŠTEVILO ZOBOZDRAVNIKOV V LETU 2012</c:v>
                </c:pt>
              </c:strCache>
            </c:strRef>
          </c:tx>
          <c:explosion val="25"/>
          <c:dLbls>
            <c:dLbl>
              <c:idx val="2"/>
              <c:layout>
                <c:manualLayout>
                  <c:x val="9.4968080469691421E-2"/>
                  <c:y val="-9.0330081766505487E-3"/>
                </c:manualLayout>
              </c:layout>
              <c:dLblPos val="bestFit"/>
              <c:showLegendKey val="0"/>
              <c:showVal val="0"/>
              <c:showCatName val="1"/>
              <c:showSerName val="0"/>
              <c:showPercent val="0"/>
              <c:showBubbleSize val="0"/>
            </c:dLbl>
            <c:txPr>
              <a:bodyPr/>
              <a:lstStyle/>
              <a:p>
                <a:pPr>
                  <a:defRPr sz="900" baseline="0"/>
                </a:pPr>
                <a:endParaRPr lang="sl-SI"/>
              </a:p>
            </c:txPr>
            <c:dLblPos val="outEnd"/>
            <c:showLegendKey val="0"/>
            <c:showVal val="0"/>
            <c:showCatName val="1"/>
            <c:showSerName val="0"/>
            <c:showPercent val="0"/>
            <c:showBubbleSize val="0"/>
            <c:showLeaderLines val="1"/>
          </c:dLbls>
          <c:cat>
            <c:strRef>
              <c:f>List1!$A$2:$A$5</c:f>
              <c:strCache>
                <c:ptCount val="3"/>
                <c:pt idx="0">
                  <c:v>JAVNI ZAVODI</c:v>
                </c:pt>
                <c:pt idx="1">
                  <c:v>ZASEBNIKI BREZ KONCESIJE</c:v>
                </c:pt>
                <c:pt idx="2">
                  <c:v>ZASEBNIKI S KONCESIJO</c:v>
                </c:pt>
              </c:strCache>
            </c:strRef>
          </c:cat>
          <c:val>
            <c:numRef>
              <c:f>List1!$B$2:$B$5</c:f>
              <c:numCache>
                <c:formatCode>General</c:formatCode>
                <c:ptCount val="4"/>
                <c:pt idx="0">
                  <c:v>549</c:v>
                </c:pt>
                <c:pt idx="1">
                  <c:v>171</c:v>
                </c:pt>
                <c:pt idx="2">
                  <c:v>635</c:v>
                </c:pt>
              </c:numCache>
            </c:numRef>
          </c:val>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sl-SI"/>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List1!$B$1</c:f>
              <c:strCache>
                <c:ptCount val="1"/>
                <c:pt idx="0">
                  <c:v>SPLOŠNI IN DRUŽINSKI ZDRAVNIKI V LETU 2012</c:v>
                </c:pt>
              </c:strCache>
            </c:strRef>
          </c:tx>
          <c:explosion val="25"/>
          <c:dLbls>
            <c:showLegendKey val="0"/>
            <c:showVal val="1"/>
            <c:showCatName val="0"/>
            <c:showSerName val="0"/>
            <c:showPercent val="0"/>
            <c:showBubbleSize val="0"/>
            <c:showLeaderLines val="1"/>
          </c:dLbls>
          <c:cat>
            <c:strRef>
              <c:f>List1!$A$2:$A$5</c:f>
              <c:strCache>
                <c:ptCount val="3"/>
                <c:pt idx="0">
                  <c:v>JAVNI ZAVODI</c:v>
                </c:pt>
                <c:pt idx="1">
                  <c:v>ZASEBNIKI S KONCESIJO</c:v>
                </c:pt>
                <c:pt idx="2">
                  <c:v>ZASEBNIKI BREZ KONCESIJE</c:v>
                </c:pt>
              </c:strCache>
            </c:strRef>
          </c:cat>
          <c:val>
            <c:numRef>
              <c:f>List1!$B$2:$B$5</c:f>
              <c:numCache>
                <c:formatCode>General</c:formatCode>
                <c:ptCount val="4"/>
                <c:pt idx="0">
                  <c:v>827</c:v>
                </c:pt>
                <c:pt idx="1">
                  <c:v>298</c:v>
                </c:pt>
                <c:pt idx="2">
                  <c:v>10</c:v>
                </c:pt>
              </c:numCache>
            </c:numRef>
          </c:val>
        </c:ser>
        <c:dLbls>
          <c:showLegendKey val="0"/>
          <c:showVal val="0"/>
          <c:showCatName val="0"/>
          <c:showSerName val="0"/>
          <c:showPercent val="0"/>
          <c:showBubbleSize val="0"/>
          <c:showLeaderLines val="1"/>
        </c:dLbls>
      </c:pie3DChart>
    </c:plotArea>
    <c:legend>
      <c:legendPos val="r"/>
      <c:legendEntry>
        <c:idx val="3"/>
        <c:delete val="1"/>
      </c:legendEntry>
      <c:layout/>
      <c:overlay val="0"/>
      <c:txPr>
        <a:bodyPr/>
        <a:lstStyle/>
        <a:p>
          <a:pPr>
            <a:defRPr sz="1200" baseline="0"/>
          </a:pPr>
          <a:endParaRPr lang="sl-SI"/>
        </a:p>
      </c:txPr>
    </c:legend>
    <c:plotVisOnly val="1"/>
    <c:dispBlanksAs val="gap"/>
    <c:showDLblsOverMax val="0"/>
  </c:chart>
  <c:txPr>
    <a:bodyPr/>
    <a:lstStyle/>
    <a:p>
      <a:pPr>
        <a:defRPr sz="1800"/>
      </a:pPr>
      <a:endParaRPr lang="sl-SI"/>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sl-S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pie3DChart>
        <c:varyColors val="1"/>
        <c:ser>
          <c:idx val="0"/>
          <c:order val="0"/>
          <c:tx>
            <c:strRef>
              <c:f>List1!$B$1</c:f>
              <c:strCache>
                <c:ptCount val="1"/>
                <c:pt idx="0">
                  <c:v>Stolpec1</c:v>
                </c:pt>
              </c:strCache>
            </c:strRef>
          </c:tx>
          <c:explosion val="25"/>
          <c:dLbls>
            <c:showLegendKey val="0"/>
            <c:showVal val="1"/>
            <c:showCatName val="0"/>
            <c:showSerName val="0"/>
            <c:showPercent val="0"/>
            <c:showBubbleSize val="0"/>
            <c:showLeaderLines val="1"/>
          </c:dLbls>
          <c:cat>
            <c:strRef>
              <c:f>List1!$A$2:$A$5</c:f>
              <c:strCache>
                <c:ptCount val="3"/>
                <c:pt idx="0">
                  <c:v>JAVNI ZAVODI</c:v>
                </c:pt>
                <c:pt idx="1">
                  <c:v>ZASEBNIKI S KONCESIJO</c:v>
                </c:pt>
                <c:pt idx="2">
                  <c:v>ZASEBNIKI BREZ KONCESIJE</c:v>
                </c:pt>
              </c:strCache>
            </c:strRef>
          </c:cat>
          <c:val>
            <c:numRef>
              <c:f>List1!$B$2:$B$5</c:f>
              <c:numCache>
                <c:formatCode>General</c:formatCode>
                <c:ptCount val="4"/>
                <c:pt idx="0">
                  <c:v>230</c:v>
                </c:pt>
                <c:pt idx="1">
                  <c:v>54</c:v>
                </c:pt>
                <c:pt idx="2">
                  <c:v>2</c:v>
                </c:pt>
              </c:numCache>
            </c:numRef>
          </c:val>
        </c:ser>
        <c:dLbls>
          <c:showLegendKey val="0"/>
          <c:showVal val="0"/>
          <c:showCatName val="0"/>
          <c:showSerName val="0"/>
          <c:showPercent val="0"/>
          <c:showBubbleSize val="0"/>
          <c:showLeaderLines val="1"/>
        </c:dLbls>
      </c:pie3DChart>
    </c:plotArea>
    <c:legend>
      <c:legendPos val="r"/>
      <c:legendEntry>
        <c:idx val="3"/>
        <c:delete val="1"/>
      </c:legendEntry>
      <c:layout/>
      <c:overlay val="0"/>
      <c:txPr>
        <a:bodyPr/>
        <a:lstStyle/>
        <a:p>
          <a:pPr>
            <a:defRPr sz="1200" baseline="0"/>
          </a:pPr>
          <a:endParaRPr lang="sl-SI"/>
        </a:p>
      </c:txPr>
    </c:legend>
    <c:plotVisOnly val="1"/>
    <c:dispBlanksAs val="gap"/>
    <c:showDLblsOverMax val="0"/>
  </c:chart>
  <c:txPr>
    <a:bodyPr/>
    <a:lstStyle/>
    <a:p>
      <a:pPr>
        <a:defRPr sz="1800"/>
      </a:pPr>
      <a:endParaRPr lang="sl-SI"/>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CC0C45-5F50-4443-A66C-DBF5E9E12890}" type="datetimeFigureOut">
              <a:rPr lang="sl-SI" smtClean="0"/>
              <a:pPr/>
              <a:t>16.5.2014</a:t>
            </a:fld>
            <a:endParaRPr lang="sl-SI"/>
          </a:p>
        </p:txBody>
      </p:sp>
      <p:sp>
        <p:nvSpPr>
          <p:cNvPr id="4" name="Ograda stranske slik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grada no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438A8B-E563-42FB-9976-637718B3F9F5}" type="slidenum">
              <a:rPr lang="sl-SI" smtClean="0"/>
              <a:pPr/>
              <a:t>‹#›</a:t>
            </a:fld>
            <a:endParaRPr lang="sl-SI"/>
          </a:p>
        </p:txBody>
      </p:sp>
    </p:spTree>
    <p:extLst>
      <p:ext uri="{BB962C8B-B14F-4D97-AF65-F5344CB8AC3E}">
        <p14:creationId xmlns:p14="http://schemas.microsoft.com/office/powerpoint/2010/main" val="1239313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dirty="0"/>
          </a:p>
        </p:txBody>
      </p:sp>
      <p:sp>
        <p:nvSpPr>
          <p:cNvPr id="4" name="Ograda številke diapozitiva 3"/>
          <p:cNvSpPr>
            <a:spLocks noGrp="1"/>
          </p:cNvSpPr>
          <p:nvPr>
            <p:ph type="sldNum" sz="quarter" idx="10"/>
          </p:nvPr>
        </p:nvSpPr>
        <p:spPr/>
        <p:txBody>
          <a:bodyPr/>
          <a:lstStyle/>
          <a:p>
            <a:fld id="{DF438A8B-E563-42FB-9976-637718B3F9F5}" type="slidenum">
              <a:rPr lang="sl-SI" smtClean="0"/>
              <a:pPr/>
              <a:t>5</a:t>
            </a:fld>
            <a:endParaRPr lang="sl-S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dirty="0"/>
          </a:p>
        </p:txBody>
      </p:sp>
      <p:sp>
        <p:nvSpPr>
          <p:cNvPr id="4" name="Ograda številke diapozitiva 3"/>
          <p:cNvSpPr>
            <a:spLocks noGrp="1"/>
          </p:cNvSpPr>
          <p:nvPr>
            <p:ph type="sldNum" sz="quarter" idx="10"/>
          </p:nvPr>
        </p:nvSpPr>
        <p:spPr/>
        <p:txBody>
          <a:bodyPr/>
          <a:lstStyle/>
          <a:p>
            <a:fld id="{DF438A8B-E563-42FB-9976-637718B3F9F5}" type="slidenum">
              <a:rPr lang="sl-SI" smtClean="0"/>
              <a:pPr/>
              <a:t>12</a:t>
            </a:fld>
            <a:endParaRPr lang="sl-S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bg>
      <p:bgRef idx="1002">
        <a:schemeClr val="bg2"/>
      </p:bgRef>
    </p:bg>
    <p:spTree>
      <p:nvGrpSpPr>
        <p:cNvPr id="1" name=""/>
        <p:cNvGrpSpPr/>
        <p:nvPr/>
      </p:nvGrpSpPr>
      <p:grpSpPr>
        <a:xfrm>
          <a:off x="0" y="0"/>
          <a:ext cx="0" cy="0"/>
          <a:chOff x="0" y="0"/>
          <a:chExt cx="0" cy="0"/>
        </a:xfrm>
      </p:grpSpPr>
      <p:sp>
        <p:nvSpPr>
          <p:cNvPr id="9" name="Naslov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sl-SI" smtClean="0"/>
              <a:t>Kliknite, če želite urediti slog naslova matrice</a:t>
            </a:r>
            <a:endParaRPr kumimoji="0" lang="en-US"/>
          </a:p>
        </p:txBody>
      </p:sp>
      <p:sp>
        <p:nvSpPr>
          <p:cNvPr id="17" name="Podnaslov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l-SI" smtClean="0"/>
              <a:t>Kliknite, če želite urediti slog podnaslova matrice</a:t>
            </a:r>
            <a:endParaRPr kumimoji="0" lang="en-US"/>
          </a:p>
        </p:txBody>
      </p:sp>
      <p:sp>
        <p:nvSpPr>
          <p:cNvPr id="30" name="Ograda datuma 29"/>
          <p:cNvSpPr>
            <a:spLocks noGrp="1"/>
          </p:cNvSpPr>
          <p:nvPr>
            <p:ph type="dt" sz="half" idx="10"/>
          </p:nvPr>
        </p:nvSpPr>
        <p:spPr/>
        <p:txBody>
          <a:bodyPr/>
          <a:lstStyle/>
          <a:p>
            <a:fld id="{7F6B05B4-3B35-4F95-B853-5E327BBFBA68}" type="datetimeFigureOut">
              <a:rPr lang="sl-SI" smtClean="0"/>
              <a:pPr/>
              <a:t>16.5.2014</a:t>
            </a:fld>
            <a:endParaRPr lang="sl-SI"/>
          </a:p>
        </p:txBody>
      </p:sp>
      <p:sp>
        <p:nvSpPr>
          <p:cNvPr id="19" name="Ograda noge 18"/>
          <p:cNvSpPr>
            <a:spLocks noGrp="1"/>
          </p:cNvSpPr>
          <p:nvPr>
            <p:ph type="ftr" sz="quarter" idx="11"/>
          </p:nvPr>
        </p:nvSpPr>
        <p:spPr/>
        <p:txBody>
          <a:bodyPr/>
          <a:lstStyle/>
          <a:p>
            <a:endParaRPr lang="sl-SI"/>
          </a:p>
        </p:txBody>
      </p:sp>
      <p:sp>
        <p:nvSpPr>
          <p:cNvPr id="27" name="Ograda številke diapozitiva 26"/>
          <p:cNvSpPr>
            <a:spLocks noGrp="1"/>
          </p:cNvSpPr>
          <p:nvPr>
            <p:ph type="sldNum" sz="quarter" idx="12"/>
          </p:nvPr>
        </p:nvSpPr>
        <p:spPr/>
        <p:txBody>
          <a:bodyPr/>
          <a:lstStyle/>
          <a:p>
            <a:fld id="{0C7C45B9-87AA-474D-830F-51DABA5B0887}" type="slidenum">
              <a:rPr lang="sl-SI" smtClean="0"/>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7F6B05B4-3B35-4F95-B853-5E327BBFBA68}" type="datetimeFigureOut">
              <a:rPr lang="sl-SI" smtClean="0"/>
              <a:pPr/>
              <a:t>16.5.2014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914401"/>
            <a:ext cx="2057400" cy="5211763"/>
          </a:xfrm>
        </p:spPr>
        <p:txBody>
          <a:bodyPr vert="eaVert"/>
          <a:lstStyle/>
          <a:p>
            <a:r>
              <a:rPr kumimoji="0" lang="sl-SI" smtClean="0"/>
              <a:t>Kliknite, če želite urediti slog naslova matrice</a:t>
            </a:r>
            <a:endParaRPr kumimoji="0" lang="en-US"/>
          </a:p>
        </p:txBody>
      </p:sp>
      <p:sp>
        <p:nvSpPr>
          <p:cNvPr id="3" name="Ograda navpičnega besedila 2"/>
          <p:cNvSpPr>
            <a:spLocks noGrp="1"/>
          </p:cNvSpPr>
          <p:nvPr>
            <p:ph type="body" orient="vert" idx="1"/>
          </p:nvPr>
        </p:nvSpPr>
        <p:spPr>
          <a:xfrm>
            <a:off x="457200" y="914401"/>
            <a:ext cx="6019800" cy="5211763"/>
          </a:xfrm>
        </p:spPr>
        <p:txBody>
          <a:bodyPr vert="eaVert"/>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7F6B05B4-3B35-4F95-B853-5E327BBFBA68}" type="datetimeFigureOut">
              <a:rPr lang="sl-SI" smtClean="0"/>
              <a:pPr/>
              <a:t>16.5.2014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smtClean="0"/>
              <a:t>Kliknite, če želite urediti slog naslova matrice</a:t>
            </a:r>
            <a:endParaRPr kumimoji="0" lang="en-US"/>
          </a:p>
        </p:txBody>
      </p:sp>
      <p:sp>
        <p:nvSpPr>
          <p:cNvPr id="3" name="Ograda vsebine 2"/>
          <p:cNvSpPr>
            <a:spLocks noGrp="1"/>
          </p:cNvSpPr>
          <p:nvPr>
            <p:ph idx="1"/>
          </p:nvPr>
        </p:nvSpPr>
        <p:spPr/>
        <p:txBody>
          <a:body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datuma 3"/>
          <p:cNvSpPr>
            <a:spLocks noGrp="1"/>
          </p:cNvSpPr>
          <p:nvPr>
            <p:ph type="dt" sz="half" idx="10"/>
          </p:nvPr>
        </p:nvSpPr>
        <p:spPr/>
        <p:txBody>
          <a:bodyPr/>
          <a:lstStyle/>
          <a:p>
            <a:fld id="{7F6B05B4-3B35-4F95-B853-5E327BBFBA68}" type="datetimeFigureOut">
              <a:rPr lang="sl-SI" smtClean="0"/>
              <a:pPr/>
              <a:t>16.5.2014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bg>
      <p:bgRef idx="1002">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l-SI" smtClean="0"/>
              <a:t>Kliknite, če želite urediti sloge besedila matrice</a:t>
            </a:r>
          </a:p>
        </p:txBody>
      </p:sp>
      <p:sp>
        <p:nvSpPr>
          <p:cNvPr id="4" name="Ograda datuma 3"/>
          <p:cNvSpPr>
            <a:spLocks noGrp="1"/>
          </p:cNvSpPr>
          <p:nvPr>
            <p:ph type="dt" sz="half" idx="10"/>
          </p:nvPr>
        </p:nvSpPr>
        <p:spPr/>
        <p:txBody>
          <a:bodyPr/>
          <a:lstStyle/>
          <a:p>
            <a:fld id="{7F6B05B4-3B35-4F95-B853-5E327BBFBA68}" type="datetimeFigureOut">
              <a:rPr lang="sl-SI" smtClean="0"/>
              <a:pPr/>
              <a:t>16.5.2014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0C7C45B9-87AA-474D-830F-51DABA5B0887}" type="slidenum">
              <a:rPr lang="sl-SI" smtClean="0"/>
              <a:pPr/>
              <a:t>‹#›</a:t>
            </a:fld>
            <a:endParaRPr lang="sl-SI"/>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229600" cy="1143000"/>
          </a:xfrm>
        </p:spPr>
        <p:txBody>
          <a:bodyPr/>
          <a:lstStyle/>
          <a:p>
            <a:r>
              <a:rPr kumimoji="0" lang="sl-SI" smtClean="0"/>
              <a:t>Kliknite, če želite urediti slog naslova matrice</a:t>
            </a:r>
            <a:endParaRPr kumimoji="0" lang="en-US"/>
          </a:p>
        </p:txBody>
      </p:sp>
      <p:sp>
        <p:nvSpPr>
          <p:cNvPr id="3" name="Ograda vsebine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4" name="Ograda vsebine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p>
            <a:fld id="{7F6B05B4-3B35-4F95-B853-5E327BBFBA68}" type="datetimeFigureOut">
              <a:rPr lang="sl-SI" smtClean="0"/>
              <a:pPr/>
              <a:t>16.5.2014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229600" cy="1143000"/>
          </a:xfrm>
        </p:spPr>
        <p:txBody>
          <a:bodyPr tIns="45720" anchor="b"/>
          <a:lstStyle>
            <a:lvl1pPr>
              <a:defRPr/>
            </a:lvl1pPr>
          </a:lstStyle>
          <a:p>
            <a:r>
              <a:rPr kumimoji="0" lang="sl-SI" smtClean="0"/>
              <a:t>Kliknite, če želite urediti slog naslova matrice</a:t>
            </a:r>
            <a:endParaRPr kumimoji="0" lang="en-US"/>
          </a:p>
        </p:txBody>
      </p:sp>
      <p:sp>
        <p:nvSpPr>
          <p:cNvPr id="3" name="Ograda besedila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sl-SI" smtClean="0"/>
              <a:t>Kliknite, če želite urediti sloge besedila matrice</a:t>
            </a:r>
          </a:p>
        </p:txBody>
      </p:sp>
      <p:sp>
        <p:nvSpPr>
          <p:cNvPr id="4" name="Ograda besedila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sl-SI" smtClean="0"/>
              <a:t>Kliknite, če želite urediti sloge besedila matrice</a:t>
            </a:r>
          </a:p>
        </p:txBody>
      </p:sp>
      <p:sp>
        <p:nvSpPr>
          <p:cNvPr id="5" name="Ograda vsebine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6" name="Ograda vsebine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7" name="Ograda datuma 6"/>
          <p:cNvSpPr>
            <a:spLocks noGrp="1"/>
          </p:cNvSpPr>
          <p:nvPr>
            <p:ph type="dt" sz="half" idx="10"/>
          </p:nvPr>
        </p:nvSpPr>
        <p:spPr/>
        <p:txBody>
          <a:bodyPr/>
          <a:lstStyle/>
          <a:p>
            <a:fld id="{7F6B05B4-3B35-4F95-B853-5E327BBFBA68}" type="datetimeFigureOut">
              <a:rPr lang="sl-SI" smtClean="0"/>
              <a:pPr/>
              <a:t>16.5.2014</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sl-SI" smtClean="0"/>
              <a:t>Kliknite, če želite urediti slog naslova matrice</a:t>
            </a:r>
            <a:endParaRPr kumimoji="0" lang="en-US"/>
          </a:p>
        </p:txBody>
      </p:sp>
      <p:sp>
        <p:nvSpPr>
          <p:cNvPr id="3" name="Ograda datuma 2"/>
          <p:cNvSpPr>
            <a:spLocks noGrp="1"/>
          </p:cNvSpPr>
          <p:nvPr>
            <p:ph type="dt" sz="half" idx="10"/>
          </p:nvPr>
        </p:nvSpPr>
        <p:spPr/>
        <p:txBody>
          <a:bodyPr/>
          <a:lstStyle/>
          <a:p>
            <a:fld id="{7F6B05B4-3B35-4F95-B853-5E327BBFBA68}" type="datetimeFigureOut">
              <a:rPr lang="sl-SI" smtClean="0"/>
              <a:pPr/>
              <a:t>16.5.2014</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7F6B05B4-3B35-4F95-B853-5E327BBFBA68}" type="datetimeFigureOut">
              <a:rPr lang="sl-SI" smtClean="0"/>
              <a:pPr/>
              <a:t>16.5.2014</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sl-SI" smtClean="0"/>
              <a:t>Kliknite, če želite urediti slog naslova matrice</a:t>
            </a:r>
            <a:endParaRPr kumimoji="0" lang="en-US"/>
          </a:p>
        </p:txBody>
      </p:sp>
      <p:sp>
        <p:nvSpPr>
          <p:cNvPr id="3" name="Ograda besedila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sl-SI" smtClean="0"/>
              <a:t>Kliknite, če želite urediti sloge besedila matrice</a:t>
            </a:r>
          </a:p>
        </p:txBody>
      </p:sp>
      <p:sp>
        <p:nvSpPr>
          <p:cNvPr id="4" name="Ograda vsebine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sl-SI" smtClean="0"/>
              <a:t>Kliknite, če želite urediti sloge besedila matrice</a:t>
            </a:r>
          </a:p>
          <a:p>
            <a:pPr lvl="1" eaLnBrk="1" latinLnBrk="0" hangingPunct="1"/>
            <a:r>
              <a:rPr lang="sl-SI" smtClean="0"/>
              <a:t>Druga raven</a:t>
            </a:r>
          </a:p>
          <a:p>
            <a:pPr lvl="2" eaLnBrk="1" latinLnBrk="0" hangingPunct="1"/>
            <a:r>
              <a:rPr lang="sl-SI" smtClean="0"/>
              <a:t>Tretja raven</a:t>
            </a:r>
          </a:p>
          <a:p>
            <a:pPr lvl="3" eaLnBrk="1" latinLnBrk="0" hangingPunct="1"/>
            <a:r>
              <a:rPr lang="sl-SI" smtClean="0"/>
              <a:t>Četrta raven</a:t>
            </a:r>
          </a:p>
          <a:p>
            <a:pPr lvl="4" eaLnBrk="1" latinLnBrk="0" hangingPunct="1"/>
            <a:r>
              <a:rPr lang="sl-SI" smtClean="0"/>
              <a:t>Peta raven</a:t>
            </a:r>
            <a:endParaRPr kumimoji="0" lang="en-US"/>
          </a:p>
        </p:txBody>
      </p:sp>
      <p:sp>
        <p:nvSpPr>
          <p:cNvPr id="5" name="Ograda datuma 4"/>
          <p:cNvSpPr>
            <a:spLocks noGrp="1"/>
          </p:cNvSpPr>
          <p:nvPr>
            <p:ph type="dt" sz="half" idx="10"/>
          </p:nvPr>
        </p:nvSpPr>
        <p:spPr/>
        <p:txBody>
          <a:bodyPr/>
          <a:lstStyle/>
          <a:p>
            <a:fld id="{7F6B05B4-3B35-4F95-B853-5E327BBFBA68}" type="datetimeFigureOut">
              <a:rPr lang="sl-SI" smtClean="0"/>
              <a:pPr/>
              <a:t>16.5.2014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0C7C45B9-87AA-474D-830F-51DABA5B0887}" type="slidenum">
              <a:rPr lang="sl-SI" smtClean="0"/>
              <a:pPr/>
              <a:t>‹#›</a:t>
            </a:fld>
            <a:endParaRPr lang="sl-S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spTree>
      <p:nvGrpSpPr>
        <p:cNvPr id="1" name=""/>
        <p:cNvGrpSpPr/>
        <p:nvPr/>
      </p:nvGrpSpPr>
      <p:grpSpPr>
        <a:xfrm>
          <a:off x="0" y="0"/>
          <a:ext cx="0" cy="0"/>
          <a:chOff x="0" y="0"/>
          <a:chExt cx="0" cy="0"/>
        </a:xfrm>
      </p:grpSpPr>
      <p:sp>
        <p:nvSpPr>
          <p:cNvPr id="9" name="Odreži in zaokroži en kot pravokotnika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avokotni trikotni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Naslov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sl-SI" smtClean="0"/>
              <a:t>Kliknite, če želite urediti slog naslova matrice</a:t>
            </a:r>
            <a:endParaRPr kumimoji="0" lang="en-US"/>
          </a:p>
        </p:txBody>
      </p:sp>
      <p:sp>
        <p:nvSpPr>
          <p:cNvPr id="4" name="Ograda besedila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sl-SI" smtClean="0"/>
              <a:t>Kliknite, če želite urediti sloge besedila matrice</a:t>
            </a:r>
          </a:p>
        </p:txBody>
      </p:sp>
      <p:sp>
        <p:nvSpPr>
          <p:cNvPr id="5" name="Ograda datuma 4"/>
          <p:cNvSpPr>
            <a:spLocks noGrp="1"/>
          </p:cNvSpPr>
          <p:nvPr>
            <p:ph type="dt" sz="half" idx="10"/>
          </p:nvPr>
        </p:nvSpPr>
        <p:spPr/>
        <p:txBody>
          <a:bodyPr/>
          <a:lstStyle/>
          <a:p>
            <a:fld id="{7F6B05B4-3B35-4F95-B853-5E327BBFBA68}" type="datetimeFigureOut">
              <a:rPr lang="sl-SI" smtClean="0"/>
              <a:pPr/>
              <a:t>16.5.2014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a:xfrm>
            <a:off x="8077200" y="6356350"/>
            <a:ext cx="609600" cy="365125"/>
          </a:xfrm>
        </p:spPr>
        <p:txBody>
          <a:bodyPr/>
          <a:lstStyle/>
          <a:p>
            <a:fld id="{0C7C45B9-87AA-474D-830F-51DABA5B0887}" type="slidenum">
              <a:rPr lang="sl-SI" smtClean="0"/>
              <a:pPr/>
              <a:t>‹#›</a:t>
            </a:fld>
            <a:endParaRPr lang="sl-SI"/>
          </a:p>
        </p:txBody>
      </p:sp>
      <p:sp>
        <p:nvSpPr>
          <p:cNvPr id="3" name="Ograda slik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sl-SI" smtClean="0"/>
              <a:t>Kliknite ikono, če želite dodati sliko</a:t>
            </a:r>
            <a:endParaRPr kumimoji="0" lang="en-US" dirty="0"/>
          </a:p>
        </p:txBody>
      </p:sp>
      <p:sp>
        <p:nvSpPr>
          <p:cNvPr id="10" name="Prostoročno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Prostoročno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Prostoročno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Prostoročno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Ograda naslova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sl-SI" smtClean="0"/>
              <a:t>Kliknite, če želite urediti slog naslova matrice</a:t>
            </a:r>
            <a:endParaRPr kumimoji="0" lang="en-US"/>
          </a:p>
        </p:txBody>
      </p:sp>
      <p:sp>
        <p:nvSpPr>
          <p:cNvPr id="30" name="Ograda besedila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sl-SI" smtClean="0"/>
              <a:t>Kliknite, če želite urediti sloge besedila matrice</a:t>
            </a:r>
          </a:p>
          <a:p>
            <a:pPr lvl="1" eaLnBrk="1" latinLnBrk="0" hangingPunct="1"/>
            <a:r>
              <a:rPr kumimoji="0" lang="sl-SI" smtClean="0"/>
              <a:t>Druga raven</a:t>
            </a:r>
          </a:p>
          <a:p>
            <a:pPr lvl="2" eaLnBrk="1" latinLnBrk="0" hangingPunct="1"/>
            <a:r>
              <a:rPr kumimoji="0" lang="sl-SI" smtClean="0"/>
              <a:t>Tretja raven</a:t>
            </a:r>
          </a:p>
          <a:p>
            <a:pPr lvl="3" eaLnBrk="1" latinLnBrk="0" hangingPunct="1"/>
            <a:r>
              <a:rPr kumimoji="0" lang="sl-SI" smtClean="0"/>
              <a:t>Četrta raven</a:t>
            </a:r>
          </a:p>
          <a:p>
            <a:pPr lvl="4" eaLnBrk="1" latinLnBrk="0" hangingPunct="1"/>
            <a:r>
              <a:rPr kumimoji="0" lang="sl-SI" smtClean="0"/>
              <a:t>Peta raven</a:t>
            </a:r>
            <a:endParaRPr kumimoji="0" lang="en-US"/>
          </a:p>
        </p:txBody>
      </p:sp>
      <p:sp>
        <p:nvSpPr>
          <p:cNvPr id="10" name="Ograda datum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6B05B4-3B35-4F95-B853-5E327BBFBA68}" type="datetimeFigureOut">
              <a:rPr lang="sl-SI" smtClean="0"/>
              <a:pPr/>
              <a:t>16.5.2014</a:t>
            </a:fld>
            <a:endParaRPr lang="sl-SI"/>
          </a:p>
        </p:txBody>
      </p:sp>
      <p:sp>
        <p:nvSpPr>
          <p:cNvPr id="22" name="Ograda no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sl-SI"/>
          </a:p>
        </p:txBody>
      </p:sp>
      <p:sp>
        <p:nvSpPr>
          <p:cNvPr id="18" name="Ograda številke diapoz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7C45B9-87AA-474D-830F-51DABA5B0887}" type="slidenum">
              <a:rPr lang="sl-SI" smtClean="0"/>
              <a:pPr/>
              <a:t>‹#›</a:t>
            </a:fld>
            <a:endParaRPr lang="sl-SI"/>
          </a:p>
        </p:txBody>
      </p:sp>
      <p:grpSp>
        <p:nvGrpSpPr>
          <p:cNvPr id="2" name="Skupina 1"/>
          <p:cNvGrpSpPr/>
          <p:nvPr/>
        </p:nvGrpSpPr>
        <p:grpSpPr>
          <a:xfrm>
            <a:off x="-19017" y="202408"/>
            <a:ext cx="9180548" cy="649224"/>
            <a:chOff x="-19045" y="216550"/>
            <a:chExt cx="9180548" cy="649224"/>
          </a:xfrm>
        </p:grpSpPr>
        <p:sp>
          <p:nvSpPr>
            <p:cNvPr id="12" name="Prostoročno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Prostoročno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chart" Target="../charts/char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lstStyle/>
          <a:p>
            <a:r>
              <a:rPr lang="sl-SI" dirty="0" smtClean="0"/>
              <a:t>AKTUALNE TEŽAVE ZASEBNIH ZDRAVNIKOV</a:t>
            </a:r>
            <a:endParaRPr lang="sl-SI" dirty="0"/>
          </a:p>
        </p:txBody>
      </p:sp>
      <p:sp>
        <p:nvSpPr>
          <p:cNvPr id="3" name="Podnaslov 2"/>
          <p:cNvSpPr>
            <a:spLocks noGrp="1"/>
          </p:cNvSpPr>
          <p:nvPr>
            <p:ph type="subTitle" idx="1"/>
          </p:nvPr>
        </p:nvSpPr>
        <p:spPr/>
        <p:txBody>
          <a:bodyPr>
            <a:normAutofit/>
          </a:bodyPr>
          <a:lstStyle/>
          <a:p>
            <a:r>
              <a:rPr lang="sl-SI" sz="2400" dirty="0" smtClean="0"/>
              <a:t>Maribor, </a:t>
            </a:r>
            <a:r>
              <a:rPr lang="sl-SI" sz="2400" dirty="0" smtClean="0"/>
              <a:t>16.5.2014</a:t>
            </a:r>
            <a:endParaRPr lang="sl-SI" sz="24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NAJVEČJE TEŽAVE – 4</a:t>
            </a:r>
            <a:endParaRPr lang="sl-SI" dirty="0"/>
          </a:p>
        </p:txBody>
      </p:sp>
      <p:sp>
        <p:nvSpPr>
          <p:cNvPr id="3" name="Ograda vsebine 2"/>
          <p:cNvSpPr>
            <a:spLocks noGrp="1"/>
          </p:cNvSpPr>
          <p:nvPr>
            <p:ph idx="1"/>
          </p:nvPr>
        </p:nvSpPr>
        <p:spPr>
          <a:xfrm>
            <a:off x="457200" y="2420888"/>
            <a:ext cx="8229600" cy="3903712"/>
          </a:xfrm>
        </p:spPr>
        <p:txBody>
          <a:bodyPr/>
          <a:lstStyle/>
          <a:p>
            <a:r>
              <a:rPr lang="sl-SI" b="1" dirty="0" smtClean="0"/>
              <a:t>SLABA PODPORA NEMEDICINSKIH VEŠČIN</a:t>
            </a:r>
            <a:endParaRPr lang="sl-SI" dirty="0" smtClean="0"/>
          </a:p>
          <a:p>
            <a:pPr lvl="1"/>
            <a:r>
              <a:rPr lang="sl-SI" dirty="0" smtClean="0"/>
              <a:t>Ker je zdravnik zasebnik hkrati strokovnjak svojega področja in </a:t>
            </a:r>
            <a:r>
              <a:rPr lang="sl-SI" dirty="0" err="1" smtClean="0"/>
              <a:t>manager</a:t>
            </a:r>
            <a:r>
              <a:rPr lang="sl-SI" dirty="0" smtClean="0"/>
              <a:t> v svoji ambulanti bi nujno potreboval stalno pravno podporo in ekonomsko -računovodsko svetovanje za uspešno delo in vodenje. </a:t>
            </a:r>
          </a:p>
          <a:p>
            <a:endParaRPr lang="sl-SI"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NAJVEČJE TEŽAVE – 5</a:t>
            </a:r>
            <a:endParaRPr lang="sl-SI" dirty="0"/>
          </a:p>
        </p:txBody>
      </p:sp>
      <p:sp>
        <p:nvSpPr>
          <p:cNvPr id="3" name="Ograda vsebine 2"/>
          <p:cNvSpPr>
            <a:spLocks noGrp="1"/>
          </p:cNvSpPr>
          <p:nvPr>
            <p:ph idx="1"/>
          </p:nvPr>
        </p:nvSpPr>
        <p:spPr/>
        <p:txBody>
          <a:bodyPr>
            <a:normAutofit/>
          </a:bodyPr>
          <a:lstStyle/>
          <a:p>
            <a:r>
              <a:rPr lang="sl-SI" dirty="0" smtClean="0"/>
              <a:t> </a:t>
            </a:r>
            <a:r>
              <a:rPr lang="sl-SI" b="1" dirty="0" smtClean="0"/>
              <a:t>DISKRIMINIRANOST NASPROTI JAVNIM ZAVODOM</a:t>
            </a:r>
            <a:endParaRPr lang="sl-SI" dirty="0" smtClean="0"/>
          </a:p>
          <a:p>
            <a:pPr lvl="1"/>
            <a:r>
              <a:rPr lang="sl-SI" dirty="0" smtClean="0"/>
              <a:t>V neenakopraven položaj nasproti javnim zdravstvenim zavodom zasebnike postavlja vse zgoraj navedeno saj npr. nimajo ustanovitelja, ki bi izvajal investicije v prostore in opremo ali kril morebitne izgube. Bistveno manjša je pri zasebnikih možnost donacij. Drugačen je tudi položaj javnih zavodov v razmerju do plačnika. S strani javnih zavodov so koncesionarji neredko deležni krivičnih, pavšalnih obtožb, ki se občasno razširijo tudi v medije.</a:t>
            </a:r>
            <a:endParaRPr lang="sl-SI"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NAJVEČJE TEŽAVE – 5</a:t>
            </a:r>
            <a:endParaRPr lang="sl-SI" dirty="0"/>
          </a:p>
        </p:txBody>
      </p:sp>
      <p:sp>
        <p:nvSpPr>
          <p:cNvPr id="3" name="Ograda vsebine 2"/>
          <p:cNvSpPr>
            <a:spLocks noGrp="1"/>
          </p:cNvSpPr>
          <p:nvPr>
            <p:ph idx="1"/>
          </p:nvPr>
        </p:nvSpPr>
        <p:spPr/>
        <p:txBody>
          <a:bodyPr/>
          <a:lstStyle/>
          <a:p>
            <a:r>
              <a:rPr lang="sl-SI" b="1" dirty="0" smtClean="0"/>
              <a:t>IZKLJUČENOST ZASEBNIKOV BREZ KONCESIJE IZ SISTEMA </a:t>
            </a:r>
            <a:endParaRPr lang="sl-SI" dirty="0" smtClean="0"/>
          </a:p>
          <a:p>
            <a:pPr lvl="1"/>
            <a:r>
              <a:rPr lang="sl-SI" dirty="0" smtClean="0"/>
              <a:t>Bolniki, ki so polno zdravstveno zavarovani, si zaradi nezadostne pokritosti javne mreže poiščejo zdravstvene storitve pri zasebnikih brez koncesije. Slednjim se kljub drugačnim pravnim odločbam odreka možnost, da bolnika napotijo nazaj v obravnavo v sistem zdravstvenega zavarovanja, kar poleg vsega dodatno obremenjuje izbrane primarne zdravnike.</a:t>
            </a:r>
          </a:p>
          <a:p>
            <a:endParaRPr lang="sl-SI"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PERSPEKTIVE</a:t>
            </a:r>
            <a:endParaRPr lang="sl-SI" dirty="0"/>
          </a:p>
        </p:txBody>
      </p:sp>
      <p:sp>
        <p:nvSpPr>
          <p:cNvPr id="3" name="Ograda vsebine 2"/>
          <p:cNvSpPr>
            <a:spLocks noGrp="1"/>
          </p:cNvSpPr>
          <p:nvPr>
            <p:ph idx="1"/>
          </p:nvPr>
        </p:nvSpPr>
        <p:spPr/>
        <p:txBody>
          <a:bodyPr>
            <a:normAutofit fontScale="92500" lnSpcReduction="20000"/>
          </a:bodyPr>
          <a:lstStyle/>
          <a:p>
            <a:r>
              <a:rPr lang="sl-SI" sz="2800" b="1" dirty="0" smtClean="0"/>
              <a:t>Povečanje deleža zasebnih zdravnikov primarnega nivoja</a:t>
            </a:r>
            <a:r>
              <a:rPr lang="sl-SI" sz="2800" dirty="0" smtClean="0"/>
              <a:t> bi večjemu številu zdravnikov ponudilo prednosti, ki jih prinaša delo zdravnika kot zasebnika :</a:t>
            </a:r>
            <a:endParaRPr lang="sl-SI" sz="2400" dirty="0" smtClean="0"/>
          </a:p>
          <a:p>
            <a:pPr lvl="1"/>
            <a:r>
              <a:rPr lang="sl-SI" dirty="0" smtClean="0"/>
              <a:t>samostojnost in neodvisnost pri organizaciji dela zasebne prakse,</a:t>
            </a:r>
            <a:endParaRPr lang="sl-SI" sz="2000" dirty="0" smtClean="0"/>
          </a:p>
          <a:p>
            <a:pPr lvl="1"/>
            <a:r>
              <a:rPr lang="sl-SI" dirty="0" smtClean="0"/>
              <a:t>samostojnost pri organizaciji dela s pacienti, na način, ki zdravniku in bolnikom najbolj ustreza,</a:t>
            </a:r>
            <a:endParaRPr lang="sl-SI" sz="2000" dirty="0" smtClean="0"/>
          </a:p>
          <a:p>
            <a:pPr lvl="1"/>
            <a:r>
              <a:rPr lang="sl-SI" dirty="0" smtClean="0"/>
              <a:t>samostojno načrtovanje strokovnega izobraževanja, ki ga je po podatkih Zbornice pri zasebnih zdravnikih več kot v javnih zavodih,</a:t>
            </a:r>
            <a:endParaRPr lang="sl-SI" sz="2000" dirty="0" smtClean="0"/>
          </a:p>
          <a:p>
            <a:pPr lvl="1"/>
            <a:r>
              <a:rPr lang="sl-SI" dirty="0" smtClean="0"/>
              <a:t>samostojnost pri finančnem poslovanju in nabava opreme po presoji in prioritetah posameznega zasebnega zdravnika.</a:t>
            </a:r>
            <a:endParaRPr lang="sl-SI" sz="2000" dirty="0" smtClean="0"/>
          </a:p>
          <a:p>
            <a:endParaRPr lang="sl-SI"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PERSPEKTIVE – 2</a:t>
            </a:r>
            <a:endParaRPr lang="sl-SI" dirty="0"/>
          </a:p>
        </p:txBody>
      </p:sp>
      <p:sp>
        <p:nvSpPr>
          <p:cNvPr id="3" name="Ograda vsebine 2"/>
          <p:cNvSpPr>
            <a:spLocks noGrp="1"/>
          </p:cNvSpPr>
          <p:nvPr>
            <p:ph idx="1"/>
          </p:nvPr>
        </p:nvSpPr>
        <p:spPr/>
        <p:txBody>
          <a:bodyPr>
            <a:normAutofit/>
          </a:bodyPr>
          <a:lstStyle/>
          <a:p>
            <a:r>
              <a:rPr lang="sl-SI" sz="2000" dirty="0" smtClean="0"/>
              <a:t>Dobro premišljeno </a:t>
            </a:r>
            <a:r>
              <a:rPr lang="sl-SI" sz="2000" b="1" dirty="0" smtClean="0"/>
              <a:t>povezovanje zasebnikov v skupine</a:t>
            </a:r>
            <a:r>
              <a:rPr lang="sl-SI" sz="2000" dirty="0" smtClean="0"/>
              <a:t> bi lahko premostilo večino težav, s katerimi se zasebniki soočajo sedaj. </a:t>
            </a:r>
          </a:p>
          <a:p>
            <a:pPr>
              <a:buNone/>
            </a:pPr>
            <a:endParaRPr lang="sl-SI" sz="2000" dirty="0" smtClean="0"/>
          </a:p>
          <a:p>
            <a:r>
              <a:rPr lang="sl-SI" sz="2000" dirty="0" smtClean="0"/>
              <a:t>Dodatno vrednost  bi takim skupinam dalo formiranje </a:t>
            </a:r>
            <a:r>
              <a:rPr lang="sl-SI" sz="2000" b="1" dirty="0" err="1" smtClean="0"/>
              <a:t>konzultacijskih</a:t>
            </a:r>
            <a:r>
              <a:rPr lang="sl-SI" sz="2000" b="1" dirty="0" smtClean="0"/>
              <a:t> timov</a:t>
            </a:r>
            <a:r>
              <a:rPr lang="sl-SI" sz="2000" dirty="0" smtClean="0"/>
              <a:t>, ki bi na primarni nivo pritegnil specialiste različnih strok. Na tak način bi prišlo do premika vedno večjega deleža ambulantnih obravnav izven bolnišnic in zaradi večjega deleža rešitve bolnikovih težav brez oddaljenih napotitev večje zadovoljstvo bolnikov.</a:t>
            </a:r>
          </a:p>
          <a:p>
            <a:pPr>
              <a:buNone/>
            </a:pPr>
            <a:endParaRPr lang="sl-SI" sz="2000" dirty="0" smtClean="0"/>
          </a:p>
          <a:p>
            <a:r>
              <a:rPr lang="sl-SI" sz="2000" dirty="0" smtClean="0"/>
              <a:t>Nadaljnji razvoj </a:t>
            </a:r>
            <a:r>
              <a:rPr lang="sl-SI" sz="2000" b="1" dirty="0" smtClean="0"/>
              <a:t>referenčne medicine </a:t>
            </a:r>
            <a:r>
              <a:rPr lang="sl-SI" sz="2000" dirty="0" smtClean="0"/>
              <a:t>bi lahko dodatno razbremenil zdravnike in povečal kvaliteto dela.</a:t>
            </a:r>
          </a:p>
          <a:p>
            <a:endParaRPr lang="sl-SI"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PREDLOGI </a:t>
            </a:r>
            <a:endParaRPr lang="sl-SI" dirty="0"/>
          </a:p>
        </p:txBody>
      </p:sp>
      <p:sp>
        <p:nvSpPr>
          <p:cNvPr id="3" name="Ograda vsebine 2"/>
          <p:cNvSpPr>
            <a:spLocks noGrp="1"/>
          </p:cNvSpPr>
          <p:nvPr>
            <p:ph idx="1"/>
          </p:nvPr>
        </p:nvSpPr>
        <p:spPr>
          <a:xfrm>
            <a:off x="457200" y="2132856"/>
            <a:ext cx="8229600" cy="4191744"/>
          </a:xfrm>
        </p:spPr>
        <p:txBody>
          <a:bodyPr>
            <a:normAutofit fontScale="77500" lnSpcReduction="20000"/>
          </a:bodyPr>
          <a:lstStyle/>
          <a:p>
            <a:r>
              <a:rPr lang="sl-SI" b="1" dirty="0" smtClean="0"/>
              <a:t> TAKOJŠNJE REAKCIJE NA DISKRIMINIRANJE ZASEBNIKOV</a:t>
            </a:r>
            <a:endParaRPr lang="sl-SI" dirty="0" smtClean="0"/>
          </a:p>
          <a:p>
            <a:pPr lvl="1"/>
            <a:r>
              <a:rPr lang="sl-SI" dirty="0" smtClean="0"/>
              <a:t>zaščita ugleda zasebnikov v javnosti in v zdravniških krogih</a:t>
            </a:r>
          </a:p>
          <a:p>
            <a:pPr lvl="0">
              <a:buNone/>
            </a:pPr>
            <a:endParaRPr lang="sl-SI" dirty="0" smtClean="0"/>
          </a:p>
          <a:p>
            <a:r>
              <a:rPr lang="sl-SI" b="1" dirty="0" smtClean="0"/>
              <a:t>NA ZDRAVNIŠKI ZBORNICI VZPOSTAVITI UČINKOVITO PRAVNO IN EKONOMSKO PODPORO ZA ZASEBNE ZDRAVNIKE </a:t>
            </a:r>
            <a:endParaRPr lang="sl-SI" dirty="0" smtClean="0"/>
          </a:p>
          <a:p>
            <a:pPr lvl="1"/>
            <a:r>
              <a:rPr lang="sl-SI" dirty="0" smtClean="0"/>
              <a:t>Za nemoteno delovanje potrebujemo učinkovito in hitro pomoč in zastopanje v posebnih primerih. Potrebno je določiti odgovorne osebe na Zbornici in definirati vsebino in HITROST potrebne podpore.</a:t>
            </a:r>
          </a:p>
          <a:p>
            <a:pPr>
              <a:buNone/>
            </a:pPr>
            <a:endParaRPr lang="sl-SI" dirty="0" smtClean="0"/>
          </a:p>
          <a:p>
            <a:r>
              <a:rPr lang="sl-SI" b="1" dirty="0" smtClean="0"/>
              <a:t>POVEZOVANJE ZASEBNIKOV PO SKUPINAH OZ. INTERESIH </a:t>
            </a:r>
            <a:endParaRPr lang="sl-SI" dirty="0" smtClean="0"/>
          </a:p>
          <a:p>
            <a:pPr lvl="1"/>
            <a:r>
              <a:rPr lang="sl-SI" dirty="0" smtClean="0"/>
              <a:t>z namenom lažjega poslovanja, pogajanj, zavarovanj, nabav, izobraževanj…</a:t>
            </a:r>
          </a:p>
          <a:p>
            <a:pPr>
              <a:buNone/>
            </a:pPr>
            <a:endParaRPr lang="sl-SI"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PREDLOGI – 2</a:t>
            </a:r>
            <a:endParaRPr lang="sl-SI" dirty="0"/>
          </a:p>
        </p:txBody>
      </p:sp>
      <p:sp>
        <p:nvSpPr>
          <p:cNvPr id="3" name="Ograda vsebine 2"/>
          <p:cNvSpPr>
            <a:spLocks noGrp="1"/>
          </p:cNvSpPr>
          <p:nvPr>
            <p:ph idx="1"/>
          </p:nvPr>
        </p:nvSpPr>
        <p:spPr/>
        <p:txBody>
          <a:bodyPr>
            <a:normAutofit fontScale="77500" lnSpcReduction="20000"/>
          </a:bodyPr>
          <a:lstStyle/>
          <a:p>
            <a:pPr>
              <a:buNone/>
            </a:pPr>
            <a:endParaRPr lang="sl-SI" dirty="0" smtClean="0"/>
          </a:p>
          <a:p>
            <a:r>
              <a:rPr lang="sl-SI" b="1" dirty="0" smtClean="0"/>
              <a:t>SPREMEMBA POGOJEV ZA MOŽNOST POGAJANJA Z ZAVAROVALNIC-O/AMI </a:t>
            </a:r>
            <a:endParaRPr lang="sl-SI" dirty="0" smtClean="0"/>
          </a:p>
          <a:p>
            <a:pPr lvl="1"/>
            <a:r>
              <a:rPr lang="sl-SI" dirty="0" smtClean="0"/>
              <a:t>z nujnimi spremembami načina plačevanja – sedanja kombinacija </a:t>
            </a:r>
            <a:r>
              <a:rPr lang="sl-SI" dirty="0" err="1" smtClean="0"/>
              <a:t>glavarinsko</a:t>
            </a:r>
            <a:r>
              <a:rPr lang="sl-SI" dirty="0" smtClean="0"/>
              <a:t>-storitvenega sistema je v resnici nadaljevanje povsem zastarelega planskega samoupravnega proračunskega financiranja</a:t>
            </a:r>
          </a:p>
          <a:p>
            <a:pPr>
              <a:buNone/>
            </a:pPr>
            <a:endParaRPr lang="sl-SI" dirty="0" smtClean="0"/>
          </a:p>
          <a:p>
            <a:r>
              <a:rPr lang="sl-SI" b="1" dirty="0" smtClean="0"/>
              <a:t>PREHOD VEČINE PRIMARNEGA ZDRAVSTVA MED ZASEBNIKE</a:t>
            </a:r>
            <a:endParaRPr lang="sl-SI" dirty="0" smtClean="0"/>
          </a:p>
          <a:p>
            <a:pPr lvl="1"/>
            <a:r>
              <a:rPr lang="sl-SI" dirty="0" smtClean="0"/>
              <a:t>razen dežurne službe in NMP – urgentni centri, v katerih mrežo bodo enakomerno in pravično vključeni vsi zdravniki določenega področja in nivoja</a:t>
            </a:r>
          </a:p>
          <a:p>
            <a:r>
              <a:rPr lang="sl-SI" b="1" dirty="0"/>
              <a:t>IZDELAVA ENOTNE PROGRAMSKE PLATFORME </a:t>
            </a:r>
            <a:endParaRPr lang="sl-SI" dirty="0"/>
          </a:p>
          <a:p>
            <a:pPr lvl="1"/>
            <a:r>
              <a:rPr lang="sl-SI" dirty="0"/>
              <a:t>številne težave s programskimi hišami, izkoriščanjem našega nepoznavanja in odvisnosti od njih nas spravljajo v podrejen položaj, ki bi ga lahko presegli, če bi imeli SVOJO, POŠTENO programsko ekipo</a:t>
            </a:r>
          </a:p>
          <a:p>
            <a:endParaRPr lang="sl-SI"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AKTIVNOSTI</a:t>
            </a:r>
            <a:endParaRPr lang="sl-SI" dirty="0"/>
          </a:p>
        </p:txBody>
      </p:sp>
      <p:sp>
        <p:nvSpPr>
          <p:cNvPr id="3" name="Ograda vsebine 2"/>
          <p:cNvSpPr>
            <a:spLocks noGrp="1"/>
          </p:cNvSpPr>
          <p:nvPr>
            <p:ph idx="1"/>
          </p:nvPr>
        </p:nvSpPr>
        <p:spPr/>
        <p:txBody>
          <a:bodyPr/>
          <a:lstStyle/>
          <a:p>
            <a:r>
              <a:rPr lang="sl-SI" dirty="0" smtClean="0"/>
              <a:t>Sodelovanje v Koordinaciji zdravniških organizacij pri pripravi in promociji Strategije za izhod slovenskega zdravstva iz krize, </a:t>
            </a:r>
            <a:r>
              <a:rPr lang="sl-SI" dirty="0" err="1" smtClean="0"/>
              <a:t>Action</a:t>
            </a:r>
            <a:r>
              <a:rPr lang="sl-SI" dirty="0" smtClean="0"/>
              <a:t> </a:t>
            </a:r>
            <a:r>
              <a:rPr lang="sl-SI" dirty="0" err="1" smtClean="0"/>
              <a:t>Day</a:t>
            </a:r>
            <a:r>
              <a:rPr lang="sl-SI" dirty="0" smtClean="0"/>
              <a:t>…</a:t>
            </a:r>
          </a:p>
          <a:p>
            <a:r>
              <a:rPr lang="sl-SI" dirty="0" smtClean="0"/>
              <a:t>Aktivnosti na področju medijske prepoznavnosti zasebnikov (anketa, </a:t>
            </a:r>
            <a:r>
              <a:rPr lang="sl-SI" dirty="0" err="1" smtClean="0"/>
              <a:t>Viva</a:t>
            </a:r>
            <a:r>
              <a:rPr lang="sl-SI" dirty="0" smtClean="0"/>
              <a:t>…)</a:t>
            </a:r>
          </a:p>
          <a:p>
            <a:r>
              <a:rPr lang="sl-SI" dirty="0" smtClean="0"/>
              <a:t>Načrtovanje naslednjih akcij (peticija…)</a:t>
            </a:r>
          </a:p>
          <a:p>
            <a:endParaRPr lang="sl-SI" dirty="0"/>
          </a:p>
          <a:p>
            <a:pPr marL="0" indent="0">
              <a:buNone/>
            </a:pPr>
            <a:endParaRPr lang="sl-SI" dirty="0"/>
          </a:p>
        </p:txBody>
      </p:sp>
    </p:spTree>
    <p:extLst>
      <p:ext uri="{BB962C8B-B14F-4D97-AF65-F5344CB8AC3E}">
        <p14:creationId xmlns:p14="http://schemas.microsoft.com/office/powerpoint/2010/main" val="2674464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POGLED NAPREJ</a:t>
            </a:r>
            <a:endParaRPr lang="sl-SI" dirty="0"/>
          </a:p>
        </p:txBody>
      </p:sp>
      <p:sp>
        <p:nvSpPr>
          <p:cNvPr id="3" name="Ograda vsebine 2"/>
          <p:cNvSpPr>
            <a:spLocks noGrp="1"/>
          </p:cNvSpPr>
          <p:nvPr>
            <p:ph idx="1"/>
          </p:nvPr>
        </p:nvSpPr>
        <p:spPr>
          <a:xfrm>
            <a:off x="457200" y="2564904"/>
            <a:ext cx="8229600" cy="3759696"/>
          </a:xfrm>
        </p:spPr>
        <p:txBody>
          <a:bodyPr>
            <a:normAutofit/>
          </a:bodyPr>
          <a:lstStyle/>
          <a:p>
            <a:r>
              <a:rPr lang="sl-SI" sz="3600" dirty="0" smtClean="0"/>
              <a:t>Strategija</a:t>
            </a:r>
          </a:p>
          <a:p>
            <a:pPr lvl="1"/>
            <a:r>
              <a:rPr lang="sl-SI" sz="3600" dirty="0" smtClean="0"/>
              <a:t>Koncesije?</a:t>
            </a:r>
          </a:p>
          <a:p>
            <a:pPr lvl="1"/>
            <a:r>
              <a:rPr lang="sl-SI" sz="3600" dirty="0" smtClean="0"/>
              <a:t>Sistem financiranja?</a:t>
            </a:r>
          </a:p>
        </p:txBody>
      </p:sp>
    </p:spTree>
    <p:extLst>
      <p:ext uri="{BB962C8B-B14F-4D97-AF65-F5344CB8AC3E}">
        <p14:creationId xmlns:p14="http://schemas.microsoft.com/office/powerpoint/2010/main" val="28756055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OCENA STANJA</a:t>
            </a:r>
            <a:endParaRPr lang="sl-SI" dirty="0"/>
          </a:p>
        </p:txBody>
      </p:sp>
      <p:graphicFrame>
        <p:nvGraphicFramePr>
          <p:cNvPr id="4" name="Chart 6"/>
          <p:cNvGraphicFramePr>
            <a:graphicFrameLocks noGrp="1"/>
          </p:cNvGraphicFramePr>
          <p:nvPr>
            <p:ph sz="half" idx="1"/>
          </p:nvPr>
        </p:nvGraphicFramePr>
        <p:xfrm>
          <a:off x="457200" y="1920875"/>
          <a:ext cx="4834880" cy="4433888"/>
        </p:xfrm>
        <a:graphic>
          <a:graphicData uri="http://schemas.openxmlformats.org/drawingml/2006/chart">
            <c:chart xmlns:c="http://schemas.openxmlformats.org/drawingml/2006/chart" xmlns:r="http://schemas.openxmlformats.org/officeDocument/2006/relationships" r:id="rId2"/>
          </a:graphicData>
        </a:graphic>
      </p:graphicFrame>
      <p:sp>
        <p:nvSpPr>
          <p:cNvPr id="7" name="Ograda vsebine 6"/>
          <p:cNvSpPr>
            <a:spLocks noGrp="1"/>
          </p:cNvSpPr>
          <p:nvPr>
            <p:ph sz="half" idx="2"/>
          </p:nvPr>
        </p:nvSpPr>
        <p:spPr>
          <a:xfrm>
            <a:off x="5364088" y="1920085"/>
            <a:ext cx="3322712" cy="4434840"/>
          </a:xfrm>
        </p:spPr>
        <p:txBody>
          <a:bodyPr>
            <a:normAutofit/>
          </a:bodyPr>
          <a:lstStyle/>
          <a:p>
            <a:r>
              <a:rPr lang="sl-SI" sz="1600" dirty="0" smtClean="0"/>
              <a:t>Skupno število aktivnih zdravnikov in zobozdravnikov </a:t>
            </a:r>
          </a:p>
          <a:p>
            <a:pPr lvl="1"/>
            <a:r>
              <a:rPr lang="sl-SI" sz="1400" dirty="0" smtClean="0"/>
              <a:t>2001 – 5373</a:t>
            </a:r>
          </a:p>
          <a:p>
            <a:pPr lvl="1"/>
            <a:r>
              <a:rPr lang="sl-SI" sz="1400" dirty="0" smtClean="0"/>
              <a:t>2012 -  7232</a:t>
            </a:r>
          </a:p>
          <a:p>
            <a:endParaRPr lang="sl-SI" sz="1600" dirty="0" smtClean="0"/>
          </a:p>
          <a:p>
            <a:r>
              <a:rPr lang="sl-SI" sz="1600" dirty="0" smtClean="0"/>
              <a:t>Skupno število zasebnikov</a:t>
            </a:r>
          </a:p>
          <a:p>
            <a:pPr lvl="1"/>
            <a:r>
              <a:rPr lang="sl-SI" sz="1400" dirty="0" smtClean="0"/>
              <a:t>2001 – 944</a:t>
            </a:r>
          </a:p>
          <a:p>
            <a:pPr lvl="1"/>
            <a:r>
              <a:rPr lang="sl-SI" sz="1400" dirty="0" smtClean="0"/>
              <a:t>2012 - 1557</a:t>
            </a:r>
          </a:p>
          <a:p>
            <a:pPr lvl="1"/>
            <a:endParaRPr lang="sl-SI" sz="14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OCENA STANJA - 2</a:t>
            </a:r>
            <a:endParaRPr lang="sl-SI" dirty="0"/>
          </a:p>
        </p:txBody>
      </p:sp>
      <p:graphicFrame>
        <p:nvGraphicFramePr>
          <p:cNvPr id="5" name="Chart 2"/>
          <p:cNvGraphicFramePr>
            <a:graphicFrameLocks noGrp="1"/>
          </p:cNvGraphicFramePr>
          <p:nvPr>
            <p:ph idx="1"/>
          </p:nvPr>
        </p:nvGraphicFramePr>
        <p:xfrm>
          <a:off x="457200" y="1935163"/>
          <a:ext cx="7427168" cy="358206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OCENA STANJA - 3</a:t>
            </a:r>
            <a:endParaRPr lang="sl-SI" dirty="0"/>
          </a:p>
        </p:txBody>
      </p:sp>
      <p:graphicFrame>
        <p:nvGraphicFramePr>
          <p:cNvPr id="4" name="Chart 3"/>
          <p:cNvGraphicFramePr>
            <a:graphicFrameLocks noGrp="1"/>
          </p:cNvGraphicFramePr>
          <p:nvPr>
            <p:ph sz="half" idx="1"/>
          </p:nvPr>
        </p:nvGraphicFramePr>
        <p:xfrm>
          <a:off x="457200" y="1920875"/>
          <a:ext cx="4038600" cy="4433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Ograda vsebine 10"/>
          <p:cNvGraphicFramePr>
            <a:graphicFrameLocks noGrp="1"/>
          </p:cNvGraphicFramePr>
          <p:nvPr>
            <p:ph sz="half" idx="2"/>
          </p:nvPr>
        </p:nvGraphicFramePr>
        <p:xfrm>
          <a:off x="4788024" y="2132856"/>
          <a:ext cx="3744416" cy="421786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OCENA STANJA - 4</a:t>
            </a:r>
            <a:endParaRPr lang="sl-SI" dirty="0"/>
          </a:p>
        </p:txBody>
      </p:sp>
      <p:sp>
        <p:nvSpPr>
          <p:cNvPr id="6" name="Ograda besedila 5"/>
          <p:cNvSpPr>
            <a:spLocks noGrp="1"/>
          </p:cNvSpPr>
          <p:nvPr>
            <p:ph type="body" idx="1"/>
          </p:nvPr>
        </p:nvSpPr>
        <p:spPr>
          <a:xfrm>
            <a:off x="457200" y="2204864"/>
            <a:ext cx="4040188" cy="1224136"/>
          </a:xfrm>
        </p:spPr>
        <p:txBody>
          <a:bodyPr/>
          <a:lstStyle/>
          <a:p>
            <a:r>
              <a:rPr lang="sl-SI" dirty="0" smtClean="0"/>
              <a:t>SPLOŠNI IN DRUŽINSKI ZDRAVNIKI V LETU 2012</a:t>
            </a:r>
          </a:p>
        </p:txBody>
      </p:sp>
      <p:sp>
        <p:nvSpPr>
          <p:cNvPr id="7" name="Ograda besedila 6"/>
          <p:cNvSpPr>
            <a:spLocks noGrp="1"/>
          </p:cNvSpPr>
          <p:nvPr>
            <p:ph type="body" sz="half" idx="3"/>
          </p:nvPr>
        </p:nvSpPr>
        <p:spPr>
          <a:xfrm>
            <a:off x="4860032" y="2276872"/>
            <a:ext cx="4041775" cy="654843"/>
          </a:xfrm>
        </p:spPr>
        <p:txBody>
          <a:bodyPr/>
          <a:lstStyle/>
          <a:p>
            <a:pPr algn="ctr"/>
            <a:r>
              <a:rPr lang="sl-SI" dirty="0" smtClean="0"/>
              <a:t>PRIMARNA PEDIATRIJA</a:t>
            </a:r>
            <a:endParaRPr lang="sl-SI" dirty="0"/>
          </a:p>
        </p:txBody>
      </p:sp>
      <p:graphicFrame>
        <p:nvGraphicFramePr>
          <p:cNvPr id="9" name="Ograda vsebine 8"/>
          <p:cNvGraphicFramePr>
            <a:graphicFrameLocks noGrp="1"/>
          </p:cNvGraphicFramePr>
          <p:nvPr>
            <p:ph sz="quarter" idx="2"/>
          </p:nvPr>
        </p:nvGraphicFramePr>
        <p:xfrm>
          <a:off x="179512" y="2708920"/>
          <a:ext cx="4317876" cy="331236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Ograda vsebine 9"/>
          <p:cNvGraphicFramePr>
            <a:graphicFrameLocks noGrp="1"/>
          </p:cNvGraphicFramePr>
          <p:nvPr>
            <p:ph sz="quarter" idx="4"/>
          </p:nvPr>
        </p:nvGraphicFramePr>
        <p:xfrm>
          <a:off x="4860032" y="2924944"/>
          <a:ext cx="3826768" cy="3436169"/>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idx="4294967295"/>
          </p:nvPr>
        </p:nvSpPr>
        <p:spPr>
          <a:xfrm>
            <a:off x="755576" y="704850"/>
            <a:ext cx="7474024" cy="1143000"/>
          </a:xfrm>
        </p:spPr>
        <p:txBody>
          <a:bodyPr/>
          <a:lstStyle/>
          <a:p>
            <a:r>
              <a:rPr lang="sl-SI" dirty="0" smtClean="0"/>
              <a:t>OCENA STANJA - 5</a:t>
            </a:r>
            <a:endParaRPr lang="sl-SI" dirty="0"/>
          </a:p>
        </p:txBody>
      </p:sp>
      <p:sp>
        <p:nvSpPr>
          <p:cNvPr id="3" name="Ograda vsebine 2"/>
          <p:cNvSpPr>
            <a:spLocks noGrp="1"/>
          </p:cNvSpPr>
          <p:nvPr>
            <p:ph sz="quarter" idx="4294967295"/>
          </p:nvPr>
        </p:nvSpPr>
        <p:spPr>
          <a:xfrm>
            <a:off x="0" y="2514600"/>
            <a:ext cx="8604250" cy="4154488"/>
          </a:xfrm>
        </p:spPr>
        <p:txBody>
          <a:bodyPr>
            <a:normAutofit fontScale="92500" lnSpcReduction="10000"/>
          </a:bodyPr>
          <a:lstStyle/>
          <a:p>
            <a:pPr lvl="2"/>
            <a:r>
              <a:rPr lang="sl-SI" dirty="0" smtClean="0"/>
              <a:t>Dermatologija - 24,7%</a:t>
            </a:r>
          </a:p>
          <a:p>
            <a:pPr lvl="2"/>
            <a:r>
              <a:rPr lang="sl-SI" dirty="0" smtClean="0"/>
              <a:t>Ginekologija  - 14%</a:t>
            </a:r>
          </a:p>
          <a:p>
            <a:pPr lvl="6"/>
            <a:r>
              <a:rPr lang="sl-SI" dirty="0" smtClean="0"/>
              <a:t>- </a:t>
            </a:r>
            <a:r>
              <a:rPr lang="sl-SI" dirty="0" err="1" smtClean="0"/>
              <a:t>izvenbolnišnični</a:t>
            </a:r>
            <a:r>
              <a:rPr lang="sl-SI" dirty="0" smtClean="0"/>
              <a:t>– 42%</a:t>
            </a:r>
          </a:p>
          <a:p>
            <a:pPr lvl="2"/>
            <a:r>
              <a:rPr lang="sl-SI" dirty="0" smtClean="0"/>
              <a:t>Interna medicina - 11%</a:t>
            </a:r>
          </a:p>
          <a:p>
            <a:pPr lvl="6"/>
            <a:r>
              <a:rPr lang="sl-SI" dirty="0" err="1" smtClean="0"/>
              <a:t>izvenbolnišnični</a:t>
            </a:r>
            <a:r>
              <a:rPr lang="sl-SI" dirty="0" smtClean="0"/>
              <a:t> – 76%</a:t>
            </a:r>
          </a:p>
          <a:p>
            <a:pPr lvl="2"/>
            <a:r>
              <a:rPr lang="sl-SI" dirty="0" smtClean="0"/>
              <a:t>Medicina dela, prometa in športa – 34,7%</a:t>
            </a:r>
          </a:p>
          <a:p>
            <a:pPr lvl="2"/>
            <a:r>
              <a:rPr lang="sl-SI" dirty="0" smtClean="0"/>
              <a:t>Oftalmologija – 28,3%</a:t>
            </a:r>
          </a:p>
          <a:p>
            <a:pPr lvl="6"/>
            <a:r>
              <a:rPr lang="sl-SI" dirty="0" err="1" smtClean="0"/>
              <a:t>izvenbolnišnični</a:t>
            </a:r>
            <a:r>
              <a:rPr lang="sl-SI" dirty="0" smtClean="0"/>
              <a:t> 75%</a:t>
            </a:r>
          </a:p>
          <a:p>
            <a:pPr lvl="2"/>
            <a:r>
              <a:rPr lang="sl-SI" dirty="0" smtClean="0"/>
              <a:t>ORL – 7,2%</a:t>
            </a:r>
          </a:p>
          <a:p>
            <a:pPr lvl="6"/>
            <a:r>
              <a:rPr lang="sl-SI" dirty="0" err="1" smtClean="0"/>
              <a:t>izvenbolnišnični</a:t>
            </a:r>
            <a:r>
              <a:rPr lang="sl-SI" dirty="0" smtClean="0"/>
              <a:t> – 58%</a:t>
            </a:r>
          </a:p>
          <a:p>
            <a:pPr lvl="2"/>
            <a:r>
              <a:rPr lang="sl-SI" dirty="0" smtClean="0"/>
              <a:t>Psihiatrija – 15,3%</a:t>
            </a:r>
          </a:p>
          <a:p>
            <a:pPr lvl="6"/>
            <a:r>
              <a:rPr lang="sl-SI" dirty="0" err="1" smtClean="0"/>
              <a:t>izvenbolnišnični</a:t>
            </a:r>
            <a:r>
              <a:rPr lang="sl-SI" dirty="0" smtClean="0"/>
              <a:t> – 55,7%</a:t>
            </a:r>
          </a:p>
          <a:p>
            <a:pPr lvl="2"/>
            <a:r>
              <a:rPr lang="sl-SI" dirty="0" smtClean="0"/>
              <a:t>Radiologija – 7,2%</a:t>
            </a:r>
          </a:p>
          <a:p>
            <a:pPr lvl="6"/>
            <a:r>
              <a:rPr lang="sl-SI" dirty="0" err="1" smtClean="0"/>
              <a:t>Izvenbolnišnični</a:t>
            </a:r>
            <a:r>
              <a:rPr lang="sl-SI" dirty="0" smtClean="0"/>
              <a:t> – 41,5%</a:t>
            </a:r>
          </a:p>
          <a:p>
            <a:pPr lvl="2"/>
            <a:endParaRPr lang="sl-SI" dirty="0" smtClean="0"/>
          </a:p>
          <a:p>
            <a:pPr lvl="6"/>
            <a:endParaRPr lang="sl-SI" dirty="0" smtClean="0"/>
          </a:p>
        </p:txBody>
      </p:sp>
      <p:sp>
        <p:nvSpPr>
          <p:cNvPr id="6" name="Ograda besedila 5"/>
          <p:cNvSpPr>
            <a:spLocks noGrp="1"/>
          </p:cNvSpPr>
          <p:nvPr>
            <p:ph type="body" idx="4294967295"/>
          </p:nvPr>
        </p:nvSpPr>
        <p:spPr>
          <a:xfrm>
            <a:off x="467544" y="1855788"/>
            <a:ext cx="7750944" cy="658812"/>
          </a:xfrm>
        </p:spPr>
        <p:txBody>
          <a:bodyPr>
            <a:normAutofit lnSpcReduction="10000"/>
          </a:bodyPr>
          <a:lstStyle/>
          <a:p>
            <a:pPr>
              <a:buNone/>
            </a:pPr>
            <a:r>
              <a:rPr lang="sl-SI" sz="2000" dirty="0" smtClean="0"/>
              <a:t>DELEŽ ZAPOSLENIH ZDRAVNIKOV POSAMEZNIH SPECIALIZACIJ PRI ZASEBNIKIH</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NAJVEČJE TEŽAVE – 1</a:t>
            </a:r>
            <a:endParaRPr lang="sl-SI" dirty="0"/>
          </a:p>
        </p:txBody>
      </p:sp>
      <p:sp>
        <p:nvSpPr>
          <p:cNvPr id="3" name="Ograda vsebine 2"/>
          <p:cNvSpPr>
            <a:spLocks noGrp="1"/>
          </p:cNvSpPr>
          <p:nvPr>
            <p:ph idx="1"/>
          </p:nvPr>
        </p:nvSpPr>
        <p:spPr/>
        <p:txBody>
          <a:bodyPr/>
          <a:lstStyle/>
          <a:p>
            <a:r>
              <a:rPr lang="sl-SI" b="1" dirty="0" smtClean="0"/>
              <a:t>EKONOMSKA RANLJIVOST </a:t>
            </a:r>
            <a:endParaRPr lang="sl-SI" dirty="0" smtClean="0"/>
          </a:p>
          <a:p>
            <a:pPr lvl="1"/>
            <a:r>
              <a:rPr lang="sl-SI" dirty="0" smtClean="0"/>
              <a:t>Za zagotovitev ustreznih prostorov in opreme mora zasebnik vložiti veliko lastnih sredstev (najemnine, krediti), kar ga že ob začetku izvajanja dejavnosti finančno močno obremeni. V kriznih razmerah dodatni administrativno-organizacijski ukrepi in stalno zmanjševanje plačil s strani ZZZS marsikaterega zasebnika potiskajo na rob ekonomskega obstoja.</a:t>
            </a:r>
          </a:p>
          <a:p>
            <a:endParaRPr lang="sl-SI"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dirty="0" smtClean="0"/>
              <a:t>NAJVEČJE TEŽAVE – 2</a:t>
            </a:r>
            <a:endParaRPr lang="sl-SI" dirty="0"/>
          </a:p>
        </p:txBody>
      </p:sp>
      <p:sp>
        <p:nvSpPr>
          <p:cNvPr id="3" name="Ograda vsebine 2"/>
          <p:cNvSpPr>
            <a:spLocks noGrp="1"/>
          </p:cNvSpPr>
          <p:nvPr>
            <p:ph idx="1"/>
          </p:nvPr>
        </p:nvSpPr>
        <p:spPr/>
        <p:txBody>
          <a:bodyPr/>
          <a:lstStyle/>
          <a:p>
            <a:r>
              <a:rPr lang="sl-SI" b="1" dirty="0" smtClean="0"/>
              <a:t>ODNOS Z ZZZS</a:t>
            </a:r>
            <a:endParaRPr lang="sl-SI" dirty="0" smtClean="0"/>
          </a:p>
          <a:p>
            <a:pPr lvl="1"/>
            <a:r>
              <a:rPr lang="sl-SI" dirty="0" smtClean="0"/>
              <a:t>Zasebnik koncesionar je v izrazito podrejenem položaju in skoraj brez možnosti pogajanja ob sklepanju pogodbe s plačnikom svojih storitev. To se odraža tudi v odnosu zaposlenih na OE ZZZS do koncesionarjev, ki je nemalokrat pokroviteljski in povsem neprimeren.</a:t>
            </a:r>
            <a:endParaRPr lang="sl-SI"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NAJVEČJE TEŽAVE – 3</a:t>
            </a:r>
            <a:endParaRPr lang="sl-SI" dirty="0"/>
          </a:p>
        </p:txBody>
      </p:sp>
      <p:sp>
        <p:nvSpPr>
          <p:cNvPr id="3" name="Ograda vsebine 2"/>
          <p:cNvSpPr>
            <a:spLocks noGrp="1"/>
          </p:cNvSpPr>
          <p:nvPr>
            <p:ph idx="1"/>
          </p:nvPr>
        </p:nvSpPr>
        <p:spPr/>
        <p:txBody>
          <a:bodyPr/>
          <a:lstStyle/>
          <a:p>
            <a:r>
              <a:rPr lang="sl-SI" dirty="0" smtClean="0"/>
              <a:t> </a:t>
            </a:r>
            <a:r>
              <a:rPr lang="sl-SI" b="1" dirty="0" smtClean="0"/>
              <a:t>NADOMEŠČANJE ODSOTNOSTI </a:t>
            </a:r>
            <a:endParaRPr lang="sl-SI" dirty="0" smtClean="0"/>
          </a:p>
          <a:p>
            <a:pPr lvl="1"/>
            <a:r>
              <a:rPr lang="sl-SI" dirty="0" smtClean="0"/>
              <a:t>Delovanje ambulante je vezano na prisotnost zdravnika nosilca koncesije in ostalih sodelavcev. Uradno  zdravnik zasebnik koncesionar ne sme biti odsoten več kot dva dni brez zamenjave, kar ga postavlja v težko situacijo npr. v primeru bolezni. Podobno je z nadomeščanjem sodelavcev.</a:t>
            </a:r>
          </a:p>
          <a:p>
            <a:endParaRPr lang="sl-SI"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otek">
  <a:themeElements>
    <a:clrScheme name="Pote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ote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ote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260</TotalTime>
  <Words>905</Words>
  <Application>Microsoft Office PowerPoint</Application>
  <PresentationFormat>Diaprojekcija na zaslonu (4:3)</PresentationFormat>
  <Paragraphs>107</Paragraphs>
  <Slides>18</Slides>
  <Notes>2</Notes>
  <HiddenSlides>0</HiddenSlides>
  <MMClips>0</MMClips>
  <ScaleCrop>false</ScaleCrop>
  <HeadingPairs>
    <vt:vector size="4" baseType="variant">
      <vt:variant>
        <vt:lpstr>Tema</vt:lpstr>
      </vt:variant>
      <vt:variant>
        <vt:i4>1</vt:i4>
      </vt:variant>
      <vt:variant>
        <vt:lpstr>Naslovi diapozitivov</vt:lpstr>
      </vt:variant>
      <vt:variant>
        <vt:i4>18</vt:i4>
      </vt:variant>
    </vt:vector>
  </HeadingPairs>
  <TitlesOfParts>
    <vt:vector size="19" baseType="lpstr">
      <vt:lpstr>Potek</vt:lpstr>
      <vt:lpstr>AKTUALNE TEŽAVE ZASEBNIH ZDRAVNIKOV</vt:lpstr>
      <vt:lpstr>OCENA STANJA</vt:lpstr>
      <vt:lpstr>OCENA STANJA - 2</vt:lpstr>
      <vt:lpstr>OCENA STANJA - 3</vt:lpstr>
      <vt:lpstr>OCENA STANJA - 4</vt:lpstr>
      <vt:lpstr>OCENA STANJA - 5</vt:lpstr>
      <vt:lpstr>NAJVEČJE TEŽAVE – 1</vt:lpstr>
      <vt:lpstr>NAJVEČJE TEŽAVE – 2</vt:lpstr>
      <vt:lpstr>NAJVEČJE TEŽAVE – 3</vt:lpstr>
      <vt:lpstr>NAJVEČJE TEŽAVE – 4</vt:lpstr>
      <vt:lpstr>NAJVEČJE TEŽAVE – 5</vt:lpstr>
      <vt:lpstr>NAJVEČJE TEŽAVE – 5</vt:lpstr>
      <vt:lpstr>PERSPEKTIVE</vt:lpstr>
      <vt:lpstr>PERSPEKTIVE – 2</vt:lpstr>
      <vt:lpstr>PREDLOGI </vt:lpstr>
      <vt:lpstr>PREDLOGI – 2</vt:lpstr>
      <vt:lpstr>AKTIVNOSTI</vt:lpstr>
      <vt:lpstr>POGLED NAPREJ</vt:lpstr>
    </vt:vector>
  </TitlesOfParts>
  <Company>Regal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STRATEGIJA RAZVOJA ZASEBNIŠTVA</dc:title>
  <dc:creator>David</dc:creator>
  <cp:lastModifiedBy>HELENA MOLE</cp:lastModifiedBy>
  <cp:revision>15</cp:revision>
  <dcterms:created xsi:type="dcterms:W3CDTF">2013-03-22T07:36:49Z</dcterms:created>
  <dcterms:modified xsi:type="dcterms:W3CDTF">2014-05-16T12:11:20Z</dcterms:modified>
</cp:coreProperties>
</file>