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1" r:id="rId1"/>
  </p:sldMasterIdLst>
  <p:notesMasterIdLst>
    <p:notesMasterId r:id="rId20"/>
  </p:notesMasterIdLst>
  <p:handoutMasterIdLst>
    <p:handoutMasterId r:id="rId21"/>
  </p:handoutMasterIdLst>
  <p:sldIdLst>
    <p:sldId id="277" r:id="rId2"/>
    <p:sldId id="278" r:id="rId3"/>
    <p:sldId id="290" r:id="rId4"/>
    <p:sldId id="279" r:id="rId5"/>
    <p:sldId id="287" r:id="rId6"/>
    <p:sldId id="267" r:id="rId7"/>
    <p:sldId id="280" r:id="rId8"/>
    <p:sldId id="281" r:id="rId9"/>
    <p:sldId id="283" r:id="rId10"/>
    <p:sldId id="288" r:id="rId11"/>
    <p:sldId id="272" r:id="rId12"/>
    <p:sldId id="285" r:id="rId13"/>
    <p:sldId id="284" r:id="rId14"/>
    <p:sldId id="291" r:id="rId15"/>
    <p:sldId id="274" r:id="rId16"/>
    <p:sldId id="289" r:id="rId17"/>
    <p:sldId id="286" r:id="rId18"/>
    <p:sldId id="276" r:id="rId19"/>
  </p:sldIdLst>
  <p:sldSz cx="12192000" cy="6858000"/>
  <p:notesSz cx="6858000" cy="93138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B301B821-A1FF-4177-AEE7-76D212191A0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14" autoAdjust="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2" d="100"/>
          <a:sy n="82" d="100"/>
        </p:scale>
        <p:origin x="2994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6731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4" y="1"/>
            <a:ext cx="2971800" cy="46731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DD71D7-55AC-46BD-81B3-09AB2F9EFBD8}" type="datetimeFigureOut">
              <a:rPr lang="en-US" smtClean="0"/>
              <a:t>11/18/2017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6554"/>
            <a:ext cx="2971800" cy="4673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4" y="8846554"/>
            <a:ext cx="2971800" cy="4673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40BD58-3BFF-4EAF-BB8B-AC67FE801E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5943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6731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4" y="1"/>
            <a:ext cx="2971800" cy="46731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89424F-BB59-4F4E-9822-4CA3E770FFD2}" type="datetimeFigureOut">
              <a:rPr lang="en-US" smtClean="0"/>
              <a:t>11/18/2017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36588" y="1165225"/>
            <a:ext cx="5584825" cy="31416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1" y="4482296"/>
            <a:ext cx="5486400" cy="314342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6554"/>
            <a:ext cx="2971800" cy="4673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4" y="8846554"/>
            <a:ext cx="2971800" cy="4673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322CDD-9D6C-4F63-9EC2-648226624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0265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/>
          <p:cNvSpPr/>
          <p:nvPr userDrawn="1"/>
        </p:nvSpPr>
        <p:spPr>
          <a:xfrm>
            <a:off x="0" y="5888736"/>
            <a:ext cx="12192000" cy="109728"/>
          </a:xfrm>
          <a:prstGeom prst="rect">
            <a:avLst/>
          </a:prstGeom>
          <a:ln>
            <a:noFill/>
          </a:ln>
          <a:effectLst>
            <a:outerShdw blurRad="25400" dist="25400" dir="5400000" algn="t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63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93266-8FB4-430B-8AE3-3A53F50E1A0B}" type="datetime1">
              <a:rPr lang="en-US" smtClean="0"/>
              <a:pPr/>
              <a:t>11/18/2017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85655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93266-8FB4-430B-8AE3-3A53F50E1A0B}" type="datetime1">
              <a:rPr lang="en-US" smtClean="0"/>
              <a:pPr/>
              <a:t>11/18/2017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431511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93266-8FB4-430B-8AE3-3A53F50E1A0B}" type="datetime1">
              <a:rPr lang="en-US" smtClean="0"/>
              <a:pPr/>
              <a:t>11/18/2017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764250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93266-8FB4-430B-8AE3-3A53F50E1A0B}" type="datetime1">
              <a:rPr lang="en-US" smtClean="0"/>
              <a:pPr/>
              <a:t>11/18/2017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656715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93266-8FB4-430B-8AE3-3A53F50E1A0B}" type="datetime1">
              <a:rPr lang="en-US" smtClean="0"/>
              <a:pPr/>
              <a:t>11/18/2017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458861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93266-8FB4-430B-8AE3-3A53F50E1A0B}" type="datetime1">
              <a:rPr lang="en-US" smtClean="0"/>
              <a:pPr/>
              <a:t>11/18/2017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3102310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72EE9-AF66-483C-961F-59B9F002993E}" type="datetime1">
              <a:rPr lang="en-US" smtClean="0"/>
              <a:pPr/>
              <a:t>11/18/2017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284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EAFD5-7FA3-40FB-875B-457FB46B25A4}" type="datetime1">
              <a:rPr lang="en-US" smtClean="0"/>
              <a:pPr/>
              <a:t>11/18/2017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929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D63E2-E931-4653-BB33-A910E07D11B2}" type="datetime1">
              <a:rPr lang="en-US" smtClean="0"/>
              <a:pPr/>
              <a:t>11/18/2017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835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7707084" y="0"/>
            <a:ext cx="54864" cy="6858000"/>
          </a:xfrm>
          <a:prstGeom prst="rect">
            <a:avLst/>
          </a:prstGeom>
          <a:ln>
            <a:noFill/>
          </a:ln>
          <a:effectLst>
            <a:outerShdw blurRad="25400" dist="25400" algn="t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hidden">
          <a:xfrm>
            <a:off x="7761948" y="283"/>
            <a:ext cx="4427508" cy="6856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905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A1F43-559A-4B47-A959-EFB6142CA3A9}" type="datetime1">
              <a:rPr lang="en-US" smtClean="0"/>
              <a:pPr/>
              <a:t>11/18/2017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779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61AED-24AE-4AC7-940D-F7106D2788A3}" type="datetime1">
              <a:rPr lang="en-US" smtClean="0"/>
              <a:pPr/>
              <a:t>11/18/2017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42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25771-5E10-4A19-AB0E-909293152332}" type="datetime1">
              <a:rPr lang="en-US" smtClean="0"/>
              <a:pPr/>
              <a:t>11/18/2017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568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06FD5-B03F-45D5-A178-114C548C0032}" type="datetime1">
              <a:rPr lang="en-US" smtClean="0"/>
              <a:pPr/>
              <a:t>11/18/2017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74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012C0-B102-441D-AA86-2C80DFA84E68}" type="datetime1">
              <a:rPr lang="en-US" smtClean="0"/>
              <a:pPr/>
              <a:t>11/18/2017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hidden">
          <a:xfrm>
            <a:off x="7766439" y="283"/>
            <a:ext cx="4435717" cy="6856286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7711702" y="0"/>
            <a:ext cx="54864" cy="6858000"/>
          </a:xfrm>
          <a:prstGeom prst="rect">
            <a:avLst/>
          </a:prstGeom>
          <a:ln>
            <a:noFill/>
          </a:ln>
          <a:effectLst>
            <a:outerShdw blurRad="25400" dist="25400" algn="t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410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E0B12-F9DE-47EF-A076-CF602073F1B2}" type="datetime1">
              <a:rPr lang="en-US" smtClean="0"/>
              <a:pPr/>
              <a:t>11/18/2017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7711702" y="0"/>
            <a:ext cx="54864" cy="6858000"/>
          </a:xfrm>
          <a:prstGeom prst="rect">
            <a:avLst/>
          </a:prstGeom>
          <a:ln>
            <a:noFill/>
          </a:ln>
          <a:effectLst>
            <a:outerShdw blurRad="25400" dist="25400" algn="t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663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8B93266-8FB4-430B-8AE3-3A53F50E1A0B}" type="datetime1">
              <a:rPr lang="en-US" smtClean="0"/>
              <a:pPr/>
              <a:t>11/18/2017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r>
              <a:rPr lang="en-US" smtClean="0"/>
              <a:t>Add a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31375A4-56A4-47D6-9801-1991572033F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Rectangle 13"/>
          <p:cNvSpPr/>
          <p:nvPr userDrawn="1"/>
        </p:nvSpPr>
        <p:spPr>
          <a:xfrm>
            <a:off x="0" y="6257036"/>
            <a:ext cx="12192000" cy="54864"/>
          </a:xfrm>
          <a:prstGeom prst="rect">
            <a:avLst/>
          </a:prstGeom>
          <a:ln>
            <a:noFill/>
          </a:ln>
          <a:effectLst>
            <a:innerShdw blurRad="25400" dist="12700" dir="16200000">
              <a:schemeClr val="accent1">
                <a:lumMod val="50000"/>
                <a:alpha val="5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382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2" r:id="rId1"/>
    <p:sldLayoutId id="2147483973" r:id="rId2"/>
    <p:sldLayoutId id="2147483974" r:id="rId3"/>
    <p:sldLayoutId id="2147483975" r:id="rId4"/>
    <p:sldLayoutId id="2147483976" r:id="rId5"/>
    <p:sldLayoutId id="2147483977" r:id="rId6"/>
    <p:sldLayoutId id="2147483978" r:id="rId7"/>
    <p:sldLayoutId id="2147483979" r:id="rId8"/>
    <p:sldLayoutId id="2147483980" r:id="rId9"/>
    <p:sldLayoutId id="2147483981" r:id="rId10"/>
    <p:sldLayoutId id="2147483982" r:id="rId11"/>
    <p:sldLayoutId id="2147483983" r:id="rId12"/>
    <p:sldLayoutId id="2147483984" r:id="rId13"/>
    <p:sldLayoutId id="2147483985" r:id="rId14"/>
    <p:sldLayoutId id="2147483986" r:id="rId15"/>
    <p:sldLayoutId id="2147483987" r:id="rId16"/>
    <p:sldLayoutId id="2147483988" r:id="rId1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59228" y="1043189"/>
            <a:ext cx="10058400" cy="3881048"/>
          </a:xfrm>
        </p:spPr>
        <p:txBody>
          <a:bodyPr>
            <a:normAutofit/>
          </a:bodyPr>
          <a:lstStyle/>
          <a:p>
            <a:r>
              <a:rPr lang="sl-SI" dirty="0"/>
              <a:t>7</a:t>
            </a:r>
            <a:r>
              <a:rPr lang="sl-SI" dirty="0" smtClean="0"/>
              <a:t> </a:t>
            </a:r>
            <a:r>
              <a:rPr lang="en-GB" dirty="0" smtClean="0"/>
              <a:t>stvari</a:t>
            </a:r>
            <a:r>
              <a:rPr lang="en-GB" dirty="0"/>
              <a:t>, ki jih morate vedeti o </a:t>
            </a:r>
            <a:r>
              <a:rPr lang="en-GB" dirty="0" smtClean="0"/>
              <a:t>novostih na področju varstva </a:t>
            </a:r>
            <a:r>
              <a:rPr lang="en-GB" dirty="0"/>
              <a:t>osebnih podatkov </a:t>
            </a:r>
            <a:br>
              <a:rPr lang="en-GB" dirty="0"/>
            </a:b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1844" y="4283593"/>
            <a:ext cx="1287909" cy="1281287"/>
          </a:xfrm>
          <a:prstGeom prst="rect">
            <a:avLst/>
          </a:prstGeom>
          <a:scene3d>
            <a:camera prst="isometricOffAxis1Right"/>
            <a:lightRig rig="threePt" dir="t"/>
          </a:scene3d>
          <a:sp3d z="50800"/>
        </p:spPr>
      </p:pic>
      <p:sp>
        <p:nvSpPr>
          <p:cNvPr id="4" name="TextBox 3"/>
          <p:cNvSpPr txBox="1"/>
          <p:nvPr/>
        </p:nvSpPr>
        <p:spPr>
          <a:xfrm>
            <a:off x="9562230" y="6143223"/>
            <a:ext cx="21553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Ljubljana, 18.11.2017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3226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3962" y="685800"/>
            <a:ext cx="8865516" cy="1752599"/>
          </a:xfrm>
        </p:spPr>
        <p:txBody>
          <a:bodyPr>
            <a:noAutofit/>
          </a:bodyPr>
          <a:lstStyle/>
          <a:p>
            <a:r>
              <a:rPr lang="en-GB" b="1" dirty="0"/>
              <a:t>So </a:t>
            </a:r>
            <a:r>
              <a:rPr lang="en-GB" b="1" dirty="0" err="1"/>
              <a:t>pri</a:t>
            </a:r>
            <a:r>
              <a:rPr lang="en-GB" b="1" dirty="0"/>
              <a:t> vas </a:t>
            </a:r>
            <a:r>
              <a:rPr lang="en-GB" b="1" dirty="0" err="1"/>
              <a:t>občutljivi</a:t>
            </a:r>
            <a:r>
              <a:rPr lang="en-GB" b="1" dirty="0"/>
              <a:t> </a:t>
            </a:r>
            <a:r>
              <a:rPr lang="en-GB" b="1" dirty="0" err="1"/>
              <a:t>osebni</a:t>
            </a:r>
            <a:r>
              <a:rPr lang="en-GB" b="1" dirty="0"/>
              <a:t> </a:t>
            </a:r>
            <a:r>
              <a:rPr lang="en-GB" b="1" dirty="0" err="1"/>
              <a:t>podatki</a:t>
            </a:r>
            <a:r>
              <a:rPr lang="en-GB" b="1" dirty="0"/>
              <a:t> res </a:t>
            </a:r>
            <a:r>
              <a:rPr lang="en-GB" b="1" dirty="0" err="1"/>
              <a:t>varno</a:t>
            </a:r>
            <a:r>
              <a:rPr lang="en-GB" b="1" dirty="0"/>
              <a:t> </a:t>
            </a:r>
            <a:r>
              <a:rPr lang="en-GB" b="1" dirty="0" err="1" smtClean="0"/>
              <a:t>shranjeni</a:t>
            </a:r>
            <a:r>
              <a:rPr lang="sl-SI" b="1" dirty="0"/>
              <a:t> in ustrezno zavarovani</a:t>
            </a:r>
            <a:r>
              <a:rPr lang="sl-SI" b="1" dirty="0" smtClean="0"/>
              <a:t>?</a:t>
            </a:r>
            <a:endParaRPr lang="en-GB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297511">
            <a:off x="1713784" y="503721"/>
            <a:ext cx="1500397" cy="1508112"/>
          </a:xfrm>
          <a:prstGeom prst="rect">
            <a:avLst/>
          </a:prstGeom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1918407" y="2612389"/>
            <a:ext cx="9809108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457200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</a:pPr>
            <a:r>
              <a:rPr lang="sl-SI" sz="2000" b="1" dirty="0" smtClean="0"/>
              <a:t>Ali </a:t>
            </a:r>
            <a:r>
              <a:rPr lang="sl-SI" sz="2000" b="1" dirty="0"/>
              <a:t>izvajate redne letne preglede ustreznosti zaščite in izvajate organizacijske in tehnične ukrepe za ustrezno </a:t>
            </a:r>
            <a:r>
              <a:rPr lang="sl-SI" sz="2000" b="1" dirty="0" smtClean="0"/>
              <a:t>varovanje?</a:t>
            </a:r>
          </a:p>
          <a:p>
            <a:pPr algn="just" defTabSz="457200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</a:pPr>
            <a:r>
              <a:rPr lang="sl-SI" sz="2000" b="1" dirty="0" smtClean="0"/>
              <a:t>Primer, ko je v Belgiji </a:t>
            </a:r>
            <a:r>
              <a:rPr lang="sl-SI" sz="2000" b="1" dirty="0"/>
              <a:t>(julij, 2017</a:t>
            </a:r>
            <a:r>
              <a:rPr lang="sl-SI" sz="2000" b="1" dirty="0" smtClean="0"/>
              <a:t>) </a:t>
            </a:r>
            <a:r>
              <a:rPr lang="sl-SI" dirty="0"/>
              <a:t>n</a:t>
            </a:r>
            <a:r>
              <a:rPr lang="sl-SI" dirty="0" smtClean="0"/>
              <a:t>eznani </a:t>
            </a:r>
            <a:r>
              <a:rPr lang="sl-SI" dirty="0"/>
              <a:t>heker je </a:t>
            </a:r>
            <a:r>
              <a:rPr lang="sl-SI" dirty="0" smtClean="0"/>
              <a:t>ukradel določene </a:t>
            </a:r>
            <a:r>
              <a:rPr lang="sl-SI" dirty="0"/>
              <a:t>podatke o pacientih preko flamske spletne </a:t>
            </a:r>
            <a:r>
              <a:rPr lang="sl-SI" dirty="0" smtClean="0"/>
              <a:t>strani, </a:t>
            </a:r>
            <a:r>
              <a:rPr lang="sl-SI" dirty="0"/>
              <a:t>ki omogoča bolnikom ureditev </a:t>
            </a:r>
            <a:r>
              <a:rPr lang="sl-SI" dirty="0" smtClean="0"/>
              <a:t>terminov za preglede. Uspel je krasti e-poštne naslove, telefonske številke, gesla bolnikov </a:t>
            </a:r>
            <a:r>
              <a:rPr lang="sl-SI" dirty="0"/>
              <a:t>in </a:t>
            </a:r>
            <a:r>
              <a:rPr lang="sl-SI" dirty="0" smtClean="0"/>
              <a:t>vsebino sporočil, ki so jih bolniki pošiljali zdravnikom (torej tudi občutljive zdravstvene podatke). To so posebej občutljivi podatki, ki jih je potrebno še dodatno zaščititi </a:t>
            </a:r>
            <a:r>
              <a:rPr lang="sl-SI" dirty="0"/>
              <a:t>pred nezakonitim dostopom in razkritjem. </a:t>
            </a:r>
            <a:r>
              <a:rPr lang="sl-SI" dirty="0" smtClean="0"/>
              <a:t>Heker je nato zahteval 42 </a:t>
            </a:r>
            <a:r>
              <a:rPr lang="sl-SI" dirty="0" err="1" smtClean="0"/>
              <a:t>bitcoinov</a:t>
            </a:r>
            <a:r>
              <a:rPr lang="sl-SI" dirty="0" smtClean="0"/>
              <a:t> (okoli 85000 EUR), da ne bi podatkov objavil. (Vir: loyensloeffnews.be)</a:t>
            </a:r>
            <a:endParaRPr lang="sl-SI" dirty="0"/>
          </a:p>
          <a:p>
            <a:pPr algn="just" defTabSz="457200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</a:pPr>
            <a:r>
              <a:rPr lang="sl-SI" sz="2000" b="1" dirty="0" smtClean="0"/>
              <a:t>Uporabljajte </a:t>
            </a:r>
            <a:r>
              <a:rPr lang="sl-SI" sz="2000" b="1" dirty="0"/>
              <a:t>dodatne zaščitne ukrepe </a:t>
            </a:r>
            <a:r>
              <a:rPr lang="sl-SI" sz="2000" b="1" dirty="0" smtClean="0"/>
              <a:t>!! </a:t>
            </a:r>
            <a:r>
              <a:rPr lang="sl-SI" dirty="0" smtClean="0"/>
              <a:t>za </a:t>
            </a:r>
            <a:r>
              <a:rPr lang="sl-SI" dirty="0"/>
              <a:t>podatke o zdravju, rasi, spolni usmerjenosti, veroizpovedi in političnih prepričanjih. </a:t>
            </a:r>
          </a:p>
        </p:txBody>
      </p:sp>
    </p:spTree>
    <p:extLst>
      <p:ext uri="{BB962C8B-B14F-4D97-AF65-F5344CB8AC3E}">
        <p14:creationId xmlns:p14="http://schemas.microsoft.com/office/powerpoint/2010/main" val="100940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74265" y="685800"/>
            <a:ext cx="8128759" cy="1752599"/>
          </a:xfrm>
        </p:spPr>
        <p:txBody>
          <a:bodyPr>
            <a:noAutofit/>
          </a:bodyPr>
          <a:lstStyle/>
          <a:p>
            <a:r>
              <a:rPr lang="en-US" b="1" dirty="0" err="1"/>
              <a:t>Pooblaščenec</a:t>
            </a:r>
            <a:r>
              <a:rPr lang="en-US" b="1" dirty="0"/>
              <a:t> </a:t>
            </a:r>
            <a:r>
              <a:rPr lang="en-US" b="1" dirty="0" err="1"/>
              <a:t>za</a:t>
            </a:r>
            <a:r>
              <a:rPr lang="en-US" b="1" dirty="0"/>
              <a:t> </a:t>
            </a:r>
            <a:r>
              <a:rPr lang="en-US" b="1" dirty="0" err="1"/>
              <a:t>varstvo</a:t>
            </a:r>
            <a:r>
              <a:rPr lang="en-US" b="1" dirty="0"/>
              <a:t> </a:t>
            </a:r>
            <a:r>
              <a:rPr lang="en-US" b="1" dirty="0" err="1"/>
              <a:t>osebnih</a:t>
            </a:r>
            <a:r>
              <a:rPr lang="en-US" b="1" dirty="0"/>
              <a:t> </a:t>
            </a:r>
            <a:r>
              <a:rPr lang="en-US" b="1" dirty="0" err="1"/>
              <a:t>podatkov</a:t>
            </a:r>
            <a:r>
              <a:rPr lang="sl-SI" b="1" dirty="0"/>
              <a:t> (DPO) – s</a:t>
            </a:r>
            <a:r>
              <a:rPr lang="sl-SI" b="1" dirty="0" smtClean="0"/>
              <a:t>krbi za mirnejši spanec upravljalca </a:t>
            </a:r>
            <a:endParaRPr lang="en-US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b="1" dirty="0" smtClean="0"/>
              <a:t>Javni sektor</a:t>
            </a:r>
            <a:endParaRPr lang="en-US" b="1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sl-SI" dirty="0" smtClean="0"/>
              <a:t>celoten javni sektor, denimo šole, vrtce, muzeje, knjižnice, javne agencije, zdravstvene domove, bolnišnice. </a:t>
            </a:r>
          </a:p>
          <a:p>
            <a:r>
              <a:rPr lang="sl-SI" dirty="0" smtClean="0"/>
              <a:t>zasebni sektor, ki osebne podatke obdeluje za javni sektor). </a:t>
            </a:r>
          </a:p>
          <a:p>
            <a:endParaRPr lang="sl-SI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l-SI" b="1" dirty="0" smtClean="0"/>
              <a:t>Zasebni sektor</a:t>
            </a:r>
            <a:endParaRPr lang="en-US" b="1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962432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sl-SI" sz="1900" dirty="0" smtClean="0"/>
              <a:t>podjetja, ki redno, sistematično in obsežno spremljajo osebne podatke posameznikov - banke, zavarovalnice, trgovci s klubi zvestobe, spletne trgovine, kadrovske agencije</a:t>
            </a:r>
          </a:p>
          <a:p>
            <a:pPr algn="just"/>
            <a:r>
              <a:rPr lang="sl-SI" sz="1900" dirty="0" smtClean="0"/>
              <a:t>vsi, ki tržijo, oblikujejo storitve, glede na preference in zmožnosti posameznika, vsi, ki se kakorkoli ukvarjajo z obdelavo velikih količin podatkov za namen napovedovanja trendov ali identifikacije potreb posamezne skupine</a:t>
            </a:r>
          </a:p>
          <a:p>
            <a:pPr algn="just"/>
            <a:r>
              <a:rPr lang="sl-SI" sz="1900" dirty="0" smtClean="0"/>
              <a:t>vsi, ki zajemajo obsežno obdelavo posebnih vrst osebnih podatkov</a:t>
            </a:r>
          </a:p>
          <a:p>
            <a:pPr algn="just"/>
            <a:endParaRPr lang="en-US" dirty="0"/>
          </a:p>
        </p:txBody>
      </p:sp>
      <p:pic>
        <p:nvPicPr>
          <p:cNvPr id="7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95735">
            <a:off x="2216060" y="426448"/>
            <a:ext cx="1500397" cy="1508111"/>
          </a:xfrm>
          <a:prstGeom prst="rect">
            <a:avLst/>
          </a:prstGeom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4670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382592" y="685800"/>
            <a:ext cx="9478850" cy="1752599"/>
          </a:xfrm>
        </p:spPr>
        <p:txBody>
          <a:bodyPr anchor="t">
            <a:normAutofit/>
          </a:bodyPr>
          <a:lstStyle/>
          <a:p>
            <a:r>
              <a:rPr lang="en-US" b="1" dirty="0" err="1"/>
              <a:t>Pooblaščenec</a:t>
            </a:r>
            <a:r>
              <a:rPr lang="en-US" b="1" dirty="0"/>
              <a:t> </a:t>
            </a:r>
            <a:r>
              <a:rPr lang="sl-SI" b="1" dirty="0" smtClean="0"/>
              <a:t>– </a:t>
            </a:r>
            <a:br>
              <a:rPr lang="sl-SI" b="1" dirty="0" smtClean="0"/>
            </a:br>
            <a:r>
              <a:rPr lang="sl-SI" b="1" dirty="0" smtClean="0"/>
              <a:t>zunanji ali notranji?</a:t>
            </a:r>
            <a:endParaRPr lang="sl-SI" b="1" dirty="0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1955059" y="1953139"/>
            <a:ext cx="4607188" cy="576262"/>
          </a:xfrm>
        </p:spPr>
        <p:txBody>
          <a:bodyPr/>
          <a:lstStyle/>
          <a:p>
            <a:r>
              <a:rPr lang="sl-SI" b="1" dirty="0" smtClean="0"/>
              <a:t>Notranji – večja podjetja</a:t>
            </a:r>
            <a:endParaRPr lang="sl-SI" b="1" dirty="0"/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1667191" y="2629943"/>
            <a:ext cx="4895056" cy="2455862"/>
          </a:xfrm>
        </p:spPr>
        <p:txBody>
          <a:bodyPr/>
          <a:lstStyle/>
          <a:p>
            <a:r>
              <a:rPr lang="sl-SI" dirty="0" smtClean="0"/>
              <a:t>Sistemiziranje delovnega mesta</a:t>
            </a:r>
          </a:p>
          <a:p>
            <a:r>
              <a:rPr lang="sl-SI" dirty="0" smtClean="0"/>
              <a:t>Podvojitev funkcije – paziti na neodvisnost in konflikt interesov</a:t>
            </a:r>
            <a:endParaRPr lang="sl-SI" dirty="0"/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3"/>
          </p:nvPr>
        </p:nvSpPr>
        <p:spPr>
          <a:xfrm>
            <a:off x="7063367" y="1961606"/>
            <a:ext cx="4622537" cy="576262"/>
          </a:xfrm>
        </p:spPr>
        <p:txBody>
          <a:bodyPr/>
          <a:lstStyle/>
          <a:p>
            <a:r>
              <a:rPr lang="sl-SI" b="1" dirty="0" smtClean="0"/>
              <a:t>Zunanji – manjša podjetja</a:t>
            </a:r>
            <a:endParaRPr lang="sl-SI" b="1" dirty="0"/>
          </a:p>
        </p:txBody>
      </p:sp>
      <p:sp>
        <p:nvSpPr>
          <p:cNvPr id="6" name="Označba mesta vsebine 5"/>
          <p:cNvSpPr>
            <a:spLocks noGrp="1"/>
          </p:cNvSpPr>
          <p:nvPr>
            <p:ph sz="quarter" idx="4"/>
          </p:nvPr>
        </p:nvSpPr>
        <p:spPr>
          <a:xfrm>
            <a:off x="6790847" y="2629943"/>
            <a:ext cx="4895056" cy="2455862"/>
          </a:xfrm>
        </p:spPr>
        <p:txBody>
          <a:bodyPr>
            <a:normAutofit/>
          </a:bodyPr>
          <a:lstStyle/>
          <a:p>
            <a:pPr algn="just"/>
            <a:r>
              <a:rPr lang="sl-SI" dirty="0"/>
              <a:t>Ustrezna raven neodvisnosti </a:t>
            </a:r>
            <a:r>
              <a:rPr lang="sl-SI" dirty="0" smtClean="0"/>
              <a:t>bi </a:t>
            </a:r>
            <a:r>
              <a:rPr lang="sl-SI" dirty="0"/>
              <a:t>bila še najbolj zagotovljena z imenovanjem zunanjega DPO. </a:t>
            </a:r>
            <a:endParaRPr lang="sl-SI" dirty="0" smtClean="0"/>
          </a:p>
          <a:p>
            <a:pPr algn="just"/>
            <a:r>
              <a:rPr lang="sl-SI" dirty="0" smtClean="0"/>
              <a:t>bo </a:t>
            </a:r>
            <a:r>
              <a:rPr lang="sl-SI" dirty="0"/>
              <a:t>imenovan </a:t>
            </a:r>
            <a:r>
              <a:rPr lang="sl-SI" dirty="0" smtClean="0"/>
              <a:t>kot </a:t>
            </a:r>
            <a:r>
              <a:rPr lang="sl-SI" dirty="0"/>
              <a:t>oseba za varstvo osebnih podatkov in bo v vseh zadevah ravnal na podoben način, kot bi ravnal notranji </a:t>
            </a:r>
            <a:r>
              <a:rPr lang="sl-SI" dirty="0" smtClean="0"/>
              <a:t>DPO </a:t>
            </a:r>
            <a:endParaRPr lang="sl-SI" dirty="0"/>
          </a:p>
        </p:txBody>
      </p:sp>
      <p:pic>
        <p:nvPicPr>
          <p:cNvPr id="7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95735">
            <a:off x="2216060" y="426448"/>
            <a:ext cx="1500397" cy="1508111"/>
          </a:xfrm>
          <a:prstGeom prst="rect">
            <a:avLst/>
          </a:prstGeom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softEdge rad="11250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9887" y="3842755"/>
            <a:ext cx="3848033" cy="2375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492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348507" y="685800"/>
            <a:ext cx="8154517" cy="1752599"/>
          </a:xfrm>
        </p:spPr>
        <p:txBody>
          <a:bodyPr>
            <a:normAutofit/>
          </a:bodyPr>
          <a:lstStyle/>
          <a:p>
            <a:r>
              <a:rPr lang="sl-SI" b="1" dirty="0" smtClean="0"/>
              <a:t>Ocena učinka za varstvo podatkov </a:t>
            </a:r>
            <a:endParaRPr lang="sl-SI" b="1" dirty="0"/>
          </a:p>
        </p:txBody>
      </p:sp>
      <p:sp>
        <p:nvSpPr>
          <p:cNvPr id="6" name="Rectangle 5"/>
          <p:cNvSpPr/>
          <p:nvPr/>
        </p:nvSpPr>
        <p:spPr>
          <a:xfrm>
            <a:off x="1990763" y="2413338"/>
            <a:ext cx="8821145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Ocene učinkov bodo potrebne v primerih, kjer so tveganja za varstvo osebnih </a:t>
            </a:r>
            <a:r>
              <a:rPr lang="en-GB" dirty="0" err="1"/>
              <a:t>podatkov</a:t>
            </a:r>
            <a:r>
              <a:rPr lang="en-GB" dirty="0"/>
              <a:t> </a:t>
            </a:r>
            <a:r>
              <a:rPr lang="en-GB" dirty="0" err="1" smtClean="0"/>
              <a:t>velika</a:t>
            </a:r>
            <a:r>
              <a:rPr lang="sl-SI" dirty="0" smtClean="0"/>
              <a:t>, kot so npr.:</a:t>
            </a:r>
          </a:p>
          <a:p>
            <a:endParaRPr lang="sl-SI" dirty="0"/>
          </a:p>
          <a:p>
            <a:pPr marL="342900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2000" b="1" dirty="0" err="1" smtClean="0"/>
              <a:t>vzpostavitev</a:t>
            </a:r>
            <a:r>
              <a:rPr lang="en-GB" sz="2000" b="1" dirty="0" smtClean="0"/>
              <a:t> </a:t>
            </a:r>
            <a:r>
              <a:rPr lang="en-GB" sz="2000" b="1" dirty="0"/>
              <a:t>novega kluba zvestobe,</a:t>
            </a:r>
          </a:p>
          <a:p>
            <a:pPr marL="342900" lvl="0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2000" b="1" dirty="0"/>
              <a:t>aplikacija za zajem in zbiranje zdravstvenih podatkov,</a:t>
            </a:r>
          </a:p>
          <a:p>
            <a:pPr marL="342900" lvl="0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2000" b="1" dirty="0"/>
              <a:t>vse oblike obdelave podatkov o zdravju,</a:t>
            </a:r>
          </a:p>
          <a:p>
            <a:pPr marL="342900" lvl="0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2000" b="1" dirty="0" err="1" smtClean="0"/>
              <a:t>programska</a:t>
            </a:r>
            <a:r>
              <a:rPr lang="en-GB" sz="2000" b="1" dirty="0" smtClean="0"/>
              <a:t> </a:t>
            </a:r>
            <a:r>
              <a:rPr lang="en-GB" sz="2000" b="1" dirty="0"/>
              <a:t>rešitev za vodenje ocen otrok v šolah,</a:t>
            </a:r>
          </a:p>
          <a:p>
            <a:pPr marL="342900" lvl="0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2000" b="1" dirty="0" err="1" smtClean="0"/>
              <a:t>državni</a:t>
            </a:r>
            <a:r>
              <a:rPr lang="en-GB" sz="2000" b="1" dirty="0" smtClean="0"/>
              <a:t> </a:t>
            </a:r>
            <a:r>
              <a:rPr lang="en-GB" sz="2000" b="1" dirty="0"/>
              <a:t>projekti e-uprave in centralni </a:t>
            </a:r>
            <a:r>
              <a:rPr lang="en-GB" sz="2000" b="1" dirty="0" err="1"/>
              <a:t>gradniki</a:t>
            </a:r>
            <a:r>
              <a:rPr lang="en-GB" sz="2000" b="1" dirty="0"/>
              <a:t>,</a:t>
            </a:r>
          </a:p>
          <a:p>
            <a:pPr marL="342900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2000" b="1" dirty="0" err="1" smtClean="0"/>
              <a:t>videonadzor</a:t>
            </a:r>
            <a:r>
              <a:rPr lang="en-GB" sz="2000" b="1" dirty="0" smtClean="0"/>
              <a:t> </a:t>
            </a:r>
            <a:r>
              <a:rPr lang="en-GB" sz="2000" b="1" dirty="0"/>
              <a:t>javnih površin,</a:t>
            </a:r>
            <a:r>
              <a:rPr lang="is-IS" sz="2000" b="1" dirty="0"/>
              <a:t>…</a:t>
            </a:r>
            <a:endParaRPr lang="en-US" sz="2000" b="1" dirty="0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02018">
            <a:off x="2216182" y="426448"/>
            <a:ext cx="1500152" cy="1508111"/>
          </a:xfrm>
          <a:prstGeom prst="rect">
            <a:avLst/>
          </a:prstGeom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75888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348507" y="685800"/>
            <a:ext cx="8154517" cy="1752599"/>
          </a:xfrm>
        </p:spPr>
        <p:txBody>
          <a:bodyPr>
            <a:normAutofit/>
          </a:bodyPr>
          <a:lstStyle/>
          <a:p>
            <a:r>
              <a:rPr lang="sl-SI" b="1" dirty="0" smtClean="0"/>
              <a:t>Obvezno obvestilo o vdoru</a:t>
            </a:r>
            <a:endParaRPr lang="sl-SI" b="1" dirty="0"/>
          </a:p>
        </p:txBody>
      </p:sp>
      <p:sp>
        <p:nvSpPr>
          <p:cNvPr id="6" name="Rectangle 5"/>
          <p:cNvSpPr/>
          <p:nvPr/>
        </p:nvSpPr>
        <p:spPr>
          <a:xfrm>
            <a:off x="1990763" y="2413338"/>
            <a:ext cx="8821145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 smtClean="0"/>
              <a:t>Potrebno je poskrbeti, da so v uporabi ustrezni postopki za </a:t>
            </a:r>
            <a:r>
              <a:rPr lang="sl-SI" b="1" dirty="0" smtClean="0"/>
              <a:t>zaznavanje</a:t>
            </a:r>
            <a:r>
              <a:rPr lang="sl-SI" dirty="0" smtClean="0"/>
              <a:t>, </a:t>
            </a:r>
            <a:r>
              <a:rPr lang="sl-SI" b="1" dirty="0" smtClean="0"/>
              <a:t>poročanje</a:t>
            </a:r>
            <a:r>
              <a:rPr lang="sl-SI" dirty="0" smtClean="0"/>
              <a:t> in </a:t>
            </a:r>
            <a:r>
              <a:rPr lang="sl-SI" b="1" dirty="0" smtClean="0"/>
              <a:t>raziskavo</a:t>
            </a:r>
            <a:r>
              <a:rPr lang="sl-SI" dirty="0" smtClean="0"/>
              <a:t> morebitnih vdorov v zbirko osebnih podatkov</a:t>
            </a:r>
          </a:p>
          <a:p>
            <a:endParaRPr lang="sl-SI" dirty="0"/>
          </a:p>
          <a:p>
            <a:pPr>
              <a:buClr>
                <a:schemeClr val="accent1"/>
              </a:buClr>
            </a:pPr>
            <a:r>
              <a:rPr lang="sl-SI" sz="2000" b="1" dirty="0" smtClean="0"/>
              <a:t>V primeru vdora je OBVEZNO o tem obvestiti informacijski pooblaščenec v roku 72 ur</a:t>
            </a:r>
            <a:endParaRPr lang="en-US" sz="2000" b="1" dirty="0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97519">
            <a:off x="2216182" y="434284"/>
            <a:ext cx="1500152" cy="1492439"/>
          </a:xfrm>
          <a:prstGeom prst="rect">
            <a:avLst/>
          </a:prstGeom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00483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3623229" y="4611189"/>
            <a:ext cx="5797763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sl-SI" sz="2400" dirty="0" smtClean="0"/>
              <a:t>Vašo kartoteko smo po pomoti posredovali popolnemu neznancu. Na žalost tudi on ne ve, kaj je narobe z vami. (vir: splet)</a:t>
            </a:r>
            <a:endParaRPr lang="sl-SI" sz="2400" dirty="0"/>
          </a:p>
        </p:txBody>
      </p:sp>
      <p:sp>
        <p:nvSpPr>
          <p:cNvPr id="3" name="Naslov 1"/>
          <p:cNvSpPr txBox="1">
            <a:spLocks/>
          </p:cNvSpPr>
          <p:nvPr/>
        </p:nvSpPr>
        <p:spPr>
          <a:xfrm>
            <a:off x="1706380" y="463732"/>
            <a:ext cx="10018713" cy="1752599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sl-SI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3229" y="744582"/>
            <a:ext cx="5797763" cy="3918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817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2878951" y="2124861"/>
            <a:ext cx="826366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400" dirty="0" smtClean="0"/>
              <a:t>Med </a:t>
            </a:r>
            <a:r>
              <a:rPr lang="sl-SI" sz="2400" dirty="0"/>
              <a:t>njimi </a:t>
            </a:r>
            <a:r>
              <a:rPr lang="sl-SI" sz="2400" dirty="0" smtClean="0"/>
              <a:t>so:</a:t>
            </a:r>
          </a:p>
          <a:p>
            <a:endParaRPr lang="sl-SI" sz="2400" dirty="0" smtClean="0"/>
          </a:p>
          <a:p>
            <a:pPr marL="342900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sl-SI" sz="2400" dirty="0" smtClean="0"/>
              <a:t>pošiljanje zdravstvenih podatkov po nezavarovanih povezavah,</a:t>
            </a:r>
          </a:p>
          <a:p>
            <a:pPr marL="342900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sl-SI" sz="2400" dirty="0" smtClean="0"/>
              <a:t>posojanje </a:t>
            </a:r>
            <a:r>
              <a:rPr lang="sl-SI" sz="2400" dirty="0"/>
              <a:t>avtentikacijskih sredstev za dostop do </a:t>
            </a:r>
            <a:r>
              <a:rPr lang="sl-SI" sz="2400" dirty="0" smtClean="0"/>
              <a:t>podatkov,</a:t>
            </a:r>
          </a:p>
          <a:p>
            <a:pPr marL="342900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sl-SI" sz="2400" dirty="0" smtClean="0"/>
              <a:t>vpogledi </a:t>
            </a:r>
            <a:r>
              <a:rPr lang="sl-SI" sz="2400" dirty="0"/>
              <a:t>v zdravstvene podatke </a:t>
            </a:r>
            <a:r>
              <a:rPr lang="sl-SI" sz="2400" dirty="0" smtClean="0"/>
              <a:t>brez utemeljenega razloga. </a:t>
            </a:r>
          </a:p>
          <a:p>
            <a:pPr algn="just"/>
            <a:endParaRPr lang="sl-SI" sz="2400" dirty="0"/>
          </a:p>
          <a:p>
            <a:pPr algn="just"/>
            <a:r>
              <a:rPr lang="sl-SI" sz="2400" dirty="0" smtClean="0"/>
              <a:t>Zaradi načela sledljivosti, opozarjamo na obstoj utemeljenega razloga za vsakokratni vpogled v bazo osebnih podatkov!</a:t>
            </a:r>
            <a:endParaRPr lang="sl-SI" sz="2400" dirty="0"/>
          </a:p>
        </p:txBody>
      </p:sp>
      <p:sp>
        <p:nvSpPr>
          <p:cNvPr id="3" name="Naslov 1"/>
          <p:cNvSpPr txBox="1">
            <a:spLocks/>
          </p:cNvSpPr>
          <p:nvPr/>
        </p:nvSpPr>
        <p:spPr>
          <a:xfrm>
            <a:off x="1706380" y="463732"/>
            <a:ext cx="10018713" cy="1752599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l-SI" b="1" dirty="0"/>
              <a:t>Informacijski pooblaščenec še vedno opaža določene </a:t>
            </a:r>
            <a:r>
              <a:rPr lang="sl-SI" b="1" dirty="0" smtClean="0"/>
              <a:t>ponavljajoče kršitve</a:t>
            </a:r>
            <a:endParaRPr lang="sl-SI" b="1" dirty="0"/>
          </a:p>
        </p:txBody>
      </p:sp>
    </p:spTree>
    <p:extLst>
      <p:ext uri="{BB962C8B-B14F-4D97-AF65-F5344CB8AC3E}">
        <p14:creationId xmlns:p14="http://schemas.microsoft.com/office/powerpoint/2010/main" val="3544753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484311" y="685801"/>
            <a:ext cx="10018713" cy="1077686"/>
          </a:xfrm>
        </p:spPr>
        <p:txBody>
          <a:bodyPr>
            <a:normAutofit/>
          </a:bodyPr>
          <a:lstStyle/>
          <a:p>
            <a:r>
              <a:rPr lang="sl-SI" b="1" dirty="0"/>
              <a:t>POVZETEK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484310" y="1763488"/>
            <a:ext cx="10018713" cy="423806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sl-SI" sz="2000" b="1" dirty="0" smtClean="0"/>
              <a:t>Apokalipsa? Ni potrebno. </a:t>
            </a:r>
          </a:p>
          <a:p>
            <a:r>
              <a:rPr lang="sl-SI" sz="1800" dirty="0" smtClean="0"/>
              <a:t>Zavedanje o pomembnosti varovanja OP</a:t>
            </a:r>
          </a:p>
          <a:p>
            <a:r>
              <a:rPr lang="sl-SI" sz="1800" dirty="0" smtClean="0"/>
              <a:t>Ves čas vedeti kaj se z osebnimi podatki dogaja – zajemanje, obdelava, posredovanje, hranjenje, brisanje, </a:t>
            </a:r>
          </a:p>
          <a:p>
            <a:r>
              <a:rPr lang="sl-SI" sz="1800" dirty="0" smtClean="0"/>
              <a:t>DPO – izobražuje, svetuje, komunicira z Informacijskim pooblaščencem </a:t>
            </a:r>
          </a:p>
          <a:p>
            <a:r>
              <a:rPr lang="sl-SI" sz="1800" dirty="0" smtClean="0"/>
              <a:t>Veljavna soglasja za obdelavo OP (strožja pravila) ter nameni obdelave (za kakšen namen zbiramo podatke, od tega je odvisna tudi hramba, uporaba za drug namen)</a:t>
            </a:r>
          </a:p>
          <a:p>
            <a:r>
              <a:rPr lang="sl-SI" sz="1800" dirty="0" smtClean="0"/>
              <a:t>Ocena učinka dejanj obdelave na varnost OP</a:t>
            </a:r>
          </a:p>
          <a:p>
            <a:r>
              <a:rPr lang="sl-SI" sz="1800" dirty="0" smtClean="0"/>
              <a:t>Obveznost poročanja o kršitvah varstva OP </a:t>
            </a:r>
            <a:r>
              <a:rPr lang="en-US" sz="1800" dirty="0" smtClean="0"/>
              <a:t>–</a:t>
            </a:r>
            <a:r>
              <a:rPr lang="sl-SI" sz="1800" dirty="0" smtClean="0"/>
              <a:t> 72 ur</a:t>
            </a:r>
          </a:p>
          <a:p>
            <a:r>
              <a:rPr lang="sl-SI" sz="1800" dirty="0" smtClean="0"/>
              <a:t>IZBIRA PRAVEGA PONUDNIKA ZA POMOČ PRI DOSEGANJU ZGORNJIH ZAHTEV</a:t>
            </a:r>
          </a:p>
        </p:txBody>
      </p:sp>
    </p:spTree>
    <p:extLst>
      <p:ext uri="{BB962C8B-B14F-4D97-AF65-F5344CB8AC3E}">
        <p14:creationId xmlns:p14="http://schemas.microsoft.com/office/powerpoint/2010/main" val="686826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8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6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40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451538" y="2229119"/>
            <a:ext cx="5426075" cy="1371600"/>
          </a:xfrm>
        </p:spPr>
        <p:txBody>
          <a:bodyPr>
            <a:normAutofit/>
          </a:bodyPr>
          <a:lstStyle/>
          <a:p>
            <a:r>
              <a:rPr lang="sl-SI" b="1" dirty="0"/>
              <a:t>HVALA </a:t>
            </a:r>
            <a:br>
              <a:rPr lang="sl-SI" b="1" dirty="0"/>
            </a:br>
            <a:r>
              <a:rPr lang="sl-SI" b="1" dirty="0"/>
              <a:t>ZA POZORNOST</a:t>
            </a:r>
            <a:endParaRPr lang="en-US" b="1" dirty="0"/>
          </a:p>
        </p:txBody>
      </p:sp>
      <p:sp>
        <p:nvSpPr>
          <p:cNvPr id="3" name="TextBox 2"/>
          <p:cNvSpPr txBox="1"/>
          <p:nvPr/>
        </p:nvSpPr>
        <p:spPr>
          <a:xfrm>
            <a:off x="7933386" y="5293217"/>
            <a:ext cx="36971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Dodatna vprašanja lahko pošljete na:</a:t>
            </a:r>
          </a:p>
          <a:p>
            <a:pPr algn="r"/>
            <a:r>
              <a:rPr lang="sl-SI" dirty="0" smtClean="0"/>
              <a:t>info@safedata.si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92644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72743" y="1326523"/>
            <a:ext cx="766293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000" b="1" dirty="0" smtClean="0"/>
              <a:t>Simona Marko</a:t>
            </a:r>
            <a:r>
              <a:rPr lang="sl-SI" b="1" dirty="0" smtClean="0"/>
              <a:t> </a:t>
            </a:r>
            <a:r>
              <a:rPr lang="sl-SI" dirty="0" smtClean="0"/>
              <a:t>je odvetnica, z večletnimi izkušnjami dela na področju zdravstva.</a:t>
            </a:r>
          </a:p>
          <a:p>
            <a:endParaRPr lang="sl-SI" dirty="0"/>
          </a:p>
          <a:p>
            <a:endParaRPr lang="sl-SI" dirty="0" smtClean="0"/>
          </a:p>
          <a:p>
            <a:pPr algn="just"/>
            <a:r>
              <a:rPr lang="sl-SI" sz="2000" b="1" dirty="0" smtClean="0"/>
              <a:t>Aleksandra Bonetto </a:t>
            </a:r>
            <a:r>
              <a:rPr lang="sl-SI" sz="2000" b="1" dirty="0" err="1" smtClean="0"/>
              <a:t>Šljivar</a:t>
            </a:r>
            <a:r>
              <a:rPr lang="sl-SI" sz="2000" b="1" dirty="0" smtClean="0"/>
              <a:t> </a:t>
            </a:r>
            <a:r>
              <a:rPr lang="sl-SI" dirty="0" smtClean="0"/>
              <a:t>je pravnica, ki prihaja iz gospodarstva. Z osebnimi podatki se ukvarja od leta 2008. Sodelovala je pri </a:t>
            </a:r>
            <a:r>
              <a:rPr lang="en-GB" dirty="0" err="1" smtClean="0"/>
              <a:t>vzpostavit</a:t>
            </a:r>
            <a:r>
              <a:rPr lang="sl-SI" dirty="0" smtClean="0"/>
              <a:t>vi</a:t>
            </a:r>
            <a:r>
              <a:rPr lang="en-GB" dirty="0" smtClean="0"/>
              <a:t> </a:t>
            </a:r>
            <a:r>
              <a:rPr lang="en-GB" dirty="0" err="1"/>
              <a:t>celovitega</a:t>
            </a:r>
            <a:r>
              <a:rPr lang="en-GB" dirty="0"/>
              <a:t> </a:t>
            </a:r>
            <a:r>
              <a:rPr lang="en-GB" dirty="0" err="1"/>
              <a:t>sistema</a:t>
            </a:r>
            <a:r>
              <a:rPr lang="en-GB" dirty="0"/>
              <a:t> (</a:t>
            </a:r>
            <a:r>
              <a:rPr lang="en-GB" dirty="0" err="1"/>
              <a:t>smernice</a:t>
            </a:r>
            <a:r>
              <a:rPr lang="en-GB" dirty="0"/>
              <a:t>, </a:t>
            </a:r>
            <a:r>
              <a:rPr lang="en-GB" dirty="0" err="1"/>
              <a:t>procesi</a:t>
            </a:r>
            <a:r>
              <a:rPr lang="en-GB" dirty="0"/>
              <a:t>, </a:t>
            </a:r>
            <a:r>
              <a:rPr lang="en-GB" dirty="0" err="1"/>
              <a:t>pravne</a:t>
            </a:r>
            <a:r>
              <a:rPr lang="en-GB" dirty="0"/>
              <a:t> </a:t>
            </a:r>
            <a:r>
              <a:rPr lang="en-GB" dirty="0" err="1"/>
              <a:t>podlage</a:t>
            </a:r>
            <a:r>
              <a:rPr lang="en-GB" dirty="0"/>
              <a:t>) </a:t>
            </a:r>
            <a:r>
              <a:rPr lang="en-GB" dirty="0" err="1"/>
              <a:t>za</a:t>
            </a:r>
            <a:r>
              <a:rPr lang="en-GB" dirty="0"/>
              <a:t> </a:t>
            </a:r>
            <a:r>
              <a:rPr lang="en-GB" dirty="0" err="1"/>
              <a:t>varstvo</a:t>
            </a:r>
            <a:r>
              <a:rPr lang="en-GB" dirty="0"/>
              <a:t> </a:t>
            </a:r>
            <a:r>
              <a:rPr lang="en-GB" dirty="0" err="1"/>
              <a:t>osebnih</a:t>
            </a:r>
            <a:r>
              <a:rPr lang="en-GB" dirty="0"/>
              <a:t> </a:t>
            </a:r>
            <a:r>
              <a:rPr lang="en-GB" dirty="0" err="1"/>
              <a:t>podatkov</a:t>
            </a:r>
            <a:r>
              <a:rPr lang="en-GB" dirty="0"/>
              <a:t> </a:t>
            </a:r>
            <a:r>
              <a:rPr lang="en-GB" dirty="0" err="1"/>
              <a:t>za</a:t>
            </a:r>
            <a:r>
              <a:rPr lang="en-GB" dirty="0"/>
              <a:t> </a:t>
            </a:r>
            <a:r>
              <a:rPr lang="en-GB" dirty="0" err="1"/>
              <a:t>katerega</a:t>
            </a:r>
            <a:r>
              <a:rPr lang="en-GB" dirty="0"/>
              <a:t> je </a:t>
            </a:r>
            <a:r>
              <a:rPr lang="en-GB" dirty="0" err="1"/>
              <a:t>Zavarovalnica</a:t>
            </a:r>
            <a:r>
              <a:rPr lang="en-GB" dirty="0"/>
              <a:t> SAVA (Maribor) </a:t>
            </a:r>
            <a:r>
              <a:rPr lang="en-GB" dirty="0" err="1"/>
              <a:t>d.d</a:t>
            </a:r>
            <a:r>
              <a:rPr lang="en-GB" dirty="0"/>
              <a:t>. </a:t>
            </a:r>
            <a:r>
              <a:rPr lang="en-GB" dirty="0" err="1"/>
              <a:t>januarja</a:t>
            </a:r>
            <a:r>
              <a:rPr lang="en-GB" dirty="0"/>
              <a:t> 2013 </a:t>
            </a:r>
            <a:r>
              <a:rPr lang="en-GB" dirty="0" err="1"/>
              <a:t>dobila</a:t>
            </a:r>
            <a:r>
              <a:rPr lang="en-GB" dirty="0"/>
              <a:t> »</a:t>
            </a:r>
            <a:r>
              <a:rPr lang="en-GB" dirty="0" err="1"/>
              <a:t>Nagrado</a:t>
            </a:r>
            <a:r>
              <a:rPr lang="en-GB" dirty="0"/>
              <a:t> </a:t>
            </a:r>
            <a:r>
              <a:rPr lang="en-GB" dirty="0" err="1"/>
              <a:t>za</a:t>
            </a:r>
            <a:r>
              <a:rPr lang="en-GB" dirty="0"/>
              <a:t> dobro </a:t>
            </a:r>
            <a:r>
              <a:rPr lang="en-GB" dirty="0" err="1"/>
              <a:t>prakso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področju</a:t>
            </a:r>
            <a:r>
              <a:rPr lang="en-GB" dirty="0"/>
              <a:t> </a:t>
            </a:r>
            <a:r>
              <a:rPr lang="en-GB" dirty="0" err="1"/>
              <a:t>varstva</a:t>
            </a:r>
            <a:r>
              <a:rPr lang="en-GB" dirty="0"/>
              <a:t> </a:t>
            </a:r>
            <a:r>
              <a:rPr lang="en-GB" dirty="0" err="1"/>
              <a:t>osebnih</a:t>
            </a:r>
            <a:r>
              <a:rPr lang="en-GB" dirty="0"/>
              <a:t> </a:t>
            </a:r>
            <a:r>
              <a:rPr lang="en-GB" dirty="0" err="1"/>
              <a:t>podatkov</a:t>
            </a:r>
            <a:r>
              <a:rPr lang="en-GB" dirty="0"/>
              <a:t>«, </a:t>
            </a:r>
            <a:r>
              <a:rPr lang="en-GB" dirty="0" err="1"/>
              <a:t>ki</a:t>
            </a:r>
            <a:r>
              <a:rPr lang="en-GB" dirty="0"/>
              <a:t> jo </a:t>
            </a:r>
            <a:r>
              <a:rPr lang="en-GB" dirty="0" err="1"/>
              <a:t>podeljuje</a:t>
            </a:r>
            <a:r>
              <a:rPr lang="en-GB" dirty="0"/>
              <a:t> </a:t>
            </a:r>
            <a:r>
              <a:rPr lang="en-GB" dirty="0" err="1"/>
              <a:t>Informacijski</a:t>
            </a:r>
            <a:r>
              <a:rPr lang="en-GB" dirty="0"/>
              <a:t> </a:t>
            </a:r>
            <a:r>
              <a:rPr lang="en-GB" dirty="0" err="1"/>
              <a:t>pooblaščenec</a:t>
            </a:r>
            <a:r>
              <a:rPr lang="en-GB" dirty="0" smtClean="0"/>
              <a:t>,</a:t>
            </a:r>
            <a:r>
              <a:rPr lang="sl-SI" dirty="0" smtClean="0"/>
              <a:t> je predavateljica in avtorica člankov s področja varstva osebnih podatkov.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9573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1"/>
            <a:ext cx="10018713" cy="911180"/>
          </a:xfrm>
        </p:spPr>
        <p:txBody>
          <a:bodyPr>
            <a:normAutofit/>
          </a:bodyPr>
          <a:lstStyle/>
          <a:p>
            <a:r>
              <a:rPr lang="sl-SI" b="1" dirty="0"/>
              <a:t>Koliko veste?</a:t>
            </a:r>
            <a:endParaRPr lang="en-GB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2922" y="2086377"/>
            <a:ext cx="8605857" cy="4168462"/>
          </a:xfr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484310" y="1596981"/>
            <a:ext cx="10018713" cy="91118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l-SI" b="1" dirty="0" smtClean="0"/>
              <a:t>Ali ste pripravljeni?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173570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indent="0" fontAlgn="base"/>
            <a:r>
              <a:rPr lang="sl-SI" b="1" dirty="0" smtClean="0"/>
              <a:t>Zakaj se vas to tiče?</a:t>
            </a:r>
            <a:br>
              <a:rPr lang="sl-SI" b="1" dirty="0" smtClean="0"/>
            </a:br>
            <a:r>
              <a:rPr lang="sl-SI" sz="900" b="1" dirty="0" smtClean="0"/>
              <a:t/>
            </a:r>
            <a:br>
              <a:rPr lang="sl-SI" sz="900" b="1" dirty="0" smtClean="0"/>
            </a:br>
            <a:r>
              <a:rPr lang="sl-SI" sz="1400" b="1" dirty="0" smtClean="0"/>
              <a:t>Zaradi sprejete nove Evropske Uredbe - </a:t>
            </a:r>
            <a:r>
              <a:rPr lang="en-GB" sz="1400" dirty="0"/>
              <a:t>General Data Protection Regulation ali Splošna Uredba o varstvu </a:t>
            </a:r>
            <a:r>
              <a:rPr lang="en-GB" sz="1400" dirty="0" smtClean="0"/>
              <a:t>podatkov</a:t>
            </a:r>
            <a:r>
              <a:rPr lang="en-GB" sz="1400" dirty="0"/>
              <a:t/>
            </a:r>
            <a:br>
              <a:rPr lang="en-GB" sz="1400" dirty="0"/>
            </a:br>
            <a:r>
              <a:rPr lang="en-GB" sz="1400" dirty="0"/>
              <a:t/>
            </a:r>
            <a:br>
              <a:rPr lang="en-GB" sz="1400" dirty="0"/>
            </a:br>
            <a:r>
              <a:rPr lang="en-GB" sz="1400" dirty="0"/>
              <a:t>Uredba dopolnjuje ureditev (nova pravila) varstva </a:t>
            </a:r>
            <a:r>
              <a:rPr lang="en-GB" sz="1400" u="sng" dirty="0"/>
              <a:t>osebnih podatkov</a:t>
            </a:r>
            <a:r>
              <a:rPr lang="en-GB" sz="1400" dirty="0"/>
              <a:t> na </a:t>
            </a:r>
            <a:r>
              <a:rPr lang="en-GB" sz="1400" dirty="0" err="1"/>
              <a:t>ravni</a:t>
            </a:r>
            <a:r>
              <a:rPr lang="en-GB" sz="1400" dirty="0"/>
              <a:t> </a:t>
            </a:r>
            <a:r>
              <a:rPr lang="en-GB" sz="1400" dirty="0" smtClean="0"/>
              <a:t>vseh </a:t>
            </a:r>
            <a:r>
              <a:rPr lang="en-GB" sz="1400" dirty="0" err="1" smtClean="0"/>
              <a:t>članic</a:t>
            </a:r>
            <a:r>
              <a:rPr lang="en-GB" sz="1400" dirty="0" smtClean="0"/>
              <a:t> EU</a:t>
            </a:r>
            <a:endParaRPr lang="en-GB" sz="4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l-SI" sz="2000" b="1" dirty="0" smtClean="0"/>
              <a:t>KAZNI: </a:t>
            </a:r>
          </a:p>
          <a:p>
            <a:r>
              <a:rPr lang="sl-SI" dirty="0" smtClean="0"/>
              <a:t>do </a:t>
            </a:r>
            <a:r>
              <a:rPr lang="sl-SI" dirty="0"/>
              <a:t>20 milijonov EUR </a:t>
            </a:r>
            <a:r>
              <a:rPr lang="sl-SI" dirty="0" smtClean="0"/>
              <a:t>oz.</a:t>
            </a:r>
          </a:p>
          <a:p>
            <a:r>
              <a:rPr lang="sl-SI" dirty="0" smtClean="0"/>
              <a:t> 4 % </a:t>
            </a:r>
            <a:r>
              <a:rPr lang="sl-SI" dirty="0"/>
              <a:t>letnega </a:t>
            </a:r>
            <a:r>
              <a:rPr lang="sl-SI" dirty="0" smtClean="0"/>
              <a:t>prometa – KAR JE VIŠJE</a:t>
            </a:r>
          </a:p>
          <a:p>
            <a:r>
              <a:rPr lang="sl-SI" dirty="0" smtClean="0"/>
              <a:t>+ morebitna odškodnina prizadetim posameznikom</a:t>
            </a:r>
            <a:endParaRPr lang="en-GB" dirty="0"/>
          </a:p>
          <a:p>
            <a:pPr marL="0" indent="0">
              <a:buNone/>
            </a:pPr>
            <a:r>
              <a:rPr lang="sl-SI" sz="2000" b="1" dirty="0" smtClean="0"/>
              <a:t>Kdo </a:t>
            </a:r>
            <a:r>
              <a:rPr lang="sl-SI" sz="2000" b="1" dirty="0"/>
              <a:t>vas nadzira in tudi kaznuje</a:t>
            </a:r>
            <a:r>
              <a:rPr lang="sl-SI" sz="2000" dirty="0"/>
              <a:t>: </a:t>
            </a:r>
            <a:r>
              <a:rPr lang="sl-SI" dirty="0"/>
              <a:t>Informacijski pooblaščenec </a:t>
            </a:r>
            <a:r>
              <a:rPr lang="sl-SI" dirty="0" smtClean="0"/>
              <a:t>– </a:t>
            </a:r>
            <a:r>
              <a:rPr lang="sl-SI" dirty="0"/>
              <a:t>inšpekcijski </a:t>
            </a:r>
            <a:r>
              <a:rPr lang="sl-SI" dirty="0" smtClean="0"/>
              <a:t>organ.</a:t>
            </a:r>
          </a:p>
          <a:p>
            <a:pPr marL="0" indent="0">
              <a:buNone/>
            </a:pPr>
            <a:r>
              <a:rPr lang="sl-SI" dirty="0" smtClean="0"/>
              <a:t>Možnost izogniti se plačilu globe, kljub kršitvi !!</a:t>
            </a:r>
            <a:endParaRPr lang="en-GB" dirty="0"/>
          </a:p>
          <a:p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 anchor="t">
            <a:normAutofit/>
          </a:bodyPr>
          <a:lstStyle/>
          <a:p>
            <a:pPr marL="45720" indent="0">
              <a:buNone/>
            </a:pPr>
            <a:r>
              <a:rPr lang="sl-SI" sz="2000" b="1" dirty="0" smtClean="0"/>
              <a:t>SKRAJNI ROK:</a:t>
            </a:r>
          </a:p>
          <a:p>
            <a:pPr marL="45720" indent="0">
              <a:buNone/>
            </a:pPr>
            <a:r>
              <a:rPr lang="sl-SI" dirty="0" smtClean="0"/>
              <a:t>25.5.2018 </a:t>
            </a:r>
          </a:p>
          <a:p>
            <a:pPr marL="45720" indent="0">
              <a:buNone/>
            </a:pPr>
            <a:r>
              <a:rPr lang="sl-SI" sz="2000" b="1" dirty="0" smtClean="0"/>
              <a:t>NE ČAKAJ NA MAJ!</a:t>
            </a:r>
          </a:p>
          <a:p>
            <a:pPr marL="45720" indent="0">
              <a:buNone/>
            </a:pPr>
            <a:endParaRPr lang="sl-SI" dirty="0" smtClean="0"/>
          </a:p>
          <a:p>
            <a:pPr marL="45720" indent="0">
              <a:buNone/>
            </a:pPr>
            <a:endParaRPr lang="sl-SI" dirty="0"/>
          </a:p>
          <a:p>
            <a:pPr marL="45720" indent="0">
              <a:buNone/>
            </a:pPr>
            <a:r>
              <a:rPr lang="sl-SI" dirty="0" smtClean="0"/>
              <a:t>nova </a:t>
            </a:r>
            <a:r>
              <a:rPr lang="sl-SI" dirty="0"/>
              <a:t>zakonodaja velja za vsako ustanovo in podjetje, ki uporablja in kakorkoli obdeluje osebne podatke državljanov EU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37688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8680" y="192814"/>
            <a:ext cx="6581103" cy="6121956"/>
          </a:xfrm>
          <a:prstGeom prst="rect">
            <a:avLst/>
          </a:prstGeom>
          <a:ln>
            <a:noFill/>
          </a:ln>
          <a:effectLst>
            <a:glow rad="342900">
              <a:schemeClr val="accent1">
                <a:alpha val="6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618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GB" b="1" dirty="0" err="1" smtClean="0"/>
              <a:t>Privolitev</a:t>
            </a:r>
            <a:r>
              <a:rPr lang="en-GB" b="1" dirty="0" smtClean="0"/>
              <a:t> </a:t>
            </a:r>
            <a:r>
              <a:rPr lang="en-GB" b="1" dirty="0"/>
              <a:t>/ </a:t>
            </a:r>
            <a:r>
              <a:rPr lang="en-GB" b="1" dirty="0" err="1" smtClean="0"/>
              <a:t>soglasje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207623"/>
            <a:ext cx="10018713" cy="3714093"/>
          </a:xfrm>
        </p:spPr>
        <p:txBody>
          <a:bodyPr anchor="t">
            <a:normAutofit fontScale="62500" lnSpcReduction="20000"/>
          </a:bodyPr>
          <a:lstStyle/>
          <a:p>
            <a:r>
              <a:rPr lang="sl-SI" sz="3200" b="1" dirty="0" smtClean="0"/>
              <a:t>DA – ni ustrezno</a:t>
            </a:r>
          </a:p>
          <a:p>
            <a:r>
              <a:rPr lang="sl-SI" sz="3200" b="1" dirty="0" smtClean="0"/>
              <a:t>IZJAVA VOLJE : </a:t>
            </a:r>
          </a:p>
          <a:p>
            <a:pPr lvl="1">
              <a:buSzPct val="93000"/>
              <a:buFont typeface="Wingdings" panose="05000000000000000000" pitchFamily="2" charset="2"/>
              <a:buChar char="Ø"/>
            </a:pPr>
            <a:r>
              <a:rPr lang="sl-SI" sz="2600" dirty="0" smtClean="0"/>
              <a:t>Prostovoljna, izrecna, informirana, nedvoumna (zavedati se moramo, da dajemo privolitev in v kakšnem obsegu jo dajemo)</a:t>
            </a:r>
          </a:p>
          <a:p>
            <a:pPr lvl="1">
              <a:buSzPct val="93000"/>
              <a:buFont typeface="Wingdings" panose="05000000000000000000" pitchFamily="2" charset="2"/>
              <a:buChar char="Ø"/>
            </a:pPr>
            <a:r>
              <a:rPr lang="sl-SI" sz="2600" dirty="0" smtClean="0"/>
              <a:t>vsebovati mora informacijo o identiteti upravljavca in o namenu obdelave</a:t>
            </a:r>
          </a:p>
          <a:p>
            <a:pPr lvl="1">
              <a:buSzPct val="93000"/>
              <a:buFont typeface="Wingdings" panose="05000000000000000000" pitchFamily="2" charset="2"/>
              <a:buChar char="Ø"/>
            </a:pPr>
            <a:r>
              <a:rPr lang="sl-SI" sz="2600" dirty="0" smtClean="0"/>
              <a:t>Dokazovanje ustreznosti izjave je na upravljalcu</a:t>
            </a:r>
          </a:p>
          <a:p>
            <a:pPr marL="457200" lvl="1" indent="0">
              <a:buSzPct val="93000"/>
              <a:buNone/>
            </a:pPr>
            <a:endParaRPr lang="sl-SI" dirty="0" smtClean="0"/>
          </a:p>
          <a:p>
            <a:r>
              <a:rPr lang="sl-SI" sz="3200" b="1" dirty="0" smtClean="0"/>
              <a:t>IZPIS OSEBNIH PODATKOV OTROK</a:t>
            </a:r>
          </a:p>
          <a:p>
            <a:r>
              <a:rPr lang="sl-SI" sz="2500" dirty="0" smtClean="0"/>
              <a:t>Pazite na privolitev staršev ali skrbnikov, če je otrok mlajši od 15 let </a:t>
            </a:r>
            <a:r>
              <a:rPr lang="sl-SI" sz="2500" dirty="0" err="1" smtClean="0"/>
              <a:t>oz</a:t>
            </a:r>
            <a:r>
              <a:rPr lang="sl-SI" sz="2500" dirty="0" smtClean="0"/>
              <a:t> 14 let (uredba določa 13 let)</a:t>
            </a:r>
          </a:p>
          <a:p>
            <a:pPr lvl="1"/>
            <a:endParaRPr lang="sl-SI" sz="1500" dirty="0" smtClean="0"/>
          </a:p>
          <a:p>
            <a:r>
              <a:rPr lang="sl-SI" sz="2500" dirty="0" smtClean="0"/>
              <a:t>Boste morali pridobiti soglasja ponovno?</a:t>
            </a:r>
          </a:p>
          <a:p>
            <a:endParaRPr lang="sl-SI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92901">
            <a:off x="2214181" y="475295"/>
            <a:ext cx="1551197" cy="1543382"/>
          </a:xfrm>
          <a:prstGeom prst="rect">
            <a:avLst/>
          </a:prstGeom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softEdge rad="112500"/>
          </a:effectLst>
        </p:spPr>
      </p:pic>
      <p:sp>
        <p:nvSpPr>
          <p:cNvPr id="6" name="Rectangle 5"/>
          <p:cNvSpPr/>
          <p:nvPr/>
        </p:nvSpPr>
        <p:spPr>
          <a:xfrm>
            <a:off x="2170202" y="5598550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Ni </a:t>
            </a:r>
            <a:r>
              <a:rPr lang="en-US" dirty="0"/>
              <a:t>nujno – </a:t>
            </a:r>
            <a:r>
              <a:rPr lang="en-US" dirty="0" smtClean="0"/>
              <a:t>v kolikor so že obstoječa skladna z novo ureditvijo. </a:t>
            </a:r>
            <a:r>
              <a:rPr lang="en-US" b="1" dirty="0" smtClean="0"/>
              <a:t>Zato jih je potrebno natančno pregledati.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42462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/>
              <a:t>Namen obdelave OP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00955">
            <a:off x="2196696" y="426448"/>
            <a:ext cx="1539126" cy="1508112"/>
          </a:xfrm>
          <a:prstGeom prst="rect">
            <a:avLst/>
          </a:prstGeom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1985328" y="2599509"/>
            <a:ext cx="9809108" cy="33393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defTabSz="457200">
              <a:lnSpc>
                <a:spcPct val="8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sl-SI" sz="2000" b="1" dirty="0" smtClean="0"/>
              <a:t>KONKRETNO DOLOČEN (dikcija „za </a:t>
            </a:r>
            <a:r>
              <a:rPr lang="sl-SI" sz="2000" b="1" dirty="0"/>
              <a:t>izboljšanje storitve</a:t>
            </a:r>
            <a:r>
              <a:rPr lang="sl-SI" sz="2000" b="1" dirty="0" smtClean="0"/>
              <a:t>“   ni dovolj)</a:t>
            </a:r>
            <a:endParaRPr lang="en-GB" sz="2000" b="1" dirty="0"/>
          </a:p>
          <a:p>
            <a:pPr marL="285750" indent="-285750" defTabSz="457200">
              <a:lnSpc>
                <a:spcPct val="8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sl-SI" sz="2000" b="1" dirty="0"/>
              <a:t>DRUG NAMEN, KOT JE </a:t>
            </a:r>
            <a:r>
              <a:rPr lang="sl-SI" sz="2000" b="1" dirty="0" smtClean="0"/>
              <a:t>POSAMEZNIKU PRVOTNO </a:t>
            </a:r>
            <a:r>
              <a:rPr lang="sl-SI" sz="2000" b="1" dirty="0"/>
              <a:t>PREDSTAVLJEN – LE S PRIVOLITVIJO POSAMEZNIKA</a:t>
            </a:r>
            <a:endParaRPr lang="en-GB" sz="2000" b="1" dirty="0"/>
          </a:p>
          <a:p>
            <a:pPr defTabSz="457200">
              <a:lnSpc>
                <a:spcPct val="8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</a:pPr>
            <a:endParaRPr lang="en-GB" dirty="0"/>
          </a:p>
          <a:p>
            <a:r>
              <a:rPr lang="sl-SI" dirty="0"/>
              <a:t> </a:t>
            </a:r>
            <a:endParaRPr lang="en-GB" dirty="0"/>
          </a:p>
          <a:p>
            <a:pPr algn="just"/>
            <a:r>
              <a:rPr lang="sl-SI" dirty="0" smtClean="0"/>
              <a:t>Pri </a:t>
            </a:r>
            <a:r>
              <a:rPr lang="sl-SI" dirty="0"/>
              <a:t>zbiranju osebnih podatkov (registracija uporabnika, </a:t>
            </a:r>
            <a:r>
              <a:rPr lang="sl-SI" dirty="0" smtClean="0"/>
              <a:t>pridobitev e-naslova, telefonskega kontakta prijava </a:t>
            </a:r>
            <a:r>
              <a:rPr lang="sl-SI" dirty="0"/>
              <a:t>na e-časopis</a:t>
            </a:r>
            <a:r>
              <a:rPr lang="sl-SI" dirty="0" smtClean="0"/>
              <a:t>,…</a:t>
            </a:r>
            <a:r>
              <a:rPr lang="sl-SI" dirty="0"/>
              <a:t>) bodo </a:t>
            </a:r>
            <a:r>
              <a:rPr lang="sl-SI" dirty="0" smtClean="0"/>
              <a:t>morali upravljalci natančno </a:t>
            </a:r>
            <a:r>
              <a:rPr lang="sl-SI" dirty="0"/>
              <a:t>opredeliti, </a:t>
            </a:r>
            <a:r>
              <a:rPr lang="sl-SI" dirty="0" smtClean="0"/>
              <a:t>za kakšen namen </a:t>
            </a:r>
            <a:r>
              <a:rPr lang="sl-SI" dirty="0"/>
              <a:t>se osebni podatki zbirajo in kdo jih bo obdeloval. To pomeni, da dikcija »zbrane podatke bomo uporabljali </a:t>
            </a:r>
            <a:r>
              <a:rPr lang="sl-SI" dirty="0" smtClean="0"/>
              <a:t>za izboljšanje storitve« </a:t>
            </a:r>
            <a:r>
              <a:rPr lang="sl-SI" dirty="0"/>
              <a:t>ni več dovolj. </a:t>
            </a:r>
            <a:r>
              <a:rPr lang="sl-SI" dirty="0" smtClean="0"/>
              <a:t>Kako natančno definirati namen obdelave, je odvisno od konkretne situacije, predvsem pa je potrebno paziti, da je zadoščeno pravilom iz področja varstva osebnih podatkov.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2354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953049" y="685800"/>
            <a:ext cx="8092174" cy="1752599"/>
          </a:xfrm>
        </p:spPr>
        <p:txBody>
          <a:bodyPr anchor="ctr">
            <a:normAutofit fontScale="90000"/>
          </a:bodyPr>
          <a:lstStyle/>
          <a:p>
            <a:r>
              <a:rPr lang="sl-SI" sz="4400" b="1" dirty="0" err="1"/>
              <a:t>I</a:t>
            </a:r>
            <a:r>
              <a:rPr lang="en-GB" sz="4400" b="1" dirty="0" err="1" smtClean="0"/>
              <a:t>zpis</a:t>
            </a:r>
            <a:r>
              <a:rPr lang="en-GB" sz="4400" b="1" dirty="0" smtClean="0"/>
              <a:t>, </a:t>
            </a:r>
            <a:r>
              <a:rPr lang="en-GB" sz="4400" b="1" dirty="0" err="1" smtClean="0"/>
              <a:t>izbris</a:t>
            </a:r>
            <a:r>
              <a:rPr lang="en-GB" sz="4400" b="1" dirty="0" smtClean="0"/>
              <a:t>, </a:t>
            </a:r>
            <a:r>
              <a:rPr lang="en-GB" sz="4400" b="1" dirty="0" err="1" smtClean="0"/>
              <a:t>popravek</a:t>
            </a:r>
            <a:r>
              <a:rPr lang="en-GB" sz="4400" b="1" dirty="0" smtClean="0"/>
              <a:t> in </a:t>
            </a:r>
            <a:r>
              <a:rPr lang="en-GB" sz="4400" b="1" dirty="0" err="1" smtClean="0"/>
              <a:t>prenosljivost</a:t>
            </a:r>
            <a:r>
              <a:rPr lang="en-GB" sz="4400" b="1" dirty="0" smtClean="0"/>
              <a:t> </a:t>
            </a:r>
            <a:r>
              <a:rPr lang="en-GB" sz="4400" b="1" dirty="0" err="1" smtClean="0"/>
              <a:t>osebnih</a:t>
            </a:r>
            <a:r>
              <a:rPr lang="en-GB" sz="4400" b="1" dirty="0" smtClean="0"/>
              <a:t> </a:t>
            </a:r>
            <a:r>
              <a:rPr lang="en-GB" sz="4400" b="1" dirty="0"/>
              <a:t>podatkov na zahtevo uporabnika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43336" y="2981081"/>
            <a:ext cx="10018713" cy="3304903"/>
          </a:xfrm>
        </p:spPr>
        <p:txBody>
          <a:bodyPr anchor="t">
            <a:normAutofit/>
          </a:bodyPr>
          <a:lstStyle/>
          <a:p>
            <a:r>
              <a:rPr lang="sl-SI" sz="2000" b="1" dirty="0" smtClean="0"/>
              <a:t>Vsak uporabnik lahko od upravljalca vselej zahteva izpis vseh svojih osebnih podatkov, ki jih ta obdeluje.</a:t>
            </a:r>
          </a:p>
          <a:p>
            <a:r>
              <a:rPr lang="sl-SI" sz="2000" b="1" dirty="0" smtClean="0"/>
              <a:t>Pravica do pozabe, a le, če to ne ogroža svobode izražanja ali možnosti raziskovanja. </a:t>
            </a:r>
          </a:p>
          <a:p>
            <a:r>
              <a:rPr lang="sl-SI" sz="2000" b="1" dirty="0" smtClean="0"/>
              <a:t>Kdaj se morajo izbrisati: ko niso več potrebni za namene za katere so bili pridobljeni, če so bili pridobljeni nezakonito, če to določa zakon ali pravnomočna sodna odločba</a:t>
            </a:r>
          </a:p>
          <a:p>
            <a:r>
              <a:rPr lang="sl-SI" sz="2000" b="1" dirty="0"/>
              <a:t>Še posebej morajo biti upravljalci pozorni na strožje določbe glede izbrisa podatkov, pri čemer morajo za izvajanje in načrtovanje ukrepov iz GDPR izvesti oceno tveganja</a:t>
            </a:r>
          </a:p>
          <a:p>
            <a:endParaRPr lang="sl-SI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63518">
            <a:off x="2107889" y="448790"/>
            <a:ext cx="1527673" cy="1543382"/>
          </a:xfrm>
          <a:prstGeom prst="rect">
            <a:avLst/>
          </a:prstGeom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98609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1496" y="685800"/>
            <a:ext cx="9037982" cy="2508161"/>
          </a:xfrm>
        </p:spPr>
        <p:txBody>
          <a:bodyPr>
            <a:noAutofit/>
          </a:bodyPr>
          <a:lstStyle/>
          <a:p>
            <a:r>
              <a:rPr lang="sl-SI" b="1" dirty="0" smtClean="0"/>
              <a:t>Zdravstveni </a:t>
            </a:r>
            <a:r>
              <a:rPr lang="sl-SI" b="1" dirty="0"/>
              <a:t>osebni podatki sodijo v posebno kategorijo </a:t>
            </a:r>
            <a:r>
              <a:rPr lang="sl-SI" b="1" dirty="0" smtClean="0"/>
              <a:t>podatkov </a:t>
            </a:r>
            <a:r>
              <a:rPr lang="sl-SI" b="1" dirty="0"/>
              <a:t>za katere veljajo strožja pravila </a:t>
            </a:r>
            <a:r>
              <a:rPr lang="sl-SI" b="1" dirty="0" smtClean="0"/>
              <a:t>obdelave</a:t>
            </a:r>
            <a:br>
              <a:rPr lang="sl-SI" b="1" dirty="0" smtClean="0"/>
            </a:br>
            <a:r>
              <a:rPr lang="sl-SI" b="1" dirty="0" smtClean="0"/>
              <a:t>(prej </a:t>
            </a:r>
            <a:r>
              <a:rPr lang="sl-SI" b="1" dirty="0" err="1"/>
              <a:t>t.i</a:t>
            </a:r>
            <a:r>
              <a:rPr lang="sl-SI" b="1" dirty="0"/>
              <a:t>. občutljivi podatki)</a:t>
            </a:r>
            <a:endParaRPr lang="en-GB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61778">
            <a:off x="1688027" y="503721"/>
            <a:ext cx="1500397" cy="1508112"/>
          </a:xfrm>
          <a:prstGeom prst="rect">
            <a:avLst/>
          </a:prstGeom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2011086" y="4003306"/>
            <a:ext cx="9809108" cy="1083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457200">
              <a:lnSpc>
                <a:spcPct val="8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</a:pPr>
            <a:r>
              <a:rPr lang="sl-SI" sz="2000" b="1" dirty="0"/>
              <a:t>Vaše temeljne dejavnosti zajemajo obsežno obdelavo posebnih vrst podatkov, ki so vsi občutljivi osebni </a:t>
            </a:r>
            <a:r>
              <a:rPr lang="sl-SI" sz="2000" b="1" dirty="0" smtClean="0"/>
              <a:t>podatki. V to kategorijo spadajo: politične </a:t>
            </a:r>
            <a:r>
              <a:rPr lang="sl-SI" sz="2000" b="1" dirty="0"/>
              <a:t>stranke in sindikati, zasebne zdravstvene institucije ter zdravniki in </a:t>
            </a:r>
            <a:r>
              <a:rPr lang="sl-SI" sz="2000" b="1" dirty="0" smtClean="0"/>
              <a:t>zobozdravniki, s koncesijo ali brez </a:t>
            </a:r>
            <a:r>
              <a:rPr lang="sl-SI" sz="2000" b="1" dirty="0"/>
              <a:t>ter </a:t>
            </a:r>
            <a:r>
              <a:rPr lang="sl-SI" sz="2000" b="1" dirty="0" smtClean="0"/>
              <a:t>drugi </a:t>
            </a:r>
            <a:r>
              <a:rPr lang="sl-SI" sz="2000" b="1" dirty="0"/>
              <a:t>koncesionarji</a:t>
            </a:r>
            <a:r>
              <a:rPr lang="sl-SI" sz="2000" b="1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94471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8BB434"/>
      </a:accent1>
      <a:accent2>
        <a:srgbClr val="33A583"/>
      </a:accent2>
      <a:accent3>
        <a:srgbClr val="3594B4"/>
      </a:accent3>
      <a:accent4>
        <a:srgbClr val="6063B4"/>
      </a:accent4>
      <a:accent5>
        <a:srgbClr val="D35731"/>
      </a:accent5>
      <a:accent6>
        <a:srgbClr val="EBAC4B"/>
      </a:accent6>
      <a:hlink>
        <a:srgbClr val="65AD30"/>
      </a:hlink>
      <a:folHlink>
        <a:srgbClr val="8ED25B"/>
      </a:folHlink>
    </a:clrScheme>
    <a:fontScheme name="Parallax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1A9F9826-882C-40B9-8F38-5A3B8CFD196D}"/>
    </a:ext>
  </a:extLst>
</a:theme>
</file>

<file path=ppt/theme/theme2.xml><?xml version="1.0" encoding="utf-8"?>
<a:theme xmlns:a="http://schemas.openxmlformats.org/drawingml/2006/main" name="Office Theme">
  <a:themeElements>
    <a:clrScheme name="RedLineBusiness_16x9">
      <a:dk1>
        <a:srgbClr val="514A40"/>
      </a:dk1>
      <a:lt1>
        <a:sysClr val="window" lastClr="FFFFFF"/>
      </a:lt1>
      <a:dk2>
        <a:srgbClr val="000000"/>
      </a:dk2>
      <a:lt2>
        <a:srgbClr val="F9F7F3"/>
      </a:lt2>
      <a:accent1>
        <a:srgbClr val="A85229"/>
      </a:accent1>
      <a:accent2>
        <a:srgbClr val="98916E"/>
      </a:accent2>
      <a:accent3>
        <a:srgbClr val="C9A645"/>
      </a:accent3>
      <a:accent4>
        <a:srgbClr val="76A7B2"/>
      </a:accent4>
      <a:accent5>
        <a:srgbClr val="82A670"/>
      </a:accent5>
      <a:accent6>
        <a:srgbClr val="896170"/>
      </a:accent6>
      <a:hlink>
        <a:srgbClr val="A85229"/>
      </a:hlink>
      <a:folHlink>
        <a:srgbClr val="98916E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RedLineBusiness_16x9">
      <a:dk1>
        <a:srgbClr val="514A40"/>
      </a:dk1>
      <a:lt1>
        <a:sysClr val="window" lastClr="FFFFFF"/>
      </a:lt1>
      <a:dk2>
        <a:srgbClr val="000000"/>
      </a:dk2>
      <a:lt2>
        <a:srgbClr val="F9F7F3"/>
      </a:lt2>
      <a:accent1>
        <a:srgbClr val="A85229"/>
      </a:accent1>
      <a:accent2>
        <a:srgbClr val="98916E"/>
      </a:accent2>
      <a:accent3>
        <a:srgbClr val="C9A645"/>
      </a:accent3>
      <a:accent4>
        <a:srgbClr val="76A7B2"/>
      </a:accent4>
      <a:accent5>
        <a:srgbClr val="82A670"/>
      </a:accent5>
      <a:accent6>
        <a:srgbClr val="896170"/>
      </a:accent6>
      <a:hlink>
        <a:srgbClr val="A85229"/>
      </a:hlink>
      <a:folHlink>
        <a:srgbClr val="98916E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TM03457496[[fn=Parallax]]</Template>
  <TotalTime>629</TotalTime>
  <Words>1106</Words>
  <Application>Microsoft Office PowerPoint</Application>
  <PresentationFormat>Widescreen</PresentationFormat>
  <Paragraphs>99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Cambria</vt:lpstr>
      <vt:lpstr>Corbel</vt:lpstr>
      <vt:lpstr>Wingdings</vt:lpstr>
      <vt:lpstr>Parallax</vt:lpstr>
      <vt:lpstr>7 stvari, ki jih morate vedeti o novostih na področju varstva osebnih podatkov  </vt:lpstr>
      <vt:lpstr>PowerPoint Presentation</vt:lpstr>
      <vt:lpstr>Koliko veste?</vt:lpstr>
      <vt:lpstr>Zakaj se vas to tiče?  Zaradi sprejete nove Evropske Uredbe - General Data Protection Regulation ali Splošna Uredba o varstvu podatkov  Uredba dopolnjuje ureditev (nova pravila) varstva osebnih podatkov na ravni vseh članic EU</vt:lpstr>
      <vt:lpstr>PowerPoint Presentation</vt:lpstr>
      <vt:lpstr>Privolitev / soglasje</vt:lpstr>
      <vt:lpstr>Namen obdelave OP</vt:lpstr>
      <vt:lpstr>Izpis, izbris, popravek in prenosljivost osebnih podatkov na zahtevo uporabnika</vt:lpstr>
      <vt:lpstr>Zdravstveni osebni podatki sodijo v posebno kategorijo podatkov za katere veljajo strožja pravila obdelave (prej t.i. občutljivi podatki)</vt:lpstr>
      <vt:lpstr>So pri vas občutljivi osebni podatki res varno shranjeni in ustrezno zavarovani?</vt:lpstr>
      <vt:lpstr>Pooblaščenec za varstvo osebnih podatkov (DPO) – skrbi za mirnejši spanec upravljalca </vt:lpstr>
      <vt:lpstr>Pooblaščenec –  zunanji ali notranji?</vt:lpstr>
      <vt:lpstr>Ocena učinka za varstvo podatkov </vt:lpstr>
      <vt:lpstr>Obvezno obvestilo o vdoru</vt:lpstr>
      <vt:lpstr>PowerPoint Presentation</vt:lpstr>
      <vt:lpstr>PowerPoint Presentation</vt:lpstr>
      <vt:lpstr>POVZETEK</vt:lpstr>
      <vt:lpstr>HVALA  ZA POZORNOST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 stvari, ki jih morate vedeti o novem zakonu o varstvu osebnih podatkov (ZVOP-1)</dc:title>
  <dc:creator>Aleksandra Bonetto</dc:creator>
  <cp:lastModifiedBy>Aleksandra Bonetto</cp:lastModifiedBy>
  <cp:revision>65</cp:revision>
  <cp:lastPrinted>2017-11-18T09:45:31Z</cp:lastPrinted>
  <dcterms:created xsi:type="dcterms:W3CDTF">2017-11-16T23:33:14Z</dcterms:created>
  <dcterms:modified xsi:type="dcterms:W3CDTF">2017-11-18T10:07:32Z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</Properties>
</file>