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40" r:id="rId2"/>
  </p:sldMasterIdLst>
  <p:notesMasterIdLst>
    <p:notesMasterId r:id="rId28"/>
  </p:notesMasterIdLst>
  <p:handoutMasterIdLst>
    <p:handoutMasterId r:id="rId29"/>
  </p:handoutMasterIdLst>
  <p:sldIdLst>
    <p:sldId id="295" r:id="rId3"/>
    <p:sldId id="267" r:id="rId4"/>
    <p:sldId id="289" r:id="rId5"/>
    <p:sldId id="293" r:id="rId6"/>
    <p:sldId id="301" r:id="rId7"/>
    <p:sldId id="268" r:id="rId8"/>
    <p:sldId id="269" r:id="rId9"/>
    <p:sldId id="281" r:id="rId10"/>
    <p:sldId id="294" r:id="rId11"/>
    <p:sldId id="270" r:id="rId12"/>
    <p:sldId id="272" r:id="rId13"/>
    <p:sldId id="274" r:id="rId14"/>
    <p:sldId id="275" r:id="rId15"/>
    <p:sldId id="302" r:id="rId16"/>
    <p:sldId id="290" r:id="rId17"/>
    <p:sldId id="291" r:id="rId18"/>
    <p:sldId id="276" r:id="rId19"/>
    <p:sldId id="277" r:id="rId20"/>
    <p:sldId id="279" r:id="rId21"/>
    <p:sldId id="296" r:id="rId22"/>
    <p:sldId id="297" r:id="rId23"/>
    <p:sldId id="298" r:id="rId24"/>
    <p:sldId id="299" r:id="rId25"/>
    <p:sldId id="300" r:id="rId26"/>
    <p:sldId id="2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FFFCC"/>
    <a:srgbClr val="6699FF"/>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8603FDC-E32A-4AB5-989C-0864C3EAD2B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154" autoAdjust="0"/>
  </p:normalViewPr>
  <p:slideViewPr>
    <p:cSldViewPr snapToGrid="0">
      <p:cViewPr varScale="1">
        <p:scale>
          <a:sx n="88" d="100"/>
          <a:sy n="88" d="100"/>
        </p:scale>
        <p:origin x="494" y="389"/>
      </p:cViewPr>
      <p:guideLst>
        <p:guide orient="horz" pos="2160"/>
        <p:guide pos="3840"/>
      </p:guideLst>
    </p:cSldViewPr>
  </p:slideViewPr>
  <p:notesTextViewPr>
    <p:cViewPr>
      <p:scale>
        <a:sx n="1" d="1"/>
        <a:sy n="1" d="1"/>
      </p:scale>
      <p:origin x="0" y="0"/>
    </p:cViewPr>
  </p:notesTextViewPr>
  <p:notesViewPr>
    <p:cSldViewPr snapToGrid="0">
      <p:cViewPr varScale="1">
        <p:scale>
          <a:sx n="80" d="100"/>
          <a:sy n="80" d="100"/>
        </p:scale>
        <p:origin x="205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dirty="0"/>
          </a:p>
        </p:txBody>
      </p:sp>
      <p:sp>
        <p:nvSpPr>
          <p:cNvPr id="3" name="Ograda datum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71268B-8AC2-4239-8FAF-7C144C210720}" type="datetimeFigureOut">
              <a:rPr lang="sl-SI" smtClean="0"/>
              <a:t>18.11.2017</a:t>
            </a:fld>
            <a:endParaRPr lang="sl-SI" dirty="0"/>
          </a:p>
        </p:txBody>
      </p:sp>
      <p:sp>
        <p:nvSpPr>
          <p:cNvPr id="4" name="Ograda no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dirty="0"/>
          </a:p>
        </p:txBody>
      </p:sp>
      <p:sp>
        <p:nvSpPr>
          <p:cNvPr id="5" name="Ograda številke diapoz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2BA2C8-71FC-43D0-BD87-0547616971FA}" type="slidenum">
              <a:rPr lang="sl-SI" smtClean="0"/>
              <a:t>‹#›</a:t>
            </a:fld>
            <a:endParaRPr lang="sl-SI" dirty="0"/>
          </a:p>
        </p:txBody>
      </p:sp>
    </p:spTree>
    <p:extLst>
      <p:ext uri="{BB962C8B-B14F-4D97-AF65-F5344CB8AC3E}">
        <p14:creationId xmlns:p14="http://schemas.microsoft.com/office/powerpoint/2010/main" val="3729213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dirty="0"/>
          </a:p>
        </p:txBody>
      </p:sp>
      <p:sp>
        <p:nvSpPr>
          <p:cNvPr id="3" name="Ograd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D8362-6D63-40AC-BAA9-90C3AE6D5875}" type="datetimeFigureOut">
              <a:rPr lang="sl-SI" smtClean="0"/>
              <a:t>18.11.2017</a:t>
            </a:fld>
            <a:endParaRPr lang="sl-SI" dirty="0"/>
          </a:p>
        </p:txBody>
      </p:sp>
      <p:sp>
        <p:nvSpPr>
          <p:cNvPr id="4" name="Ograd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dirty="0"/>
          </a:p>
        </p:txBody>
      </p:sp>
      <p:sp>
        <p:nvSpPr>
          <p:cNvPr id="5" name="Ograda opomb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sl-SI" dirty="0" smtClean="0"/>
              <a:t>Uredite sloge besedila matrice</a:t>
            </a:r>
          </a:p>
          <a:p>
            <a:pPr lvl="1"/>
            <a:r>
              <a:rPr lang="sl-SI" dirty="0" smtClean="0"/>
              <a:t>Druga raven</a:t>
            </a:r>
          </a:p>
          <a:p>
            <a:pPr lvl="2"/>
            <a:r>
              <a:rPr lang="sl-SI" dirty="0" smtClean="0"/>
              <a:t>Tretja raven</a:t>
            </a:r>
          </a:p>
          <a:p>
            <a:pPr lvl="3"/>
            <a:r>
              <a:rPr lang="sl-SI" dirty="0" smtClean="0"/>
              <a:t>Četrta raven</a:t>
            </a:r>
          </a:p>
          <a:p>
            <a:pPr lvl="4"/>
            <a:r>
              <a:rPr lang="sl-SI" dirty="0" smtClean="0"/>
              <a:t>Peta raven</a:t>
            </a:r>
            <a:endParaRPr lang="sl-SI" dirty="0"/>
          </a:p>
        </p:txBody>
      </p:sp>
      <p:sp>
        <p:nvSpPr>
          <p:cNvPr id="6" name="Ograd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dirty="0"/>
          </a:p>
        </p:txBody>
      </p:sp>
      <p:sp>
        <p:nvSpPr>
          <p:cNvPr id="7" name="Ograd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39446-6953-447E-A4E3-E7CFBF870046}" type="slidenum">
              <a:rPr lang="sl-SI" smtClean="0"/>
              <a:t>‹#›</a:t>
            </a:fld>
            <a:endParaRPr lang="sl-SI" dirty="0"/>
          </a:p>
        </p:txBody>
      </p:sp>
    </p:spTree>
    <p:extLst>
      <p:ext uri="{BB962C8B-B14F-4D97-AF65-F5344CB8AC3E}">
        <p14:creationId xmlns:p14="http://schemas.microsoft.com/office/powerpoint/2010/main" val="142392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a:defRPr/>
            </a:pPr>
            <a:fld id="{9CC98DE6-8F76-4F00-88C7-EA653BA350C7}" type="slidenum">
              <a:rPr lang="sl-SI" smtClean="0"/>
              <a:pPr>
                <a:defRPr/>
              </a:pPr>
              <a:t>11</a:t>
            </a:fld>
            <a:endParaRPr lang="sl-SI"/>
          </a:p>
        </p:txBody>
      </p:sp>
    </p:spTree>
    <p:extLst>
      <p:ext uri="{BB962C8B-B14F-4D97-AF65-F5344CB8AC3E}">
        <p14:creationId xmlns:p14="http://schemas.microsoft.com/office/powerpoint/2010/main" val="19440540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4" name="Voda3"/>
          <p:cNvSpPr/>
          <p:nvPr/>
        </p:nvSpPr>
        <p:spPr>
          <a:xfrm>
            <a:off x="2552" y="5243129"/>
            <a:ext cx="12188952" cy="1614871"/>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5" name="Sinja"/>
          <p:cNvSpPr/>
          <p:nvPr/>
        </p:nvSpPr>
        <p:spPr>
          <a:xfrm>
            <a:off x="2552" y="0"/>
            <a:ext cx="12188952" cy="53340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pic>
        <p:nvPicPr>
          <p:cNvPr id="6" name="Voda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a:xfrm>
            <a:off x="-1425" y="5497897"/>
            <a:ext cx="12188952" cy="463209"/>
          </a:xfrm>
          <a:prstGeom prst="rect">
            <a:avLst/>
          </a:prstGeom>
          <a:noFill/>
          <a:ln>
            <a:noFill/>
          </a:ln>
        </p:spPr>
      </p:pic>
      <p:pic>
        <p:nvPicPr>
          <p:cNvPr id="7" name="Voda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a:xfrm flipH="1">
            <a:off x="-1425" y="5221111"/>
            <a:ext cx="12188952" cy="268288"/>
          </a:xfrm>
          <a:prstGeom prst="rect">
            <a:avLst/>
          </a:prstGeom>
          <a:noFill/>
          <a:ln>
            <a:noFill/>
          </a:ln>
        </p:spPr>
      </p:pic>
      <p:sp>
        <p:nvSpPr>
          <p:cNvPr id="8" name="Pravokotnik 7"/>
          <p:cNvSpPr/>
          <p:nvPr/>
        </p:nvSpPr>
        <p:spPr>
          <a:xfrm>
            <a:off x="-1425" y="5961106"/>
            <a:ext cx="12188952" cy="896846"/>
          </a:xfrm>
          <a:prstGeom prst="rect">
            <a:avLst/>
          </a:prstGeom>
          <a:gradFill>
            <a:gsLst>
              <a:gs pos="25000">
                <a:schemeClr val="accent6">
                  <a:lumMod val="60000"/>
                  <a:lumOff val="40000"/>
                  <a:alpha val="0"/>
                </a:schemeClr>
              </a:gs>
              <a:gs pos="100000">
                <a:schemeClr val="accent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 name="Naslov 1"/>
          <p:cNvSpPr>
            <a:spLocks noGrp="1"/>
          </p:cNvSpPr>
          <p:nvPr>
            <p:ph type="ctrTitle"/>
          </p:nvPr>
        </p:nvSpPr>
        <p:spPr>
          <a:xfrm>
            <a:off x="1305872" y="1309047"/>
            <a:ext cx="9602789" cy="2667000"/>
          </a:xfrm>
        </p:spPr>
        <p:txBody>
          <a:bodyPr anchor="b">
            <a:noAutofit/>
          </a:bodyPr>
          <a:lstStyle>
            <a:lvl1pPr algn="ctr">
              <a:defRPr sz="6000"/>
            </a:lvl1pPr>
          </a:lstStyle>
          <a:p>
            <a:r>
              <a:rPr lang="sl-SI" smtClean="0"/>
              <a:t>Uredite slog naslova matrice</a:t>
            </a:r>
            <a:endParaRPr lang="sl-SI" dirty="0"/>
          </a:p>
        </p:txBody>
      </p:sp>
      <p:sp>
        <p:nvSpPr>
          <p:cNvPr id="3" name="Podnaslov 2"/>
          <p:cNvSpPr>
            <a:spLocks noGrp="1"/>
          </p:cNvSpPr>
          <p:nvPr>
            <p:ph type="subTitle" idx="1"/>
          </p:nvPr>
        </p:nvSpPr>
        <p:spPr>
          <a:xfrm>
            <a:off x="1305872" y="4038600"/>
            <a:ext cx="9601200" cy="990600"/>
          </a:xfrm>
        </p:spPr>
        <p:txBody>
          <a:bodyPr>
            <a:normAutofit/>
          </a:bodyPr>
          <a:lstStyle>
            <a:lvl1pPr marL="0" indent="0" algn="ctr">
              <a:spcBef>
                <a:spcPts val="0"/>
              </a:spcBef>
              <a:buNone/>
              <a:defRPr sz="1800" cap="all" baseline="0">
                <a:solidFill>
                  <a:schemeClr val="accent2"/>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l-SI" smtClean="0"/>
              <a:t>Uredite slog podnaslova matrice</a:t>
            </a:r>
            <a:endParaRPr lang="sl-SI" dirty="0"/>
          </a:p>
        </p:txBody>
      </p:sp>
    </p:spTree>
    <p:extLst>
      <p:ext uri="{BB962C8B-B14F-4D97-AF65-F5344CB8AC3E}">
        <p14:creationId xmlns:p14="http://schemas.microsoft.com/office/powerpoint/2010/main" val="294236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dirty="0"/>
          </a:p>
        </p:txBody>
      </p:sp>
      <p:sp>
        <p:nvSpPr>
          <p:cNvPr id="3" name="Ograd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dirty="0"/>
          </a:p>
        </p:txBody>
      </p:sp>
      <p:sp>
        <p:nvSpPr>
          <p:cNvPr id="4" name="Ograda datuma 3"/>
          <p:cNvSpPr>
            <a:spLocks noGrp="1"/>
          </p:cNvSpPr>
          <p:nvPr>
            <p:ph type="dt" sz="half" idx="10"/>
          </p:nvPr>
        </p:nvSpPr>
        <p:spPr/>
        <p:txBody>
          <a:bodyPr/>
          <a:lstStyle/>
          <a:p>
            <a:fld id="{5F4E5243-F52A-4D37-9694-EB26C6C31910}" type="datetime1">
              <a:rPr lang="sl-SI" smtClean="0"/>
              <a:t>18.11.2017</a:t>
            </a:fld>
            <a:endParaRPr lang="sl-SI" dirty="0"/>
          </a:p>
        </p:txBody>
      </p:sp>
      <p:sp>
        <p:nvSpPr>
          <p:cNvPr id="5" name="Ograda noge 4"/>
          <p:cNvSpPr>
            <a:spLocks noGrp="1"/>
          </p:cNvSpPr>
          <p:nvPr>
            <p:ph type="ftr" sz="quarter" idx="11"/>
          </p:nvPr>
        </p:nvSpPr>
        <p:spPr/>
        <p:txBody>
          <a:bodyPr/>
          <a:lstStyle/>
          <a:p>
            <a:endParaRPr lang="sl-SI" dirty="0"/>
          </a:p>
        </p:txBody>
      </p:sp>
      <p:sp>
        <p:nvSpPr>
          <p:cNvPr id="6" name="Ograda številke diapozitiva 5"/>
          <p:cNvSpPr>
            <a:spLocks noGrp="1"/>
          </p:cNvSpPr>
          <p:nvPr>
            <p:ph type="sldNum" sz="quarter" idx="12"/>
          </p:nvPr>
        </p:nvSpPr>
        <p:spPr/>
        <p:txBody>
          <a:bodyPr/>
          <a:lstStyle/>
          <a:p>
            <a:fld id="{4FAB73BC-B049-4115-A692-8D63A059BFB8}" type="slidenum">
              <a:rPr lang="sl-SI" smtClean="0"/>
              <a:t>‹#›</a:t>
            </a:fld>
            <a:endParaRPr lang="sl-SI" dirty="0"/>
          </a:p>
        </p:txBody>
      </p:sp>
    </p:spTree>
    <p:extLst>
      <p:ext uri="{BB962C8B-B14F-4D97-AF65-F5344CB8AC3E}">
        <p14:creationId xmlns:p14="http://schemas.microsoft.com/office/powerpoint/2010/main" val="353625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274638"/>
            <a:ext cx="2628900" cy="5440362"/>
          </a:xfrm>
        </p:spPr>
        <p:txBody>
          <a:bodyPr vert="eaVert"/>
          <a:lstStyle/>
          <a:p>
            <a:r>
              <a:rPr lang="sl-SI" smtClean="0"/>
              <a:t>Uredite slog naslova matrice</a:t>
            </a:r>
            <a:endParaRPr lang="sl-SI" dirty="0"/>
          </a:p>
        </p:txBody>
      </p:sp>
      <p:sp>
        <p:nvSpPr>
          <p:cNvPr id="3" name="Ograda navpičnega besedila 2"/>
          <p:cNvSpPr>
            <a:spLocks noGrp="1"/>
          </p:cNvSpPr>
          <p:nvPr>
            <p:ph type="body" orient="vert" idx="1"/>
          </p:nvPr>
        </p:nvSpPr>
        <p:spPr>
          <a:xfrm>
            <a:off x="838200" y="274638"/>
            <a:ext cx="7734300" cy="5440362"/>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dirty="0"/>
          </a:p>
        </p:txBody>
      </p:sp>
      <p:sp>
        <p:nvSpPr>
          <p:cNvPr id="4" name="Ograda datuma 3"/>
          <p:cNvSpPr>
            <a:spLocks noGrp="1"/>
          </p:cNvSpPr>
          <p:nvPr>
            <p:ph type="dt" sz="half" idx="10"/>
          </p:nvPr>
        </p:nvSpPr>
        <p:spPr/>
        <p:txBody>
          <a:bodyPr/>
          <a:lstStyle/>
          <a:p>
            <a:fld id="{3A77B6E1-634A-48DC-9E8B-D894023267EF}" type="datetime1">
              <a:rPr lang="sl-SI" smtClean="0"/>
              <a:t>18.11.2017</a:t>
            </a:fld>
            <a:endParaRPr lang="sl-SI" dirty="0"/>
          </a:p>
        </p:txBody>
      </p:sp>
      <p:sp>
        <p:nvSpPr>
          <p:cNvPr id="5" name="Ograda noge 4"/>
          <p:cNvSpPr>
            <a:spLocks noGrp="1"/>
          </p:cNvSpPr>
          <p:nvPr>
            <p:ph type="ftr" sz="quarter" idx="11"/>
          </p:nvPr>
        </p:nvSpPr>
        <p:spPr/>
        <p:txBody>
          <a:bodyPr/>
          <a:lstStyle/>
          <a:p>
            <a:endParaRPr lang="sl-SI" dirty="0"/>
          </a:p>
        </p:txBody>
      </p:sp>
      <p:sp>
        <p:nvSpPr>
          <p:cNvPr id="6" name="Ograda številke diapozitiva 5"/>
          <p:cNvSpPr>
            <a:spLocks noGrp="1"/>
          </p:cNvSpPr>
          <p:nvPr>
            <p:ph type="sldNum" sz="quarter" idx="12"/>
          </p:nvPr>
        </p:nvSpPr>
        <p:spPr/>
        <p:txBody>
          <a:bodyPr/>
          <a:lstStyle/>
          <a:p>
            <a:fld id="{4FAB73BC-B049-4115-A692-8D63A059BFB8}" type="slidenum">
              <a:rPr lang="sl-SI" smtClean="0"/>
              <a:t>‹#›</a:t>
            </a:fld>
            <a:endParaRPr lang="sl-SI" dirty="0"/>
          </a:p>
        </p:txBody>
      </p:sp>
    </p:spTree>
    <p:extLst>
      <p:ext uri="{BB962C8B-B14F-4D97-AF65-F5344CB8AC3E}">
        <p14:creationId xmlns:p14="http://schemas.microsoft.com/office/powerpoint/2010/main" val="135865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dirty="0"/>
          </a:p>
        </p:txBody>
      </p:sp>
      <p:sp>
        <p:nvSpPr>
          <p:cNvPr id="3" name="Ograda vsebine 2"/>
          <p:cNvSpPr>
            <a:spLocks noGrp="1"/>
          </p:cNvSpPr>
          <p:nvPr>
            <p:ph idx="1"/>
          </p:nvPr>
        </p:nvSpPr>
        <p:spPr/>
        <p:txBody>
          <a:bodyPr/>
          <a:lstStyle>
            <a:lvl5pPr>
              <a:defRPr/>
            </a:lvl5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dirty="0"/>
          </a:p>
        </p:txBody>
      </p:sp>
      <p:sp>
        <p:nvSpPr>
          <p:cNvPr id="4" name="Ograda datuma 3"/>
          <p:cNvSpPr>
            <a:spLocks noGrp="1"/>
          </p:cNvSpPr>
          <p:nvPr>
            <p:ph type="dt" sz="half" idx="10"/>
          </p:nvPr>
        </p:nvSpPr>
        <p:spPr/>
        <p:txBody>
          <a:bodyPr/>
          <a:lstStyle/>
          <a:p>
            <a:fld id="{7B2D3E9E-A95C-48F2-B4BF-A71542E0BE9A}" type="datetime1">
              <a:rPr lang="sl-SI" smtClean="0"/>
              <a:t>18.11.2017</a:t>
            </a:fld>
            <a:endParaRPr lang="sl-SI" dirty="0"/>
          </a:p>
        </p:txBody>
      </p:sp>
      <p:sp>
        <p:nvSpPr>
          <p:cNvPr id="5" name="Ograda noge 4"/>
          <p:cNvSpPr>
            <a:spLocks noGrp="1"/>
          </p:cNvSpPr>
          <p:nvPr>
            <p:ph type="ftr" sz="quarter" idx="11"/>
          </p:nvPr>
        </p:nvSpPr>
        <p:spPr/>
        <p:txBody>
          <a:bodyPr/>
          <a:lstStyle/>
          <a:p>
            <a:endParaRPr lang="sl-SI" dirty="0"/>
          </a:p>
        </p:txBody>
      </p:sp>
      <p:sp>
        <p:nvSpPr>
          <p:cNvPr id="6" name="Ograda številke diapozitiva 5"/>
          <p:cNvSpPr>
            <a:spLocks noGrp="1"/>
          </p:cNvSpPr>
          <p:nvPr>
            <p:ph type="sldNum" sz="quarter" idx="12"/>
          </p:nvPr>
        </p:nvSpPr>
        <p:spPr/>
        <p:txBody>
          <a:bodyPr/>
          <a:lstStyle/>
          <a:p>
            <a:fld id="{4FAB73BC-B049-4115-A692-8D63A059BFB8}" type="slidenum">
              <a:rPr lang="sl-SI" smtClean="0"/>
              <a:t>‹#›</a:t>
            </a:fld>
            <a:endParaRPr lang="sl-SI" dirty="0"/>
          </a:p>
        </p:txBody>
      </p:sp>
    </p:spTree>
    <p:extLst>
      <p:ext uri="{BB962C8B-B14F-4D97-AF65-F5344CB8AC3E}">
        <p14:creationId xmlns:p14="http://schemas.microsoft.com/office/powerpoint/2010/main" val="34050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spTree>
      <p:nvGrpSpPr>
        <p:cNvPr id="1" name=""/>
        <p:cNvGrpSpPr/>
        <p:nvPr/>
      </p:nvGrpSpPr>
      <p:grpSpPr>
        <a:xfrm>
          <a:off x="0" y="0"/>
          <a:ext cx="0" cy="0"/>
          <a:chOff x="0" y="0"/>
          <a:chExt cx="0" cy="0"/>
        </a:xfrm>
      </p:grpSpPr>
      <p:sp>
        <p:nvSpPr>
          <p:cNvPr id="7" name="Sinja"/>
          <p:cNvSpPr/>
          <p:nvPr/>
        </p:nvSpPr>
        <p:spPr>
          <a:xfrm>
            <a:off x="2552" y="-1"/>
            <a:ext cx="12188952"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lang="sl-SI" dirty="0"/>
          </a:p>
        </p:txBody>
      </p:sp>
      <p:sp>
        <p:nvSpPr>
          <p:cNvPr id="2" name="Naslov 1"/>
          <p:cNvSpPr>
            <a:spLocks noGrp="1"/>
          </p:cNvSpPr>
          <p:nvPr>
            <p:ph type="title"/>
          </p:nvPr>
        </p:nvSpPr>
        <p:spPr>
          <a:xfrm>
            <a:off x="1293813" y="1309047"/>
            <a:ext cx="9601252" cy="2667000"/>
          </a:xfrm>
        </p:spPr>
        <p:txBody>
          <a:bodyPr anchor="b">
            <a:normAutofit/>
          </a:bodyPr>
          <a:lstStyle>
            <a:lvl1pPr algn="ctr">
              <a:defRPr sz="6000" b="0"/>
            </a:lvl1pPr>
          </a:lstStyle>
          <a:p>
            <a:r>
              <a:rPr lang="sl-SI" smtClean="0"/>
              <a:t>Uredite slog naslova matrice</a:t>
            </a:r>
            <a:endParaRPr lang="sl-SI" dirty="0"/>
          </a:p>
        </p:txBody>
      </p:sp>
      <p:sp>
        <p:nvSpPr>
          <p:cNvPr id="3" name="Ograda besedila 2"/>
          <p:cNvSpPr>
            <a:spLocks noGrp="1"/>
          </p:cNvSpPr>
          <p:nvPr>
            <p:ph type="body" idx="1"/>
          </p:nvPr>
        </p:nvSpPr>
        <p:spPr>
          <a:xfrm>
            <a:off x="1293813" y="4038600"/>
            <a:ext cx="9601200" cy="1143000"/>
          </a:xfrm>
        </p:spPr>
        <p:txBody>
          <a:bodyPr anchor="t">
            <a:normAutofit/>
          </a:bodyPr>
          <a:lstStyle>
            <a:lvl1pPr marL="0" indent="0" algn="ctr">
              <a:spcBef>
                <a:spcPts val="0"/>
              </a:spcBef>
              <a:buNone/>
              <a:defRPr sz="2000" cap="all" baseline="0">
                <a:solidFill>
                  <a:schemeClr val="accent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Ograda datuma 3"/>
          <p:cNvSpPr>
            <a:spLocks noGrp="1"/>
          </p:cNvSpPr>
          <p:nvPr>
            <p:ph type="dt" sz="half" idx="10"/>
          </p:nvPr>
        </p:nvSpPr>
        <p:spPr/>
        <p:txBody>
          <a:bodyPr/>
          <a:lstStyle/>
          <a:p>
            <a:fld id="{A50F84E2-2D7A-43CF-AC90-352A289A783A}" type="datetime1">
              <a:rPr lang="sl-SI" smtClean="0"/>
              <a:t>18.11.2017</a:t>
            </a:fld>
            <a:endParaRPr lang="sl-SI" dirty="0"/>
          </a:p>
        </p:txBody>
      </p:sp>
      <p:sp>
        <p:nvSpPr>
          <p:cNvPr id="5" name="Ograda noge 4"/>
          <p:cNvSpPr>
            <a:spLocks noGrp="1"/>
          </p:cNvSpPr>
          <p:nvPr>
            <p:ph type="ftr" sz="quarter" idx="11"/>
          </p:nvPr>
        </p:nvSpPr>
        <p:spPr/>
        <p:txBody>
          <a:bodyPr/>
          <a:lstStyle/>
          <a:p>
            <a:endParaRPr lang="sl-SI" dirty="0"/>
          </a:p>
        </p:txBody>
      </p:sp>
      <p:sp>
        <p:nvSpPr>
          <p:cNvPr id="6" name="Ograda številke diapozitiva 5"/>
          <p:cNvSpPr>
            <a:spLocks noGrp="1"/>
          </p:cNvSpPr>
          <p:nvPr>
            <p:ph type="sldNum" sz="quarter" idx="12"/>
          </p:nvPr>
        </p:nvSpPr>
        <p:spPr/>
        <p:txBody>
          <a:bodyPr/>
          <a:lstStyle/>
          <a:p>
            <a:fld id="{4FAB73BC-B049-4115-A692-8D63A059BFB8}" type="slidenum">
              <a:rPr lang="sl-SI" smtClean="0"/>
              <a:t>‹#›</a:t>
            </a:fld>
            <a:endParaRPr lang="sl-SI" dirty="0"/>
          </a:p>
        </p:txBody>
      </p:sp>
    </p:spTree>
    <p:extLst>
      <p:ext uri="{BB962C8B-B14F-4D97-AF65-F5344CB8AC3E}">
        <p14:creationId xmlns:p14="http://schemas.microsoft.com/office/powerpoint/2010/main" val="304355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dirty="0"/>
          </a:p>
        </p:txBody>
      </p:sp>
      <p:sp>
        <p:nvSpPr>
          <p:cNvPr id="3" name="Ograda vsebine 2"/>
          <p:cNvSpPr>
            <a:spLocks noGrp="1"/>
          </p:cNvSpPr>
          <p:nvPr>
            <p:ph sz="half" idx="1"/>
          </p:nvPr>
        </p:nvSpPr>
        <p:spPr>
          <a:xfrm>
            <a:off x="1341120" y="1572768"/>
            <a:ext cx="4572000" cy="414223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dirty="0"/>
          </a:p>
        </p:txBody>
      </p:sp>
      <p:sp>
        <p:nvSpPr>
          <p:cNvPr id="4" name="Ograda vsebine 3"/>
          <p:cNvSpPr>
            <a:spLocks noGrp="1"/>
          </p:cNvSpPr>
          <p:nvPr>
            <p:ph sz="half" idx="2"/>
          </p:nvPr>
        </p:nvSpPr>
        <p:spPr>
          <a:xfrm>
            <a:off x="6278880" y="1572768"/>
            <a:ext cx="4572000" cy="414223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dirty="0"/>
          </a:p>
        </p:txBody>
      </p:sp>
      <p:sp>
        <p:nvSpPr>
          <p:cNvPr id="5" name="Ograda datuma 4"/>
          <p:cNvSpPr>
            <a:spLocks noGrp="1"/>
          </p:cNvSpPr>
          <p:nvPr>
            <p:ph type="dt" sz="half" idx="10"/>
          </p:nvPr>
        </p:nvSpPr>
        <p:spPr/>
        <p:txBody>
          <a:bodyPr/>
          <a:lstStyle/>
          <a:p>
            <a:fld id="{F12952B5-7A2F-4CC8-B7CE-9234E21C2837}" type="datetime1">
              <a:rPr lang="sl-SI" smtClean="0"/>
              <a:t>18.11.2017</a:t>
            </a:fld>
            <a:endParaRPr lang="sl-SI" dirty="0"/>
          </a:p>
        </p:txBody>
      </p:sp>
      <p:sp>
        <p:nvSpPr>
          <p:cNvPr id="6" name="Ograda noge 5"/>
          <p:cNvSpPr>
            <a:spLocks noGrp="1"/>
          </p:cNvSpPr>
          <p:nvPr>
            <p:ph type="ftr" sz="quarter" idx="11"/>
          </p:nvPr>
        </p:nvSpPr>
        <p:spPr/>
        <p:txBody>
          <a:bodyPr/>
          <a:lstStyle/>
          <a:p>
            <a:endParaRPr lang="sl-SI" dirty="0"/>
          </a:p>
        </p:txBody>
      </p:sp>
      <p:sp>
        <p:nvSpPr>
          <p:cNvPr id="7" name="Ograda številke diapozitiva 6"/>
          <p:cNvSpPr>
            <a:spLocks noGrp="1"/>
          </p:cNvSpPr>
          <p:nvPr>
            <p:ph type="sldNum" sz="quarter" idx="12"/>
          </p:nvPr>
        </p:nvSpPr>
        <p:spPr/>
        <p:txBody>
          <a:bodyPr/>
          <a:lstStyle/>
          <a:p>
            <a:fld id="{4FAB73BC-B049-4115-A692-8D63A059BFB8}" type="slidenum">
              <a:rPr lang="sl-SI" smtClean="0"/>
              <a:t>‹#›</a:t>
            </a:fld>
            <a:endParaRPr lang="sl-SI" dirty="0"/>
          </a:p>
        </p:txBody>
      </p:sp>
    </p:spTree>
    <p:extLst>
      <p:ext uri="{BB962C8B-B14F-4D97-AF65-F5344CB8AC3E}">
        <p14:creationId xmlns:p14="http://schemas.microsoft.com/office/powerpoint/2010/main" val="424937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rimerjava">
    <p:spTree>
      <p:nvGrpSpPr>
        <p:cNvPr id="1" name=""/>
        <p:cNvGrpSpPr/>
        <p:nvPr/>
      </p:nvGrpSpPr>
      <p:grpSpPr>
        <a:xfrm>
          <a:off x="0" y="0"/>
          <a:ext cx="0" cy="0"/>
          <a:chOff x="0" y="0"/>
          <a:chExt cx="0" cy="0"/>
        </a:xfrm>
      </p:grpSpPr>
      <p:sp>
        <p:nvSpPr>
          <p:cNvPr id="3" name="Ograda besedila 2"/>
          <p:cNvSpPr>
            <a:spLocks noGrp="1"/>
          </p:cNvSpPr>
          <p:nvPr>
            <p:ph type="body" idx="1"/>
          </p:nvPr>
        </p:nvSpPr>
        <p:spPr>
          <a:xfrm>
            <a:off x="1341120" y="1572768"/>
            <a:ext cx="4572000" cy="766588"/>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grada vsebine 3"/>
          <p:cNvSpPr>
            <a:spLocks noGrp="1"/>
          </p:cNvSpPr>
          <p:nvPr>
            <p:ph sz="half" idx="2"/>
          </p:nvPr>
        </p:nvSpPr>
        <p:spPr>
          <a:xfrm>
            <a:off x="1341120" y="2365861"/>
            <a:ext cx="4572000" cy="334914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dirty="0"/>
          </a:p>
        </p:txBody>
      </p:sp>
      <p:sp>
        <p:nvSpPr>
          <p:cNvPr id="5" name="Ograda besedila 4"/>
          <p:cNvSpPr>
            <a:spLocks noGrp="1"/>
          </p:cNvSpPr>
          <p:nvPr>
            <p:ph type="body" sz="quarter" idx="3"/>
          </p:nvPr>
        </p:nvSpPr>
        <p:spPr>
          <a:xfrm>
            <a:off x="6278880" y="1572768"/>
            <a:ext cx="4572000" cy="766588"/>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grada vsebine 5"/>
          <p:cNvSpPr>
            <a:spLocks noGrp="1"/>
          </p:cNvSpPr>
          <p:nvPr>
            <p:ph sz="quarter" idx="4"/>
          </p:nvPr>
        </p:nvSpPr>
        <p:spPr>
          <a:xfrm>
            <a:off x="6278880" y="2365861"/>
            <a:ext cx="4572000" cy="334914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dirty="0"/>
          </a:p>
        </p:txBody>
      </p:sp>
      <p:sp>
        <p:nvSpPr>
          <p:cNvPr id="7" name="Ograda datuma 6"/>
          <p:cNvSpPr>
            <a:spLocks noGrp="1"/>
          </p:cNvSpPr>
          <p:nvPr>
            <p:ph type="dt" sz="half" idx="10"/>
          </p:nvPr>
        </p:nvSpPr>
        <p:spPr/>
        <p:txBody>
          <a:bodyPr/>
          <a:lstStyle/>
          <a:p>
            <a:fld id="{CE1DA07A-9201-4B4B-BAF2-015AFA30F520}" type="datetime1">
              <a:rPr lang="sl-SI" smtClean="0"/>
              <a:t>18.11.2017</a:t>
            </a:fld>
            <a:endParaRPr lang="sl-SI" dirty="0"/>
          </a:p>
        </p:txBody>
      </p:sp>
      <p:sp>
        <p:nvSpPr>
          <p:cNvPr id="8" name="Ograda noge 7"/>
          <p:cNvSpPr>
            <a:spLocks noGrp="1"/>
          </p:cNvSpPr>
          <p:nvPr>
            <p:ph type="ftr" sz="quarter" idx="11"/>
          </p:nvPr>
        </p:nvSpPr>
        <p:spPr/>
        <p:txBody>
          <a:bodyPr/>
          <a:lstStyle/>
          <a:p>
            <a:endParaRPr lang="sl-SI" dirty="0"/>
          </a:p>
        </p:txBody>
      </p:sp>
      <p:sp>
        <p:nvSpPr>
          <p:cNvPr id="9" name="Ograda številke diapozitiva 8"/>
          <p:cNvSpPr>
            <a:spLocks noGrp="1"/>
          </p:cNvSpPr>
          <p:nvPr>
            <p:ph type="sldNum" sz="quarter" idx="12"/>
          </p:nvPr>
        </p:nvSpPr>
        <p:spPr/>
        <p:txBody>
          <a:bodyPr/>
          <a:lstStyle/>
          <a:p>
            <a:fld id="{4FAB73BC-B049-4115-A692-8D63A059BFB8}" type="slidenum">
              <a:rPr lang="sl-SI" smtClean="0"/>
              <a:t>‹#›</a:t>
            </a:fld>
            <a:endParaRPr lang="sl-SI" dirty="0"/>
          </a:p>
        </p:txBody>
      </p:sp>
      <p:sp>
        <p:nvSpPr>
          <p:cNvPr id="10" name="Naslov 9"/>
          <p:cNvSpPr>
            <a:spLocks noGrp="1"/>
          </p:cNvSpPr>
          <p:nvPr>
            <p:ph type="title"/>
          </p:nvPr>
        </p:nvSpPr>
        <p:spPr/>
        <p:txBody>
          <a:bodyPr/>
          <a:lstStyle/>
          <a:p>
            <a:r>
              <a:rPr lang="sl-SI" smtClean="0"/>
              <a:t>Uredite slog naslova matrice</a:t>
            </a:r>
            <a:endParaRPr lang="sl-SI" dirty="0"/>
          </a:p>
        </p:txBody>
      </p:sp>
    </p:spTree>
    <p:extLst>
      <p:ext uri="{BB962C8B-B14F-4D97-AF65-F5344CB8AC3E}">
        <p14:creationId xmlns:p14="http://schemas.microsoft.com/office/powerpoint/2010/main" val="107237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amo naslov">
    <p:spTree>
      <p:nvGrpSpPr>
        <p:cNvPr id="1" name=""/>
        <p:cNvGrpSpPr/>
        <p:nvPr/>
      </p:nvGrpSpPr>
      <p:grpSpPr>
        <a:xfrm>
          <a:off x="0" y="0"/>
          <a:ext cx="0" cy="0"/>
          <a:chOff x="0" y="0"/>
          <a:chExt cx="0" cy="0"/>
        </a:xfrm>
      </p:grpSpPr>
      <p:sp>
        <p:nvSpPr>
          <p:cNvPr id="3" name="Ograda datuma 2"/>
          <p:cNvSpPr>
            <a:spLocks noGrp="1"/>
          </p:cNvSpPr>
          <p:nvPr>
            <p:ph type="dt" sz="half" idx="10"/>
          </p:nvPr>
        </p:nvSpPr>
        <p:spPr/>
        <p:txBody>
          <a:bodyPr/>
          <a:lstStyle/>
          <a:p>
            <a:fld id="{73D7E00A-486F-4252-8B1D-E32645521F49}" type="datetime1">
              <a:rPr lang="sl-SI" smtClean="0"/>
              <a:t>18.11.2017</a:t>
            </a:fld>
            <a:endParaRPr lang="sl-SI" dirty="0"/>
          </a:p>
        </p:txBody>
      </p:sp>
      <p:sp>
        <p:nvSpPr>
          <p:cNvPr id="4" name="Ograda noge 3"/>
          <p:cNvSpPr>
            <a:spLocks noGrp="1"/>
          </p:cNvSpPr>
          <p:nvPr>
            <p:ph type="ftr" sz="quarter" idx="11"/>
          </p:nvPr>
        </p:nvSpPr>
        <p:spPr/>
        <p:txBody>
          <a:bodyPr/>
          <a:lstStyle/>
          <a:p>
            <a:endParaRPr lang="sl-SI" dirty="0"/>
          </a:p>
        </p:txBody>
      </p:sp>
      <p:sp>
        <p:nvSpPr>
          <p:cNvPr id="5" name="Ograda številke diapozitiva 4"/>
          <p:cNvSpPr>
            <a:spLocks noGrp="1"/>
          </p:cNvSpPr>
          <p:nvPr>
            <p:ph type="sldNum" sz="quarter" idx="12"/>
          </p:nvPr>
        </p:nvSpPr>
        <p:spPr/>
        <p:txBody>
          <a:bodyPr/>
          <a:lstStyle/>
          <a:p>
            <a:fld id="{4FAB73BC-B049-4115-A692-8D63A059BFB8}" type="slidenum">
              <a:rPr lang="sl-SI" smtClean="0"/>
              <a:t>‹#›</a:t>
            </a:fld>
            <a:endParaRPr lang="sl-SI" dirty="0"/>
          </a:p>
        </p:txBody>
      </p:sp>
      <p:sp>
        <p:nvSpPr>
          <p:cNvPr id="6" name="Naslov 5"/>
          <p:cNvSpPr>
            <a:spLocks noGrp="1"/>
          </p:cNvSpPr>
          <p:nvPr>
            <p:ph type="title"/>
          </p:nvPr>
        </p:nvSpPr>
        <p:spPr/>
        <p:txBody>
          <a:bodyPr/>
          <a:lstStyle/>
          <a:p>
            <a:r>
              <a:rPr lang="sl-SI" smtClean="0"/>
              <a:t>Uredite slog naslova matrice</a:t>
            </a:r>
            <a:endParaRPr lang="sl-SI" dirty="0"/>
          </a:p>
        </p:txBody>
      </p:sp>
    </p:spTree>
    <p:extLst>
      <p:ext uri="{BB962C8B-B14F-4D97-AF65-F5344CB8AC3E}">
        <p14:creationId xmlns:p14="http://schemas.microsoft.com/office/powerpoint/2010/main" val="36818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5" name="Sinja"/>
          <p:cNvSpPr/>
          <p:nvPr/>
        </p:nvSpPr>
        <p:spPr>
          <a:xfrm>
            <a:off x="2552" y="-1"/>
            <a:ext cx="12188952"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lang="sl-SI" dirty="0"/>
          </a:p>
        </p:txBody>
      </p:sp>
      <p:sp>
        <p:nvSpPr>
          <p:cNvPr id="2" name="Ograda datuma 1"/>
          <p:cNvSpPr>
            <a:spLocks noGrp="1"/>
          </p:cNvSpPr>
          <p:nvPr>
            <p:ph type="dt" sz="half" idx="10"/>
          </p:nvPr>
        </p:nvSpPr>
        <p:spPr/>
        <p:txBody>
          <a:bodyPr/>
          <a:lstStyle/>
          <a:p>
            <a:fld id="{8DDF5F92-E675-4B36-9A60-69A962A68675}" type="datetime1">
              <a:rPr lang="sl-SI" smtClean="0"/>
              <a:t>18.11.2017</a:t>
            </a:fld>
            <a:endParaRPr lang="sl-SI" dirty="0"/>
          </a:p>
        </p:txBody>
      </p:sp>
      <p:sp>
        <p:nvSpPr>
          <p:cNvPr id="3" name="Ograda noge 2"/>
          <p:cNvSpPr>
            <a:spLocks noGrp="1"/>
          </p:cNvSpPr>
          <p:nvPr>
            <p:ph type="ftr" sz="quarter" idx="11"/>
          </p:nvPr>
        </p:nvSpPr>
        <p:spPr/>
        <p:txBody>
          <a:bodyPr/>
          <a:lstStyle/>
          <a:p>
            <a:endParaRPr lang="sl-SI" dirty="0"/>
          </a:p>
        </p:txBody>
      </p:sp>
      <p:sp>
        <p:nvSpPr>
          <p:cNvPr id="4" name="Ograda številke diapozitiva 3"/>
          <p:cNvSpPr>
            <a:spLocks noGrp="1"/>
          </p:cNvSpPr>
          <p:nvPr>
            <p:ph type="sldNum" sz="quarter" idx="12"/>
          </p:nvPr>
        </p:nvSpPr>
        <p:spPr/>
        <p:txBody>
          <a:bodyPr/>
          <a:lstStyle/>
          <a:p>
            <a:fld id="{4FAB73BC-B049-4115-A692-8D63A059BFB8}" type="slidenum">
              <a:rPr lang="sl-SI" smtClean="0"/>
              <a:t>‹#›</a:t>
            </a:fld>
            <a:endParaRPr lang="sl-SI" dirty="0"/>
          </a:p>
        </p:txBody>
      </p:sp>
    </p:spTree>
    <p:extLst>
      <p:ext uri="{BB962C8B-B14F-4D97-AF65-F5344CB8AC3E}">
        <p14:creationId xmlns:p14="http://schemas.microsoft.com/office/powerpoint/2010/main" val="49226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8127479" y="762000"/>
            <a:ext cx="3377133" cy="2743200"/>
          </a:xfrm>
        </p:spPr>
        <p:txBody>
          <a:bodyPr anchor="b">
            <a:normAutofit/>
          </a:bodyPr>
          <a:lstStyle>
            <a:lvl1pPr>
              <a:defRPr sz="3200" b="0"/>
            </a:lvl1pPr>
          </a:lstStyle>
          <a:p>
            <a:r>
              <a:rPr lang="sl-SI" smtClean="0"/>
              <a:t>Uredite slog naslova matrice</a:t>
            </a:r>
            <a:endParaRPr lang="sl-SI" dirty="0"/>
          </a:p>
        </p:txBody>
      </p:sp>
      <p:sp>
        <p:nvSpPr>
          <p:cNvPr id="3" name="Ograda vsebine 2"/>
          <p:cNvSpPr>
            <a:spLocks noGrp="1"/>
          </p:cNvSpPr>
          <p:nvPr>
            <p:ph idx="1"/>
          </p:nvPr>
        </p:nvSpPr>
        <p:spPr>
          <a:xfrm>
            <a:off x="760413" y="685800"/>
            <a:ext cx="6858000" cy="4572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dirty="0"/>
          </a:p>
        </p:txBody>
      </p:sp>
      <p:sp>
        <p:nvSpPr>
          <p:cNvPr id="4" name="Ograda besedila 3"/>
          <p:cNvSpPr>
            <a:spLocks noGrp="1"/>
          </p:cNvSpPr>
          <p:nvPr>
            <p:ph type="body" sz="half" idx="2"/>
          </p:nvPr>
        </p:nvSpPr>
        <p:spPr>
          <a:xfrm>
            <a:off x="8127479" y="3554104"/>
            <a:ext cx="3377133" cy="1703696"/>
          </a:xfrm>
        </p:spPr>
        <p:txBody>
          <a:bodyPr>
            <a:normAutofit/>
          </a:bodyPr>
          <a:lstStyle>
            <a:lvl1pPr marL="0" indent="0">
              <a:lnSpc>
                <a:spcPct val="90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Ograda datuma 4"/>
          <p:cNvSpPr>
            <a:spLocks noGrp="1"/>
          </p:cNvSpPr>
          <p:nvPr>
            <p:ph type="dt" sz="half" idx="10"/>
          </p:nvPr>
        </p:nvSpPr>
        <p:spPr/>
        <p:txBody>
          <a:bodyPr/>
          <a:lstStyle/>
          <a:p>
            <a:fld id="{AF6E2C9B-5FA2-460D-9BE7-B0812FC2A6FF}" type="datetime1">
              <a:rPr lang="sl-SI" smtClean="0"/>
              <a:t>18.11.2017</a:t>
            </a:fld>
            <a:endParaRPr lang="sl-SI" dirty="0"/>
          </a:p>
        </p:txBody>
      </p:sp>
      <p:sp>
        <p:nvSpPr>
          <p:cNvPr id="6" name="Ograda noge 5"/>
          <p:cNvSpPr>
            <a:spLocks noGrp="1"/>
          </p:cNvSpPr>
          <p:nvPr>
            <p:ph type="ftr" sz="quarter" idx="11"/>
          </p:nvPr>
        </p:nvSpPr>
        <p:spPr/>
        <p:txBody>
          <a:bodyPr/>
          <a:lstStyle/>
          <a:p>
            <a:endParaRPr lang="sl-SI" dirty="0"/>
          </a:p>
        </p:txBody>
      </p:sp>
      <p:sp>
        <p:nvSpPr>
          <p:cNvPr id="7" name="Ograda številke diapozitiva 6"/>
          <p:cNvSpPr>
            <a:spLocks noGrp="1"/>
          </p:cNvSpPr>
          <p:nvPr>
            <p:ph type="sldNum" sz="quarter" idx="12"/>
          </p:nvPr>
        </p:nvSpPr>
        <p:spPr/>
        <p:txBody>
          <a:bodyPr/>
          <a:lstStyle/>
          <a:p>
            <a:fld id="{4FAB73BC-B049-4115-A692-8D63A059BFB8}" type="slidenum">
              <a:rPr lang="sl-SI" smtClean="0"/>
              <a:t>‹#›</a:t>
            </a:fld>
            <a:endParaRPr lang="sl-SI" dirty="0"/>
          </a:p>
        </p:txBody>
      </p:sp>
    </p:spTree>
    <p:extLst>
      <p:ext uri="{BB962C8B-B14F-4D97-AF65-F5344CB8AC3E}">
        <p14:creationId xmlns:p14="http://schemas.microsoft.com/office/powerpoint/2010/main" val="148389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127479" y="762000"/>
            <a:ext cx="3377133" cy="2743200"/>
          </a:xfrm>
        </p:spPr>
        <p:txBody>
          <a:bodyPr anchor="b">
            <a:normAutofit/>
          </a:bodyPr>
          <a:lstStyle>
            <a:lvl1pPr>
              <a:defRPr sz="3400" b="0"/>
            </a:lvl1pPr>
          </a:lstStyle>
          <a:p>
            <a:r>
              <a:rPr lang="sl-SI" smtClean="0"/>
              <a:t>Uredite slog naslova matrice</a:t>
            </a:r>
            <a:endParaRPr lang="sl-SI" dirty="0"/>
          </a:p>
        </p:txBody>
      </p:sp>
      <p:sp>
        <p:nvSpPr>
          <p:cNvPr id="3" name="Ograda slike 2"/>
          <p:cNvSpPr>
            <a:spLocks noGrp="1"/>
          </p:cNvSpPr>
          <p:nvPr>
            <p:ph type="pic" idx="1"/>
          </p:nvPr>
        </p:nvSpPr>
        <p:spPr>
          <a:xfrm>
            <a:off x="760413" y="685800"/>
            <a:ext cx="6858000" cy="4572000"/>
          </a:xfrm>
          <a:solidFill>
            <a:schemeClr val="bg1">
              <a:lumMod val="9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sl-SI" dirty="0"/>
          </a:p>
        </p:txBody>
      </p:sp>
      <p:sp>
        <p:nvSpPr>
          <p:cNvPr id="4" name="Ograda besedila 3"/>
          <p:cNvSpPr>
            <a:spLocks noGrp="1"/>
          </p:cNvSpPr>
          <p:nvPr>
            <p:ph type="body" sz="half" idx="2"/>
          </p:nvPr>
        </p:nvSpPr>
        <p:spPr>
          <a:xfrm>
            <a:off x="8127479" y="3554104"/>
            <a:ext cx="3377133" cy="1703696"/>
          </a:xfrm>
        </p:spPr>
        <p:txBody>
          <a:bodyPr>
            <a:normAutofit/>
          </a:bodyPr>
          <a:lstStyle>
            <a:lvl1pPr marL="0" indent="0">
              <a:lnSpc>
                <a:spcPct val="100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Ograda datuma 4"/>
          <p:cNvSpPr>
            <a:spLocks noGrp="1"/>
          </p:cNvSpPr>
          <p:nvPr>
            <p:ph type="dt" sz="half" idx="10"/>
          </p:nvPr>
        </p:nvSpPr>
        <p:spPr/>
        <p:txBody>
          <a:bodyPr/>
          <a:lstStyle/>
          <a:p>
            <a:fld id="{1D374940-A916-4C8B-9648-02A2D3898F9E}" type="datetime1">
              <a:rPr lang="sl-SI" smtClean="0"/>
              <a:t>18.11.2017</a:t>
            </a:fld>
            <a:endParaRPr lang="sl-SI" dirty="0"/>
          </a:p>
        </p:txBody>
      </p:sp>
      <p:sp>
        <p:nvSpPr>
          <p:cNvPr id="6" name="Ograda noge 5"/>
          <p:cNvSpPr>
            <a:spLocks noGrp="1"/>
          </p:cNvSpPr>
          <p:nvPr>
            <p:ph type="ftr" sz="quarter" idx="11"/>
          </p:nvPr>
        </p:nvSpPr>
        <p:spPr/>
        <p:txBody>
          <a:bodyPr/>
          <a:lstStyle/>
          <a:p>
            <a:endParaRPr lang="sl-SI" dirty="0"/>
          </a:p>
        </p:txBody>
      </p:sp>
      <p:sp>
        <p:nvSpPr>
          <p:cNvPr id="7" name="Ograda številke diapozitiva 6"/>
          <p:cNvSpPr>
            <a:spLocks noGrp="1"/>
          </p:cNvSpPr>
          <p:nvPr>
            <p:ph type="sldNum" sz="quarter" idx="12"/>
          </p:nvPr>
        </p:nvSpPr>
        <p:spPr/>
        <p:txBody>
          <a:bodyPr/>
          <a:lstStyle/>
          <a:p>
            <a:fld id="{4FAB73BC-B049-4115-A692-8D63A059BFB8}" type="slidenum">
              <a:rPr lang="sl-SI" smtClean="0"/>
              <a:t>‹#›</a:t>
            </a:fld>
            <a:endParaRPr lang="sl-SI" dirty="0"/>
          </a:p>
        </p:txBody>
      </p:sp>
    </p:spTree>
    <p:extLst>
      <p:ext uri="{BB962C8B-B14F-4D97-AF65-F5344CB8AC3E}">
        <p14:creationId xmlns:p14="http://schemas.microsoft.com/office/powerpoint/2010/main" val="421661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inja"/>
          <p:cNvSpPr/>
          <p:nvPr/>
        </p:nvSpPr>
        <p:spPr>
          <a:xfrm>
            <a:off x="2552" y="-1"/>
            <a:ext cx="12188952" cy="68580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lang="sl-SI" dirty="0"/>
          </a:p>
        </p:txBody>
      </p:sp>
      <p:sp>
        <p:nvSpPr>
          <p:cNvPr id="8" name="Voda3"/>
          <p:cNvSpPr/>
          <p:nvPr/>
        </p:nvSpPr>
        <p:spPr>
          <a:xfrm>
            <a:off x="2552" y="6064101"/>
            <a:ext cx="12188952" cy="793899"/>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pic>
        <p:nvPicPr>
          <p:cNvPr id="9" name="Voda2"/>
          <p:cNvPicPr>
            <a:picLocks noChangeAspect="1"/>
          </p:cNvPicPr>
          <p:nvPr/>
        </p:nvPicPr>
        <p:blipFill rotWithShape="1">
          <a:blip r:embed="rId13" cstate="print">
            <a:extLst>
              <a:ext uri="{28A0092B-C50C-407E-A947-70E740481C1C}">
                <a14:useLocalDpi xmlns:a14="http://schemas.microsoft.com/office/drawing/2010/main" val="0"/>
              </a:ext>
            </a:extLst>
          </a:blip>
          <a:srcRect l="2674" r="9901"/>
          <a:stretch/>
        </p:blipFill>
        <p:spPr>
          <a:xfrm>
            <a:off x="-1425" y="6256181"/>
            <a:ext cx="12188952" cy="463209"/>
          </a:xfrm>
          <a:prstGeom prst="rect">
            <a:avLst/>
          </a:prstGeom>
          <a:noFill/>
          <a:ln>
            <a:noFill/>
          </a:ln>
        </p:spPr>
      </p:pic>
      <p:pic>
        <p:nvPicPr>
          <p:cNvPr id="10" name="Voda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a:xfrm flipH="1">
            <a:off x="-1425" y="5979395"/>
            <a:ext cx="12188952" cy="268288"/>
          </a:xfrm>
          <a:prstGeom prst="rect">
            <a:avLst/>
          </a:prstGeom>
          <a:noFill/>
          <a:ln>
            <a:noFill/>
          </a:ln>
        </p:spPr>
      </p:pic>
      <p:sp>
        <p:nvSpPr>
          <p:cNvPr id="2" name="Ograda naslova 1"/>
          <p:cNvSpPr>
            <a:spLocks noGrp="1"/>
          </p:cNvSpPr>
          <p:nvPr>
            <p:ph type="title"/>
          </p:nvPr>
        </p:nvSpPr>
        <p:spPr>
          <a:xfrm>
            <a:off x="1341120" y="265176"/>
            <a:ext cx="9509759" cy="1088136"/>
          </a:xfrm>
          <a:prstGeom prst="rect">
            <a:avLst/>
          </a:prstGeom>
        </p:spPr>
        <p:txBody>
          <a:bodyPr vert="horz" lIns="91440" tIns="45720" rIns="91440" bIns="45720" rtlCol="0" anchor="b">
            <a:normAutofit/>
          </a:bodyPr>
          <a:lstStyle/>
          <a:p>
            <a:r>
              <a:rPr lang="sl-SI" dirty="0" smtClean="0"/>
              <a:t>Uredite slog naslova matrice</a:t>
            </a:r>
            <a:endParaRPr lang="sl-SI" dirty="0"/>
          </a:p>
        </p:txBody>
      </p:sp>
      <p:sp>
        <p:nvSpPr>
          <p:cNvPr id="3" name="Ograda besedila 2"/>
          <p:cNvSpPr>
            <a:spLocks noGrp="1"/>
          </p:cNvSpPr>
          <p:nvPr>
            <p:ph type="body" idx="1"/>
          </p:nvPr>
        </p:nvSpPr>
        <p:spPr>
          <a:xfrm>
            <a:off x="1341120" y="1572768"/>
            <a:ext cx="9509760" cy="4142232"/>
          </a:xfrm>
          <a:prstGeom prst="rect">
            <a:avLst/>
          </a:prstGeom>
        </p:spPr>
        <p:txBody>
          <a:bodyPr vert="horz" lIns="91440" tIns="45720" rIns="91440" bIns="45720" rtlCol="0">
            <a:normAutofit/>
          </a:bodyPr>
          <a:lstStyle/>
          <a:p>
            <a:pPr lvl="0"/>
            <a:r>
              <a:rPr lang="sl-SI" dirty="0" smtClean="0"/>
              <a:t>Uredite sloge besedila matrice</a:t>
            </a:r>
          </a:p>
          <a:p>
            <a:pPr lvl="1"/>
            <a:r>
              <a:rPr lang="sl-SI" dirty="0" smtClean="0"/>
              <a:t>Druga raven</a:t>
            </a:r>
          </a:p>
          <a:p>
            <a:pPr lvl="2"/>
            <a:r>
              <a:rPr lang="sl-SI" dirty="0" smtClean="0"/>
              <a:t>Tretja raven</a:t>
            </a:r>
          </a:p>
          <a:p>
            <a:pPr lvl="3"/>
            <a:r>
              <a:rPr lang="sl-SI" dirty="0" smtClean="0"/>
              <a:t>Četrta raven</a:t>
            </a:r>
          </a:p>
          <a:p>
            <a:pPr lvl="4"/>
            <a:r>
              <a:rPr lang="sl-SI" dirty="0" smtClean="0"/>
              <a:t>Peta raven</a:t>
            </a:r>
            <a:endParaRPr lang="sl-SI" dirty="0"/>
          </a:p>
        </p:txBody>
      </p:sp>
      <p:sp>
        <p:nvSpPr>
          <p:cNvPr id="4" name="Ograda datuma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l">
              <a:defRPr sz="800" cap="all" baseline="0">
                <a:solidFill>
                  <a:schemeClr val="tx1"/>
                </a:solidFill>
              </a:defRPr>
            </a:lvl1pPr>
          </a:lstStyle>
          <a:p>
            <a:fld id="{5586B75A-687E-405C-8A0B-8D00578BA2C3}" type="datetime1">
              <a:rPr lang="sl-SI" smtClean="0"/>
              <a:pPr/>
              <a:t>18.11.2017</a:t>
            </a:fld>
            <a:endParaRPr lang="sl-SI" dirty="0"/>
          </a:p>
        </p:txBody>
      </p:sp>
      <p:sp>
        <p:nvSpPr>
          <p:cNvPr id="5" name="Ograda noge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tx1"/>
                </a:solidFill>
              </a:defRPr>
            </a:lvl1pPr>
          </a:lstStyle>
          <a:p>
            <a:endParaRPr lang="sl-SI" dirty="0"/>
          </a:p>
        </p:txBody>
      </p:sp>
      <p:sp>
        <p:nvSpPr>
          <p:cNvPr id="6" name="Ograda številke diapozitiva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cap="all" baseline="0">
                <a:solidFill>
                  <a:schemeClr val="tx1"/>
                </a:solidFill>
              </a:defRPr>
            </a:lvl1pPr>
          </a:lstStyle>
          <a:p>
            <a:fld id="{4FAB73BC-B049-4115-A692-8D63A059BFB8}" type="slidenum">
              <a:rPr lang="sl-SI" smtClean="0"/>
              <a:pPr/>
              <a:t>‹#›</a:t>
            </a:fld>
            <a:endParaRPr lang="sl-SI" dirty="0"/>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3800" kern="1200">
          <a:solidFill>
            <a:schemeClr val="accent2">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100000"/>
        <a:buFont typeface="Arial" pitchFamily="34" charset="0"/>
        <a:buChar char="•"/>
        <a:defRPr sz="2000" kern="1200">
          <a:solidFill>
            <a:schemeClr val="accent2">
              <a:lumMod val="75000"/>
            </a:schemeClr>
          </a:solidFill>
          <a:latin typeface="+mn-lt"/>
          <a:ea typeface="+mn-ea"/>
          <a:cs typeface="+mn-cs"/>
        </a:defRPr>
      </a:lvl1pPr>
      <a:lvl2pPr marL="548640" indent="-228600" algn="l" defTabSz="914400" rtl="0" eaLnBrk="1" latinLnBrk="0" hangingPunct="1">
        <a:lnSpc>
          <a:spcPct val="90000"/>
        </a:lnSpc>
        <a:spcBef>
          <a:spcPts val="1000"/>
        </a:spcBef>
        <a:buSzPct val="100000"/>
        <a:buFont typeface="Arial" pitchFamily="34" charset="0"/>
        <a:buChar char="•"/>
        <a:defRPr sz="1800" kern="1200">
          <a:solidFill>
            <a:schemeClr val="accent2">
              <a:lumMod val="75000"/>
            </a:schemeClr>
          </a:solidFill>
          <a:latin typeface="+mn-lt"/>
          <a:ea typeface="+mn-ea"/>
          <a:cs typeface="+mn-cs"/>
        </a:defRPr>
      </a:lvl2pPr>
      <a:lvl3pPr marL="822960" indent="-228600" algn="l" defTabSz="914400" rtl="0" eaLnBrk="1" latinLnBrk="0" hangingPunct="1">
        <a:lnSpc>
          <a:spcPct val="90000"/>
        </a:lnSpc>
        <a:spcBef>
          <a:spcPts val="800"/>
        </a:spcBef>
        <a:buSzPct val="100000"/>
        <a:buFont typeface="Arial" pitchFamily="34" charset="0"/>
        <a:buChar char="•"/>
        <a:defRPr sz="1600" kern="1200">
          <a:solidFill>
            <a:schemeClr val="accent2">
              <a:lumMod val="75000"/>
            </a:schemeClr>
          </a:solidFill>
          <a:latin typeface="+mn-lt"/>
          <a:ea typeface="+mn-ea"/>
          <a:cs typeface="+mn-cs"/>
        </a:defRPr>
      </a:lvl3pPr>
      <a:lvl4pPr marL="109728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75000"/>
            </a:schemeClr>
          </a:solidFill>
          <a:latin typeface="+mn-lt"/>
          <a:ea typeface="+mn-ea"/>
          <a:cs typeface="+mn-cs"/>
        </a:defRPr>
      </a:lvl4pPr>
      <a:lvl5pPr marL="137160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75000"/>
            </a:schemeClr>
          </a:solidFill>
          <a:latin typeface="+mn-lt"/>
          <a:ea typeface="+mn-ea"/>
          <a:cs typeface="+mn-cs"/>
        </a:defRPr>
      </a:lvl5pPr>
      <a:lvl6pPr marL="164592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75000"/>
            </a:schemeClr>
          </a:solidFill>
          <a:latin typeface="+mn-lt"/>
          <a:ea typeface="+mn-ea"/>
          <a:cs typeface="+mn-cs"/>
        </a:defRPr>
      </a:lvl6pPr>
      <a:lvl7pPr marL="192024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75000"/>
            </a:schemeClr>
          </a:solidFill>
          <a:latin typeface="+mn-lt"/>
          <a:ea typeface="+mn-ea"/>
          <a:cs typeface="+mn-cs"/>
        </a:defRPr>
      </a:lvl7pPr>
      <a:lvl8pPr marL="219456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75000"/>
            </a:schemeClr>
          </a:solidFill>
          <a:latin typeface="+mn-lt"/>
          <a:ea typeface="+mn-ea"/>
          <a:cs typeface="+mn-cs"/>
        </a:defRPr>
      </a:lvl8pPr>
      <a:lvl9pPr marL="246888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7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pos="6840">
          <p15:clr>
            <a:srgbClr val="F26B43"/>
          </p15:clr>
        </p15:guide>
        <p15:guide id="4" orient="horz" pos="984">
          <p15:clr>
            <a:srgbClr val="F26B43"/>
          </p15:clr>
        </p15:guide>
        <p15:guide id="5" orient="horz" pos="3600">
          <p15:clr>
            <a:srgbClr val="F26B43"/>
          </p15:clr>
        </p15:guide>
        <p15:guide id="6" pos="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solidFill>
            <a:srgbClr val="FFCCCC"/>
          </a:solidFill>
        </p:spPr>
        <p:txBody>
          <a:bodyPr/>
          <a:lstStyle/>
          <a:p>
            <a:r>
              <a:rPr lang="sl-SI" sz="4000" dirty="0">
                <a:solidFill>
                  <a:schemeClr val="accent1">
                    <a:lumMod val="75000"/>
                  </a:schemeClr>
                </a:solidFill>
              </a:rPr>
              <a:t>PREPREČIMO IZGORELOST!</a:t>
            </a:r>
            <a:endParaRPr lang="sl-SI" dirty="0">
              <a:solidFill>
                <a:schemeClr val="accent1">
                  <a:lumMod val="75000"/>
                </a:schemeClr>
              </a:solidFill>
            </a:endParaRPr>
          </a:p>
        </p:txBody>
      </p:sp>
      <p:sp>
        <p:nvSpPr>
          <p:cNvPr id="3" name="Označba mesta vsebine 2"/>
          <p:cNvSpPr>
            <a:spLocks noGrp="1"/>
          </p:cNvSpPr>
          <p:nvPr>
            <p:ph sz="half" idx="1"/>
          </p:nvPr>
        </p:nvSpPr>
        <p:spPr>
          <a:solidFill>
            <a:srgbClr val="6699FF"/>
          </a:solidFill>
        </p:spPr>
        <p:txBody>
          <a:bodyPr/>
          <a:lstStyle/>
          <a:p>
            <a:pPr marL="45720" indent="0">
              <a:buNone/>
            </a:pPr>
            <a:endParaRPr lang="sl-SI" dirty="0" smtClean="0"/>
          </a:p>
          <a:p>
            <a:pPr marL="45720" indent="0">
              <a:buNone/>
            </a:pPr>
            <a:endParaRPr lang="sl-SI" dirty="0"/>
          </a:p>
          <a:p>
            <a:pPr marL="45720" indent="0">
              <a:buNone/>
            </a:pPr>
            <a:endParaRPr lang="sl-SI" dirty="0" smtClean="0"/>
          </a:p>
          <a:p>
            <a:pPr marL="45720" indent="0">
              <a:buNone/>
            </a:pPr>
            <a:r>
              <a:rPr lang="sl-SI" dirty="0" smtClean="0"/>
              <a:t>ZDRUŽENJE </a:t>
            </a:r>
            <a:r>
              <a:rPr lang="sl-SI" dirty="0"/>
              <a:t>ZASEBNIH ZDRAVNIKOV IN ZOBOZDRAVNIKOV, 18. 11. 2017</a:t>
            </a:r>
          </a:p>
          <a:p>
            <a:pPr marL="45720" indent="0">
              <a:buNone/>
            </a:pPr>
            <a:endParaRPr lang="sl-SI" dirty="0"/>
          </a:p>
          <a:p>
            <a:pPr marL="45720" indent="0">
              <a:buNone/>
            </a:pPr>
            <a:r>
              <a:rPr lang="sl-SI" sz="1400" b="1" dirty="0"/>
              <a:t>izr. prof. dr. Polona Selič, univ. dipl. psih</a:t>
            </a:r>
            <a:r>
              <a:rPr lang="sl-SI" sz="1400" b="1" dirty="0" smtClean="0"/>
              <a:t>.</a:t>
            </a:r>
            <a:endParaRPr lang="sl-SI" sz="1200" b="1" dirty="0"/>
          </a:p>
        </p:txBody>
      </p:sp>
      <p:pic>
        <p:nvPicPr>
          <p:cNvPr id="5" name="Označba mesta vsebine 4"/>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5913120" y="1353312"/>
            <a:ext cx="6581415" cy="5688000"/>
          </a:xfrm>
          <a:prstGeom prst="rect">
            <a:avLst/>
          </a:prstGeom>
        </p:spPr>
      </p:pic>
    </p:spTree>
    <p:extLst>
      <p:ext uri="{BB962C8B-B14F-4D97-AF65-F5344CB8AC3E}">
        <p14:creationId xmlns:p14="http://schemas.microsoft.com/office/powerpoint/2010/main" val="27549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r">
              <a:defRPr/>
            </a:pPr>
            <a:r>
              <a:rPr lang="sl-SI" sz="2400" b="1" dirty="0"/>
              <a:t>KOGNITIVNA OCENA </a:t>
            </a:r>
            <a:endParaRPr lang="en-US" sz="2400" b="1" dirty="0"/>
          </a:p>
        </p:txBody>
      </p:sp>
      <p:sp>
        <p:nvSpPr>
          <p:cNvPr id="20483" name="Rectangle 3"/>
          <p:cNvSpPr>
            <a:spLocks noGrp="1" noChangeArrowheads="1"/>
          </p:cNvSpPr>
          <p:nvPr>
            <p:ph sz="half" idx="1"/>
          </p:nvPr>
        </p:nvSpPr>
        <p:spPr>
          <a:xfrm>
            <a:off x="768649" y="0"/>
            <a:ext cx="4572000" cy="4142232"/>
          </a:xfrm>
          <a:solidFill>
            <a:schemeClr val="accent2">
              <a:lumMod val="20000"/>
              <a:lumOff val="80000"/>
            </a:schemeClr>
          </a:solidFill>
        </p:spPr>
        <p:txBody>
          <a:bodyPr>
            <a:noAutofit/>
          </a:bodyPr>
          <a:lstStyle/>
          <a:p>
            <a:pPr marL="0" indent="0">
              <a:lnSpc>
                <a:spcPct val="120000"/>
              </a:lnSpc>
              <a:buNone/>
              <a:defRPr/>
            </a:pPr>
            <a:r>
              <a:rPr lang="sl-SI" b="1" dirty="0" smtClean="0">
                <a:solidFill>
                  <a:schemeClr val="tx2"/>
                </a:solidFill>
              </a:rPr>
              <a:t>PRIMARNA OCENA - </a:t>
            </a:r>
            <a:r>
              <a:rPr lang="sl-SI" b="1" dirty="0" smtClean="0"/>
              <a:t> </a:t>
            </a:r>
            <a:r>
              <a:rPr lang="sl-SI" b="1" dirty="0" smtClean="0">
                <a:solidFill>
                  <a:schemeClr val="tx2"/>
                </a:solidFill>
              </a:rPr>
              <a:t>evalvacija stresorja</a:t>
            </a:r>
            <a:r>
              <a:rPr lang="sl-SI" b="1" dirty="0" smtClean="0"/>
              <a:t> </a:t>
            </a:r>
            <a:r>
              <a:rPr lang="sl-SI" sz="1400" dirty="0">
                <a:solidFill>
                  <a:schemeClr val="accent1">
                    <a:lumMod val="50000"/>
                  </a:schemeClr>
                </a:solidFill>
              </a:rPr>
              <a:t>– (ne)pomembnosti, benignosti, pozitivnosti ali stresnosti – če je pomemben, se stresor nadalje vrednoti kot </a:t>
            </a:r>
            <a:r>
              <a:rPr lang="sl-SI" sz="1400" b="1" dirty="0">
                <a:solidFill>
                  <a:schemeClr val="accent1">
                    <a:lumMod val="50000"/>
                  </a:schemeClr>
                </a:solidFill>
              </a:rPr>
              <a:t>škoda</a:t>
            </a:r>
            <a:r>
              <a:rPr lang="sl-SI" sz="1400" dirty="0">
                <a:solidFill>
                  <a:schemeClr val="accent1">
                    <a:lumMod val="50000"/>
                  </a:schemeClr>
                </a:solidFill>
              </a:rPr>
              <a:t>, </a:t>
            </a:r>
            <a:r>
              <a:rPr lang="sl-SI" sz="1400" b="1" dirty="0">
                <a:solidFill>
                  <a:schemeClr val="accent1">
                    <a:lumMod val="50000"/>
                  </a:schemeClr>
                </a:solidFill>
              </a:rPr>
              <a:t>grožnja</a:t>
            </a:r>
            <a:r>
              <a:rPr lang="sl-SI" sz="1400" dirty="0">
                <a:solidFill>
                  <a:schemeClr val="accent1">
                    <a:lumMod val="50000"/>
                  </a:schemeClr>
                </a:solidFill>
              </a:rPr>
              <a:t> ali </a:t>
            </a:r>
            <a:r>
              <a:rPr lang="sl-SI" sz="1400" b="1" dirty="0">
                <a:solidFill>
                  <a:schemeClr val="accent1">
                    <a:lumMod val="50000"/>
                  </a:schemeClr>
                </a:solidFill>
              </a:rPr>
              <a:t>izziv – </a:t>
            </a:r>
            <a:r>
              <a:rPr lang="sl-SI" sz="1400" dirty="0">
                <a:solidFill>
                  <a:schemeClr val="accent1">
                    <a:lumMod val="50000"/>
                  </a:schemeClr>
                </a:solidFill>
                <a:sym typeface="Wingdings" pitchFamily="2" charset="2"/>
              </a:rPr>
              <a:t>VPLIVAJO: </a:t>
            </a:r>
          </a:p>
          <a:p>
            <a:pPr marL="342900" indent="-342900">
              <a:lnSpc>
                <a:spcPct val="120000"/>
              </a:lnSpc>
              <a:buFont typeface="+mj-lt"/>
              <a:buAutoNum type="arabicPeriod"/>
              <a:defRPr/>
            </a:pPr>
            <a:r>
              <a:rPr lang="sl-SI" sz="1400" b="1" dirty="0">
                <a:solidFill>
                  <a:schemeClr val="accent1">
                    <a:lumMod val="50000"/>
                  </a:schemeClr>
                </a:solidFill>
              </a:rPr>
              <a:t>dejavniki osebnosti</a:t>
            </a:r>
            <a:r>
              <a:rPr lang="sl-SI" sz="1400" dirty="0">
                <a:solidFill>
                  <a:schemeClr val="accent1">
                    <a:lumMod val="50000"/>
                  </a:schemeClr>
                </a:solidFill>
              </a:rPr>
              <a:t> - intelektualne in motivacijske komponente, (ustrezno) visoko samovrednotenje, sistem vrednot in realnih pričakovanj in</a:t>
            </a:r>
          </a:p>
          <a:p>
            <a:pPr marL="342900" indent="-342900">
              <a:lnSpc>
                <a:spcPct val="120000"/>
              </a:lnSpc>
              <a:buFont typeface="+mj-lt"/>
              <a:buAutoNum type="arabicPeriod"/>
              <a:defRPr/>
            </a:pPr>
            <a:r>
              <a:rPr lang="sl-SI" sz="1400" b="1" dirty="0">
                <a:solidFill>
                  <a:schemeClr val="accent1">
                    <a:lumMod val="50000"/>
                  </a:schemeClr>
                </a:solidFill>
              </a:rPr>
              <a:t>atributi situacij/e - </a:t>
            </a:r>
            <a:r>
              <a:rPr lang="sl-SI" sz="1400" dirty="0">
                <a:solidFill>
                  <a:schemeClr val="accent1">
                    <a:lumMod val="50000"/>
                  </a:schemeClr>
                </a:solidFill>
              </a:rPr>
              <a:t>jakost zahteve, prelomnost (življenjska razpotja, premiki, generalne spremembe), vidiki, ki se nanašajo na spremembo socialnih vlog (npr. starševstvo, nova zaposlitev ipd.), predvidljivost (</a:t>
            </a:r>
            <a:r>
              <a:rPr lang="sl-SI" sz="1400" i="1" dirty="0" err="1">
                <a:solidFill>
                  <a:schemeClr val="accent1">
                    <a:lumMod val="50000"/>
                  </a:schemeClr>
                </a:solidFill>
              </a:rPr>
              <a:t>timing</a:t>
            </a:r>
            <a:r>
              <a:rPr lang="sl-SI" sz="1400" dirty="0">
                <a:solidFill>
                  <a:schemeClr val="accent1">
                    <a:lumMod val="50000"/>
                  </a:schemeClr>
                </a:solidFill>
              </a:rPr>
              <a:t>), zaželenost, možnost kontrole in jasnost situacije </a:t>
            </a:r>
          </a:p>
          <a:p>
            <a:pPr marL="0" indent="0">
              <a:lnSpc>
                <a:spcPct val="120000"/>
              </a:lnSpc>
              <a:buNone/>
              <a:defRPr/>
            </a:pPr>
            <a:r>
              <a:rPr lang="sl-SI" b="1" dirty="0" smtClean="0">
                <a:solidFill>
                  <a:schemeClr val="tx2"/>
                </a:solidFill>
              </a:rPr>
              <a:t>SEKUNDARNA OCENA - evalvacija človekovih zmožnosti</a:t>
            </a:r>
            <a:r>
              <a:rPr lang="sl-SI" b="1" dirty="0" smtClean="0"/>
              <a:t> </a:t>
            </a:r>
            <a:r>
              <a:rPr lang="sl-SI" sz="1400" dirty="0">
                <a:solidFill>
                  <a:schemeClr val="accent1">
                    <a:lumMod val="50000"/>
                  </a:schemeClr>
                </a:solidFill>
              </a:rPr>
              <a:t>za izkoriščanje lastnih (razpoložljivih) virov odpornosti na stres ter za preseganje kratkotrajnega odziva na delovanje stresorja  </a:t>
            </a:r>
            <a:endParaRPr lang="en-US" sz="1400" dirty="0">
              <a:solidFill>
                <a:schemeClr val="accent1">
                  <a:lumMod val="50000"/>
                </a:schemeClr>
              </a:solidFill>
            </a:endParaRPr>
          </a:p>
        </p:txBody>
      </p:sp>
      <p:sp>
        <p:nvSpPr>
          <p:cNvPr id="3" name="Označba mesta vsebine 2"/>
          <p:cNvSpPr>
            <a:spLocks noGrp="1"/>
          </p:cNvSpPr>
          <p:nvPr>
            <p:ph sz="half" idx="2"/>
          </p:nvPr>
        </p:nvSpPr>
        <p:spPr/>
        <p:txBody>
          <a:bodyPr/>
          <a:lstStyle/>
          <a:p>
            <a:endParaRPr lang="sl-SI" dirty="0"/>
          </a:p>
        </p:txBody>
      </p:sp>
      <p:pic>
        <p:nvPicPr>
          <p:cNvPr id="5122" name="Picture 2" descr="Rezultat iskanja slik za stress + burnout funny carto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7760" y="407310"/>
            <a:ext cx="5581350" cy="56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6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341120" y="155448"/>
            <a:ext cx="9509759" cy="1088136"/>
          </a:xfrm>
          <a:solidFill>
            <a:schemeClr val="accent2">
              <a:lumMod val="75000"/>
            </a:schemeClr>
          </a:solidFill>
        </p:spPr>
        <p:txBody>
          <a:bodyPr>
            <a:noAutofit/>
          </a:bodyPr>
          <a:lstStyle/>
          <a:p>
            <a:pPr>
              <a:defRPr/>
            </a:pPr>
            <a:r>
              <a:rPr lang="sl-SI" sz="2000" b="1" dirty="0">
                <a:solidFill>
                  <a:schemeClr val="bg1"/>
                </a:solidFill>
              </a:rPr>
              <a:t>SOCIALNA PODPORA: </a:t>
            </a:r>
            <a:r>
              <a:rPr lang="sl-SI" sz="1800" b="1" dirty="0">
                <a:solidFill>
                  <a:schemeClr val="bg1"/>
                </a:solidFill>
              </a:rPr>
              <a:t>model glavnega</a:t>
            </a:r>
            <a:r>
              <a:rPr lang="sl-SI" sz="1800" dirty="0">
                <a:solidFill>
                  <a:schemeClr val="bg1"/>
                </a:solidFill>
              </a:rPr>
              <a:t> in </a:t>
            </a:r>
            <a:r>
              <a:rPr lang="sl-SI" sz="1800" b="1" dirty="0">
                <a:solidFill>
                  <a:schemeClr val="bg1"/>
                </a:solidFill>
              </a:rPr>
              <a:t>model blažilnega učinka</a:t>
            </a:r>
            <a:r>
              <a:rPr lang="sl-SI" sz="1800" dirty="0">
                <a:solidFill>
                  <a:schemeClr val="bg1"/>
                </a:solidFill>
              </a:rPr>
              <a:t> -  predstavljata različne vidike socialne podpore</a:t>
            </a:r>
            <a:endParaRPr lang="en-US" sz="1800" b="1" dirty="0">
              <a:solidFill>
                <a:schemeClr val="bg1"/>
              </a:solidFill>
            </a:endParaRPr>
          </a:p>
        </p:txBody>
      </p:sp>
      <p:sp>
        <p:nvSpPr>
          <p:cNvPr id="22531" name="Rectangle 3"/>
          <p:cNvSpPr>
            <a:spLocks noGrp="1" noChangeArrowheads="1"/>
          </p:cNvSpPr>
          <p:nvPr>
            <p:ph sz="half" idx="1"/>
          </p:nvPr>
        </p:nvSpPr>
        <p:spPr>
          <a:solidFill>
            <a:schemeClr val="accent3">
              <a:lumMod val="20000"/>
              <a:lumOff val="80000"/>
            </a:schemeClr>
          </a:solidFill>
        </p:spPr>
        <p:txBody>
          <a:bodyPr>
            <a:noAutofit/>
          </a:bodyPr>
          <a:lstStyle/>
          <a:p>
            <a:pPr>
              <a:lnSpc>
                <a:spcPct val="120000"/>
              </a:lnSpc>
              <a:buFont typeface="Wingdings" panose="05000000000000000000" pitchFamily="2" charset="2"/>
              <a:buChar char="§"/>
              <a:defRPr/>
            </a:pPr>
            <a:r>
              <a:rPr lang="sl-SI" sz="1600" dirty="0" smtClean="0">
                <a:solidFill>
                  <a:schemeClr val="accent1">
                    <a:lumMod val="50000"/>
                  </a:schemeClr>
                </a:solidFill>
              </a:rPr>
              <a:t>eden najpomembnejših izvorov odpornosti na stres, ki ga zagotavljajo ter oblikujejo </a:t>
            </a:r>
            <a:r>
              <a:rPr lang="sl-SI" sz="1600" b="1" dirty="0" err="1" smtClean="0">
                <a:solidFill>
                  <a:schemeClr val="accent1">
                    <a:lumMod val="50000"/>
                  </a:schemeClr>
                </a:solidFill>
              </a:rPr>
              <a:t>interpersonalne</a:t>
            </a:r>
            <a:r>
              <a:rPr lang="sl-SI" sz="1600" b="1" dirty="0" smtClean="0">
                <a:solidFill>
                  <a:schemeClr val="accent1">
                    <a:lumMod val="50000"/>
                  </a:schemeClr>
                </a:solidFill>
              </a:rPr>
              <a:t> interakcije</a:t>
            </a:r>
            <a:r>
              <a:rPr lang="sl-SI" sz="1600" dirty="0" smtClean="0">
                <a:solidFill>
                  <a:schemeClr val="accent1">
                    <a:lumMod val="50000"/>
                  </a:schemeClr>
                </a:solidFill>
              </a:rPr>
              <a:t> </a:t>
            </a:r>
          </a:p>
          <a:p>
            <a:pPr>
              <a:lnSpc>
                <a:spcPct val="120000"/>
              </a:lnSpc>
              <a:buFont typeface="Wingdings" panose="05000000000000000000" pitchFamily="2" charset="2"/>
              <a:buChar char="§"/>
              <a:defRPr/>
            </a:pPr>
            <a:r>
              <a:rPr lang="sl-SI" sz="1600" dirty="0" smtClean="0">
                <a:solidFill>
                  <a:schemeClr val="tx2"/>
                </a:solidFill>
              </a:rPr>
              <a:t>(to) osebo nekdo ljubi in zanjo skrbi; jo spoštuje, ceni in mu je pomembna</a:t>
            </a:r>
          </a:p>
          <a:p>
            <a:pPr>
              <a:lnSpc>
                <a:spcPct val="120000"/>
              </a:lnSpc>
              <a:buFont typeface="Wingdings" panose="05000000000000000000" pitchFamily="2" charset="2"/>
              <a:buChar char="§"/>
              <a:defRPr/>
            </a:pPr>
            <a:r>
              <a:rPr lang="sl-SI" sz="1600" dirty="0" smtClean="0">
                <a:solidFill>
                  <a:schemeClr val="tx2"/>
                </a:solidFill>
              </a:rPr>
              <a:t>kadar je oseba vključena v mrežo komunikacij (z drugimi), dolžnosti, pravic in odgovornosti (do drugih in drugih do nje) - </a:t>
            </a:r>
            <a:r>
              <a:rPr lang="sl-SI" sz="1600" b="1" dirty="0" smtClean="0">
                <a:solidFill>
                  <a:schemeClr val="tx1"/>
                </a:solidFill>
              </a:rPr>
              <a:t>vključenost</a:t>
            </a:r>
            <a:r>
              <a:rPr lang="sl-SI" sz="1600" dirty="0" smtClean="0">
                <a:solidFill>
                  <a:schemeClr val="tx2"/>
                </a:solidFill>
              </a:rPr>
              <a:t> zagotavlja, da (v morebitni stiski) oseba ne bo ostala sama</a:t>
            </a:r>
            <a:endParaRPr lang="en-US" sz="1600" dirty="0" smtClean="0">
              <a:solidFill>
                <a:schemeClr val="tx2"/>
              </a:solidFill>
            </a:endParaRPr>
          </a:p>
        </p:txBody>
      </p:sp>
      <p:sp>
        <p:nvSpPr>
          <p:cNvPr id="3" name="Označba mesta vsebine 2"/>
          <p:cNvSpPr>
            <a:spLocks noGrp="1"/>
          </p:cNvSpPr>
          <p:nvPr>
            <p:ph sz="half" idx="2"/>
          </p:nvPr>
        </p:nvSpPr>
        <p:spPr/>
        <p:txBody>
          <a:bodyPr/>
          <a:lstStyle/>
          <a:p>
            <a:endParaRPr lang="sl-SI"/>
          </a:p>
        </p:txBody>
      </p:sp>
      <p:pic>
        <p:nvPicPr>
          <p:cNvPr id="1038" name="Picture 14" descr="Anti-Stress K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5511" y="1243584"/>
            <a:ext cx="4495368" cy="56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829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349" y="121932"/>
            <a:ext cx="9509759" cy="1088136"/>
          </a:xfrm>
        </p:spPr>
        <p:txBody>
          <a:bodyPr>
            <a:normAutofit/>
          </a:bodyPr>
          <a:lstStyle/>
          <a:p>
            <a:pPr>
              <a:defRPr/>
            </a:pPr>
            <a:r>
              <a:rPr lang="sl-SI" sz="3200" b="1" dirty="0" smtClean="0"/>
              <a:t>STRES ≠ IZGORELOST</a:t>
            </a:r>
            <a:endParaRPr lang="sl-SI" sz="3200" b="1" dirty="0"/>
          </a:p>
        </p:txBody>
      </p:sp>
      <p:sp>
        <p:nvSpPr>
          <p:cNvPr id="3" name="Content Placeholder 2"/>
          <p:cNvSpPr>
            <a:spLocks noGrp="1"/>
          </p:cNvSpPr>
          <p:nvPr>
            <p:ph sz="half" idx="1"/>
          </p:nvPr>
        </p:nvSpPr>
        <p:spPr>
          <a:xfrm>
            <a:off x="888944" y="1371800"/>
            <a:ext cx="4572000" cy="4142232"/>
          </a:xfrm>
          <a:solidFill>
            <a:schemeClr val="bg1">
              <a:lumMod val="95000"/>
            </a:schemeClr>
          </a:solidFill>
        </p:spPr>
        <p:txBody>
          <a:bodyPr>
            <a:noAutofit/>
          </a:bodyPr>
          <a:lstStyle/>
          <a:p>
            <a:pPr>
              <a:buFont typeface="Monotype Sorts" pitchFamily="2" charset="2"/>
              <a:buNone/>
              <a:defRPr/>
            </a:pPr>
            <a:r>
              <a:rPr lang="sl-SI" sz="1800" dirty="0" smtClean="0"/>
              <a:t>K </a:t>
            </a:r>
            <a:r>
              <a:rPr lang="sl-SI" sz="1800" dirty="0"/>
              <a:t>izgorevanju so najbolj nagnjeni:</a:t>
            </a:r>
          </a:p>
          <a:p>
            <a:pPr>
              <a:buFont typeface="Wingdings" panose="05000000000000000000" pitchFamily="2" charset="2"/>
              <a:buChar char="§"/>
              <a:defRPr/>
            </a:pPr>
            <a:r>
              <a:rPr lang="sl-SI" sz="1800" dirty="0"/>
              <a:t>visoko motivirani</a:t>
            </a:r>
          </a:p>
          <a:p>
            <a:pPr>
              <a:buFont typeface="Wingdings" panose="05000000000000000000" pitchFamily="2" charset="2"/>
              <a:buChar char="§"/>
              <a:defRPr/>
            </a:pPr>
            <a:r>
              <a:rPr lang="sl-SI" sz="1800" dirty="0"/>
              <a:t>osebe z veliko željo po uspehu</a:t>
            </a:r>
          </a:p>
          <a:p>
            <a:pPr>
              <a:buFont typeface="Wingdings" panose="05000000000000000000" pitchFamily="2" charset="2"/>
              <a:buChar char="§"/>
              <a:defRPr/>
            </a:pPr>
            <a:r>
              <a:rPr lang="sl-SI" sz="1800" dirty="0"/>
              <a:t>ki se jim pričakovanja ne uresničijo </a:t>
            </a:r>
            <a:r>
              <a:rPr lang="sl-SI" sz="1800" dirty="0">
                <a:sym typeface="Wingdings" panose="05000000000000000000" pitchFamily="2" charset="2"/>
              </a:rPr>
              <a:t> </a:t>
            </a:r>
          </a:p>
          <a:p>
            <a:pPr marL="0" indent="0">
              <a:buNone/>
              <a:defRPr/>
            </a:pPr>
            <a:r>
              <a:rPr lang="sl-SI" sz="1800" dirty="0"/>
              <a:t>začnejo doživljati svoje delo kot nepomembno, nekoristno in nesmiselno. </a:t>
            </a:r>
          </a:p>
          <a:p>
            <a:pPr marL="0" indent="0">
              <a:buNone/>
              <a:defRPr/>
            </a:pPr>
            <a:r>
              <a:rPr lang="sl-SI" sz="1800" b="1" dirty="0" smtClean="0"/>
              <a:t>Izgori </a:t>
            </a:r>
            <a:r>
              <a:rPr lang="sl-SI" sz="1800" b="1" dirty="0"/>
              <a:t>lahko le tisti, ki je prej gorel:</a:t>
            </a:r>
          </a:p>
          <a:p>
            <a:pPr marL="388620" indent="-342900">
              <a:buFont typeface="+mj-lt"/>
              <a:buAutoNum type="arabicPeriod"/>
              <a:defRPr/>
            </a:pPr>
            <a:r>
              <a:rPr lang="sl-SI" sz="1800" dirty="0">
                <a:solidFill>
                  <a:schemeClr val="accent4">
                    <a:lumMod val="75000"/>
                  </a:schemeClr>
                </a:solidFill>
              </a:rPr>
              <a:t>primarna angažiranost</a:t>
            </a:r>
          </a:p>
          <a:p>
            <a:pPr marL="388620" indent="-342900">
              <a:buFont typeface="+mj-lt"/>
              <a:buAutoNum type="arabicPeriod"/>
              <a:defRPr/>
            </a:pPr>
            <a:r>
              <a:rPr lang="sl-SI" sz="1800" dirty="0">
                <a:solidFill>
                  <a:schemeClr val="accent4">
                    <a:lumMod val="75000"/>
                  </a:schemeClr>
                </a:solidFill>
              </a:rPr>
              <a:t>navdušenje in zanimanje za </a:t>
            </a:r>
            <a:r>
              <a:rPr lang="sl-SI" sz="1800" dirty="0" smtClean="0">
                <a:solidFill>
                  <a:schemeClr val="accent4">
                    <a:lumMod val="75000"/>
                  </a:schemeClr>
                </a:solidFill>
              </a:rPr>
              <a:t>delo</a:t>
            </a:r>
          </a:p>
          <a:p>
            <a:pPr marL="45720" indent="0">
              <a:buNone/>
              <a:defRPr/>
            </a:pPr>
            <a:endParaRPr lang="sl-SI" sz="1800" dirty="0">
              <a:solidFill>
                <a:schemeClr val="accent4">
                  <a:lumMod val="75000"/>
                </a:schemeClr>
              </a:solidFill>
            </a:endParaRPr>
          </a:p>
          <a:p>
            <a:pPr algn="r">
              <a:buFont typeface="Monotype Sorts" pitchFamily="2" charset="2"/>
              <a:buNone/>
              <a:defRPr/>
            </a:pPr>
            <a:r>
              <a:rPr lang="sl-SI" sz="1800" dirty="0">
                <a:sym typeface="Wingdings" panose="05000000000000000000" pitchFamily="2" charset="2"/>
              </a:rPr>
              <a:t></a:t>
            </a:r>
            <a:r>
              <a:rPr lang="sl-SI" sz="1800" dirty="0"/>
              <a:t> </a:t>
            </a:r>
            <a:r>
              <a:rPr lang="sl-SI" sz="1800" b="1" dirty="0">
                <a:solidFill>
                  <a:srgbClr val="C00000"/>
                </a:solidFill>
              </a:rPr>
              <a:t>nujni predhodni pogoji za izgorelost</a:t>
            </a:r>
          </a:p>
        </p:txBody>
      </p:sp>
      <p:pic>
        <p:nvPicPr>
          <p:cNvPr id="7" name="Označba mesta vsebine 3"/>
          <p:cNvPicPr>
            <a:picLocks noGrp="1" noChangeAspect="1"/>
          </p:cNvPicPr>
          <p:nvPr>
            <p:ph sz="half" idx="2"/>
          </p:nvPr>
        </p:nvPicPr>
        <p:blipFill>
          <a:blip r:embed="rId2">
            <a:extLst>
              <a:ext uri="{28A0092B-C50C-407E-A947-70E740481C1C}">
                <a14:useLocalDpi xmlns:a14="http://schemas.microsoft.com/office/drawing/2010/main" val="0"/>
              </a:ext>
            </a:extLst>
          </a:blip>
          <a:srcRect l="5428" r="5428"/>
          <a:stretch>
            <a:fillRect/>
          </a:stretch>
        </p:blipFill>
        <p:spPr>
          <a:xfrm>
            <a:off x="6720462" y="206637"/>
            <a:ext cx="5051817" cy="5832000"/>
          </a:xfrm>
        </p:spPr>
      </p:pic>
    </p:spTree>
    <p:extLst>
      <p:ext uri="{BB962C8B-B14F-4D97-AF65-F5344CB8AC3E}">
        <p14:creationId xmlns:p14="http://schemas.microsoft.com/office/powerpoint/2010/main" val="156553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97058" y="0"/>
            <a:ext cx="9509759" cy="1088136"/>
          </a:xfrm>
        </p:spPr>
        <p:txBody>
          <a:bodyPr>
            <a:normAutofit/>
          </a:bodyPr>
          <a:lstStyle/>
          <a:p>
            <a:pPr>
              <a:defRPr/>
            </a:pPr>
            <a:r>
              <a:rPr lang="sl-SI" b="1" dirty="0" smtClean="0"/>
              <a:t>IZGORELOST</a:t>
            </a:r>
          </a:p>
        </p:txBody>
      </p:sp>
      <p:sp>
        <p:nvSpPr>
          <p:cNvPr id="32771" name="Rectangle 3"/>
          <p:cNvSpPr>
            <a:spLocks noGrp="1" noChangeArrowheads="1"/>
          </p:cNvSpPr>
          <p:nvPr>
            <p:ph sz="half" idx="1"/>
          </p:nvPr>
        </p:nvSpPr>
        <p:spPr>
          <a:xfrm>
            <a:off x="348342" y="1411994"/>
            <a:ext cx="4572000" cy="4142232"/>
          </a:xfrm>
          <a:solidFill>
            <a:schemeClr val="accent3">
              <a:lumMod val="20000"/>
              <a:lumOff val="80000"/>
            </a:schemeClr>
          </a:solidFill>
        </p:spPr>
        <p:txBody>
          <a:bodyPr>
            <a:noAutofit/>
          </a:bodyPr>
          <a:lstStyle/>
          <a:p>
            <a:pPr marL="514350" indent="-514350">
              <a:lnSpc>
                <a:spcPct val="120000"/>
              </a:lnSpc>
              <a:buFont typeface="+mj-lt"/>
              <a:buAutoNum type="arabicPeriod"/>
              <a:defRPr/>
            </a:pPr>
            <a:r>
              <a:rPr lang="sl-SI" sz="1800" dirty="0">
                <a:solidFill>
                  <a:srgbClr val="002060"/>
                </a:solidFill>
              </a:rPr>
              <a:t>sindrom, ki je posledica dolgotrajnega delovanja </a:t>
            </a:r>
            <a:r>
              <a:rPr lang="sl-SI" sz="1800" b="1" dirty="0">
                <a:solidFill>
                  <a:srgbClr val="002060"/>
                </a:solidFill>
              </a:rPr>
              <a:t>čustvenih</a:t>
            </a:r>
            <a:r>
              <a:rPr lang="sl-SI" sz="1800" dirty="0">
                <a:solidFill>
                  <a:srgbClr val="002060"/>
                </a:solidFill>
              </a:rPr>
              <a:t> in </a:t>
            </a:r>
            <a:r>
              <a:rPr lang="sl-SI" sz="1800" b="1" dirty="0">
                <a:solidFill>
                  <a:srgbClr val="002060"/>
                </a:solidFill>
              </a:rPr>
              <a:t>medosebnih</a:t>
            </a:r>
            <a:r>
              <a:rPr lang="sl-SI" sz="1800" dirty="0">
                <a:solidFill>
                  <a:srgbClr val="002060"/>
                </a:solidFill>
              </a:rPr>
              <a:t> stresorjev pri delu (poklicni stres)</a:t>
            </a:r>
          </a:p>
          <a:p>
            <a:pPr marL="514350" indent="-514350">
              <a:lnSpc>
                <a:spcPct val="120000"/>
              </a:lnSpc>
              <a:buFont typeface="+mj-lt"/>
              <a:buAutoNum type="arabicPeriod"/>
              <a:defRPr/>
            </a:pPr>
            <a:r>
              <a:rPr lang="sl-SI" sz="1800" dirty="0">
                <a:solidFill>
                  <a:srgbClr val="002060"/>
                </a:solidFill>
              </a:rPr>
              <a:t>skupek znakov telesne in duševne izčrpanosti, ki zajema razvoj </a:t>
            </a:r>
            <a:r>
              <a:rPr lang="sl-SI" sz="1800" b="1" dirty="0">
                <a:solidFill>
                  <a:srgbClr val="002060"/>
                </a:solidFill>
              </a:rPr>
              <a:t>negativne predstave o sebi</a:t>
            </a:r>
            <a:r>
              <a:rPr lang="sl-SI" sz="1800" dirty="0">
                <a:solidFill>
                  <a:srgbClr val="002060"/>
                </a:solidFill>
              </a:rPr>
              <a:t>, </a:t>
            </a:r>
            <a:r>
              <a:rPr lang="sl-SI" sz="1800" b="1" dirty="0">
                <a:solidFill>
                  <a:srgbClr val="002060"/>
                </a:solidFill>
              </a:rPr>
              <a:t>negativen odnos do dela</a:t>
            </a:r>
            <a:r>
              <a:rPr lang="sl-SI" sz="1800" dirty="0">
                <a:solidFill>
                  <a:srgbClr val="002060"/>
                </a:solidFill>
              </a:rPr>
              <a:t>, izgubo občutka zaskrbljenosti in </a:t>
            </a:r>
            <a:r>
              <a:rPr lang="sl-SI" sz="1800" b="1" dirty="0">
                <a:solidFill>
                  <a:srgbClr val="002060"/>
                </a:solidFill>
              </a:rPr>
              <a:t>izostajanje čustev do strank</a:t>
            </a:r>
            <a:r>
              <a:rPr lang="sl-SI" sz="1800" dirty="0">
                <a:solidFill>
                  <a:srgbClr val="002060"/>
                </a:solidFill>
              </a:rPr>
              <a:t> (pacientov, klientov) </a:t>
            </a:r>
          </a:p>
        </p:txBody>
      </p:sp>
      <p:sp>
        <p:nvSpPr>
          <p:cNvPr id="2" name="Označba mesta vsebine 1"/>
          <p:cNvSpPr>
            <a:spLocks noGrp="1"/>
          </p:cNvSpPr>
          <p:nvPr>
            <p:ph sz="half" idx="2"/>
          </p:nvPr>
        </p:nvSpPr>
        <p:spPr>
          <a:xfrm>
            <a:off x="5776461" y="1411994"/>
            <a:ext cx="4572000" cy="4142232"/>
          </a:xfrm>
          <a:solidFill>
            <a:srgbClr val="FFFFCC"/>
          </a:solidFill>
        </p:spPr>
        <p:txBody>
          <a:bodyPr>
            <a:normAutofit/>
          </a:bodyPr>
          <a:lstStyle/>
          <a:p>
            <a:pPr>
              <a:lnSpc>
                <a:spcPct val="80000"/>
              </a:lnSpc>
            </a:pPr>
            <a:endParaRPr lang="sl-SI" sz="1600" b="1" dirty="0" smtClean="0">
              <a:solidFill>
                <a:schemeClr val="accent1">
                  <a:lumMod val="50000"/>
                </a:schemeClr>
              </a:solidFill>
            </a:endParaRPr>
          </a:p>
          <a:p>
            <a:pPr>
              <a:lnSpc>
                <a:spcPct val="80000"/>
              </a:lnSpc>
            </a:pPr>
            <a:r>
              <a:rPr lang="sl-SI" sz="1600" b="1" dirty="0" smtClean="0">
                <a:solidFill>
                  <a:schemeClr val="accent1">
                    <a:lumMod val="50000"/>
                  </a:schemeClr>
                </a:solidFill>
              </a:rPr>
              <a:t>ČUSTVENA </a:t>
            </a:r>
            <a:r>
              <a:rPr lang="sl-SI" sz="1600" b="1" dirty="0">
                <a:solidFill>
                  <a:schemeClr val="accent1">
                    <a:lumMod val="50000"/>
                  </a:schemeClr>
                </a:solidFill>
              </a:rPr>
              <a:t>IZČRPANOST </a:t>
            </a:r>
            <a:endParaRPr lang="sl-SI" sz="1600" dirty="0">
              <a:solidFill>
                <a:schemeClr val="accent1">
                  <a:lumMod val="50000"/>
                </a:schemeClr>
              </a:solidFill>
            </a:endParaRPr>
          </a:p>
          <a:p>
            <a:pPr>
              <a:lnSpc>
                <a:spcPct val="80000"/>
              </a:lnSpc>
              <a:buFont typeface="Monotype Sorts" pitchFamily="2" charset="2"/>
              <a:buNone/>
            </a:pPr>
            <a:r>
              <a:rPr lang="sl-SI" sz="1600" dirty="0">
                <a:solidFill>
                  <a:schemeClr val="accent1">
                    <a:lumMod val="50000"/>
                  </a:schemeClr>
                </a:solidFill>
              </a:rPr>
              <a:t>najpomembnejša dimenzija izgorelosti -  občutek preobremenjenosti in izčrpanosti lastnih psihofizičnih virov</a:t>
            </a:r>
          </a:p>
          <a:p>
            <a:pPr>
              <a:lnSpc>
                <a:spcPct val="80000"/>
              </a:lnSpc>
            </a:pPr>
            <a:r>
              <a:rPr lang="sl-SI" sz="1600" b="1" dirty="0">
                <a:solidFill>
                  <a:schemeClr val="accent1">
                    <a:lumMod val="50000"/>
                  </a:schemeClr>
                </a:solidFill>
              </a:rPr>
              <a:t>DEPERSONALIZACIJA </a:t>
            </a:r>
          </a:p>
          <a:p>
            <a:pPr>
              <a:lnSpc>
                <a:spcPct val="80000"/>
              </a:lnSpc>
              <a:buFont typeface="Monotype Sorts" pitchFamily="2" charset="2"/>
              <a:buNone/>
            </a:pPr>
            <a:r>
              <a:rPr lang="sl-SI" sz="1600" dirty="0">
                <a:solidFill>
                  <a:schemeClr val="accent1">
                    <a:lumMod val="50000"/>
                  </a:schemeClr>
                </a:solidFill>
              </a:rPr>
              <a:t>(ali cinizem) medosebna komponenta izgorelosti - negativen, neobčutljiv, otrdel odnos do dela, sodelavcev in strank</a:t>
            </a:r>
          </a:p>
          <a:p>
            <a:pPr>
              <a:lnSpc>
                <a:spcPct val="80000"/>
              </a:lnSpc>
            </a:pPr>
            <a:r>
              <a:rPr lang="sl-SI" sz="1600" b="1" dirty="0">
                <a:solidFill>
                  <a:schemeClr val="accent1">
                    <a:lumMod val="50000"/>
                  </a:schemeClr>
                </a:solidFill>
              </a:rPr>
              <a:t>OSEBNA IZPOLNITEV </a:t>
            </a:r>
            <a:endParaRPr lang="sl-SI" sz="1600" dirty="0">
              <a:solidFill>
                <a:schemeClr val="accent1">
                  <a:lumMod val="50000"/>
                </a:schemeClr>
              </a:solidFill>
            </a:endParaRPr>
          </a:p>
          <a:p>
            <a:pPr>
              <a:lnSpc>
                <a:spcPct val="80000"/>
              </a:lnSpc>
              <a:buFont typeface="Monotype Sorts" pitchFamily="2" charset="2"/>
              <a:buNone/>
            </a:pPr>
            <a:r>
              <a:rPr lang="sl-SI" sz="1600" dirty="0">
                <a:solidFill>
                  <a:schemeClr val="accent1">
                    <a:lumMod val="50000"/>
                  </a:schemeClr>
                </a:solidFill>
              </a:rPr>
              <a:t>občutki kompetentnosti, produktivnosti in uspešnosti </a:t>
            </a:r>
            <a:r>
              <a:rPr lang="sl-SI" dirty="0">
                <a:solidFill>
                  <a:schemeClr val="accent1">
                    <a:lumMod val="50000"/>
                  </a:schemeClr>
                </a:solidFill>
              </a:rPr>
              <a:t>pri </a:t>
            </a:r>
            <a:r>
              <a:rPr lang="sl-SI" dirty="0" smtClean="0">
                <a:solidFill>
                  <a:schemeClr val="accent1">
                    <a:lumMod val="50000"/>
                  </a:schemeClr>
                </a:solidFill>
              </a:rPr>
              <a:t>delu</a:t>
            </a:r>
            <a:endParaRPr lang="sl-SI" dirty="0">
              <a:solidFill>
                <a:schemeClr val="accent1">
                  <a:lumMod val="50000"/>
                </a:schemeClr>
              </a:solidFill>
            </a:endParaRPr>
          </a:p>
        </p:txBody>
      </p:sp>
    </p:spTree>
    <p:extLst>
      <p:ext uri="{BB962C8B-B14F-4D97-AF65-F5344CB8AC3E}">
        <p14:creationId xmlns:p14="http://schemas.microsoft.com/office/powerpoint/2010/main" val="466316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p:cNvSpPr>
            <a:spLocks noGrp="1"/>
          </p:cNvSpPr>
          <p:nvPr>
            <p:ph type="title"/>
          </p:nvPr>
        </p:nvSpPr>
        <p:spPr/>
        <p:txBody>
          <a:bodyPr/>
          <a:lstStyle/>
          <a:p>
            <a:r>
              <a:rPr lang="sl-SI" dirty="0" smtClean="0"/>
              <a:t>ZAVEDANJE DIHANJA</a:t>
            </a:r>
            <a:endParaRPr lang="sl-SI" dirty="0"/>
          </a:p>
        </p:txBody>
      </p:sp>
      <p:sp>
        <p:nvSpPr>
          <p:cNvPr id="6" name="Označba mesta vsebine 5"/>
          <p:cNvSpPr>
            <a:spLocks noGrp="1"/>
          </p:cNvSpPr>
          <p:nvPr>
            <p:ph idx="1"/>
          </p:nvPr>
        </p:nvSpPr>
        <p:spPr>
          <a:solidFill>
            <a:schemeClr val="accent1">
              <a:lumMod val="20000"/>
              <a:lumOff val="80000"/>
            </a:schemeClr>
          </a:solidFill>
        </p:spPr>
        <p:txBody>
          <a:bodyPr>
            <a:normAutofit fontScale="70000" lnSpcReduction="20000"/>
          </a:bodyPr>
          <a:lstStyle/>
          <a:p>
            <a:endParaRPr lang="sl-SI" dirty="0"/>
          </a:p>
          <a:p>
            <a:r>
              <a:rPr lang="sl-SI" b="1" dirty="0">
                <a:solidFill>
                  <a:schemeClr val="accent1">
                    <a:lumMod val="75000"/>
                  </a:schemeClr>
                </a:solidFill>
              </a:rPr>
              <a:t>Pozornost usmerite na svoje naravno dihanje. </a:t>
            </a:r>
            <a:br>
              <a:rPr lang="sl-SI" b="1" dirty="0">
                <a:solidFill>
                  <a:schemeClr val="accent1">
                    <a:lumMod val="75000"/>
                  </a:schemeClr>
                </a:solidFill>
              </a:rPr>
            </a:br>
            <a:endParaRPr lang="sl-SI" b="1" dirty="0">
              <a:solidFill>
                <a:schemeClr val="accent1">
                  <a:lumMod val="75000"/>
                </a:schemeClr>
              </a:solidFill>
            </a:endParaRPr>
          </a:p>
          <a:p>
            <a:r>
              <a:rPr lang="sl-SI" b="1" dirty="0">
                <a:solidFill>
                  <a:schemeClr val="accent1">
                    <a:lumMod val="75000"/>
                  </a:schemeClr>
                </a:solidFill>
              </a:rPr>
              <a:t>Opazujte, kako zrak z vdihom priteka v telo in z izdihom teče ven iz njega.</a:t>
            </a:r>
            <a:br>
              <a:rPr lang="sl-SI" b="1" dirty="0">
                <a:solidFill>
                  <a:schemeClr val="accent1">
                    <a:lumMod val="75000"/>
                  </a:schemeClr>
                </a:solidFill>
              </a:rPr>
            </a:br>
            <a:endParaRPr lang="sl-SI" b="1" dirty="0">
              <a:solidFill>
                <a:schemeClr val="accent1">
                  <a:lumMod val="75000"/>
                </a:schemeClr>
              </a:solidFill>
            </a:endParaRPr>
          </a:p>
          <a:p>
            <a:r>
              <a:rPr lang="sl-SI" b="1" dirty="0">
                <a:solidFill>
                  <a:schemeClr val="accent1">
                    <a:lumMod val="75000"/>
                  </a:schemeClr>
                </a:solidFill>
              </a:rPr>
              <a:t>Opazite, kje se zrak pri vdihu dotakne nosnic, kakšna sta njegova temperatura in vlažnost. </a:t>
            </a:r>
            <a:br>
              <a:rPr lang="sl-SI" b="1" dirty="0">
                <a:solidFill>
                  <a:schemeClr val="accent1">
                    <a:lumMod val="75000"/>
                  </a:schemeClr>
                </a:solidFill>
              </a:rPr>
            </a:br>
            <a:endParaRPr lang="sl-SI" b="1" dirty="0">
              <a:solidFill>
                <a:schemeClr val="accent1">
                  <a:lumMod val="75000"/>
                </a:schemeClr>
              </a:solidFill>
            </a:endParaRPr>
          </a:p>
          <a:p>
            <a:r>
              <a:rPr lang="sl-SI" b="1" dirty="0">
                <a:solidFill>
                  <a:schemeClr val="accent1">
                    <a:lumMod val="75000"/>
                  </a:schemeClr>
                </a:solidFill>
              </a:rPr>
              <a:t>Sledite dihu celo pot preko sapnika do pljuč. </a:t>
            </a:r>
            <a:br>
              <a:rPr lang="sl-SI" b="1" dirty="0">
                <a:solidFill>
                  <a:schemeClr val="accent1">
                    <a:lumMod val="75000"/>
                  </a:schemeClr>
                </a:solidFill>
              </a:rPr>
            </a:br>
            <a:endParaRPr lang="sl-SI" b="1" dirty="0">
              <a:solidFill>
                <a:schemeClr val="accent1">
                  <a:lumMod val="75000"/>
                </a:schemeClr>
              </a:solidFill>
            </a:endParaRPr>
          </a:p>
          <a:p>
            <a:r>
              <a:rPr lang="sl-SI" b="1" dirty="0">
                <a:solidFill>
                  <a:schemeClr val="accent1">
                    <a:lumMod val="75000"/>
                  </a:schemeClr>
                </a:solidFill>
              </a:rPr>
              <a:t>Enako opazujte zrak pri izdihu - opazite, kje se dotakne področja pod nosnicami in nad zgornjo ustnico, kakšna je razlika v njegovi temperaturi v primerjavi z vdihom in v njegovi vlažnosti.</a:t>
            </a:r>
            <a:br>
              <a:rPr lang="sl-SI" b="1" dirty="0">
                <a:solidFill>
                  <a:schemeClr val="accent1">
                    <a:lumMod val="75000"/>
                  </a:schemeClr>
                </a:solidFill>
              </a:rPr>
            </a:br>
            <a:endParaRPr lang="sl-SI" b="1" dirty="0">
              <a:solidFill>
                <a:schemeClr val="accent1">
                  <a:lumMod val="75000"/>
                </a:schemeClr>
              </a:solidFill>
            </a:endParaRPr>
          </a:p>
          <a:p>
            <a:r>
              <a:rPr lang="sl-SI" b="1" dirty="0">
                <a:solidFill>
                  <a:schemeClr val="accent1">
                    <a:lumMod val="75000"/>
                  </a:schemeClr>
                </a:solidFill>
              </a:rPr>
              <a:t>Skušajte ves čas ohranjati nepristranskost in samo opazovati, brez nepotrebnega ocenjevanja, primerjanja ali obsojanja. </a:t>
            </a:r>
            <a:endParaRPr lang="sl-SI" b="1" dirty="0" smtClean="0">
              <a:solidFill>
                <a:schemeClr val="accent1">
                  <a:lumMod val="75000"/>
                </a:schemeClr>
              </a:solidFill>
            </a:endParaRPr>
          </a:p>
          <a:p>
            <a:r>
              <a:rPr lang="sl-SI" b="1" dirty="0" smtClean="0">
                <a:solidFill>
                  <a:schemeClr val="accent1">
                    <a:lumMod val="75000"/>
                  </a:schemeClr>
                </a:solidFill>
              </a:rPr>
              <a:t>Ohranjanje pozicije 'neprizadetega' opazovalca </a:t>
            </a:r>
            <a:r>
              <a:rPr lang="sl-SI" b="1" dirty="0">
                <a:solidFill>
                  <a:schemeClr val="accent1">
                    <a:lumMod val="75000"/>
                  </a:schemeClr>
                </a:solidFill>
              </a:rPr>
              <a:t>je ključnega pomena. </a:t>
            </a:r>
          </a:p>
        </p:txBody>
      </p:sp>
    </p:spTree>
    <p:extLst>
      <p:ext uri="{BB962C8B-B14F-4D97-AF65-F5344CB8AC3E}">
        <p14:creationId xmlns:p14="http://schemas.microsoft.com/office/powerpoint/2010/main" val="381396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sl-SI" sz="3200" b="1" dirty="0">
                <a:latin typeface="+mn-lt"/>
              </a:rPr>
              <a:t>DEJAVNIKI TVEGANJA ZA IZGORELOST </a:t>
            </a:r>
            <a:r>
              <a:rPr lang="sl-SI" sz="2800" b="1" dirty="0" smtClean="0">
                <a:solidFill>
                  <a:schemeClr val="accent2">
                    <a:lumMod val="75000"/>
                  </a:schemeClr>
                </a:solidFill>
              </a:rPr>
              <a:t>DEJAVNIKI TVEGANJA, POVEZANI Z DELOM</a:t>
            </a:r>
            <a:endParaRPr lang="sl-SI" sz="2800" b="1" dirty="0">
              <a:solidFill>
                <a:schemeClr val="accent2">
                  <a:lumMod val="75000"/>
                </a:schemeClr>
              </a:solidFill>
              <a:latin typeface="+mn-lt"/>
            </a:endParaRPr>
          </a:p>
        </p:txBody>
      </p:sp>
      <p:sp>
        <p:nvSpPr>
          <p:cNvPr id="3" name="Content Placeholder 2"/>
          <p:cNvSpPr>
            <a:spLocks noGrp="1"/>
          </p:cNvSpPr>
          <p:nvPr>
            <p:ph sz="half" idx="1"/>
          </p:nvPr>
        </p:nvSpPr>
        <p:spPr>
          <a:xfrm>
            <a:off x="1523999" y="1773735"/>
            <a:ext cx="4572000" cy="4142232"/>
          </a:xfrm>
          <a:solidFill>
            <a:schemeClr val="accent6">
              <a:lumMod val="60000"/>
              <a:lumOff val="40000"/>
            </a:schemeClr>
          </a:solidFill>
        </p:spPr>
        <p:txBody>
          <a:bodyPr>
            <a:noAutofit/>
          </a:bodyPr>
          <a:lstStyle/>
          <a:p>
            <a:pPr marL="45720" indent="0">
              <a:lnSpc>
                <a:spcPct val="120000"/>
              </a:lnSpc>
              <a:buNone/>
            </a:pPr>
            <a:r>
              <a:rPr lang="sl-SI" sz="2400" b="1" dirty="0">
                <a:solidFill>
                  <a:schemeClr val="accent1">
                    <a:lumMod val="50000"/>
                  </a:schemeClr>
                </a:solidFill>
              </a:rPr>
              <a:t>ZNAČILNOSTI DELA: </a:t>
            </a:r>
          </a:p>
          <a:p>
            <a:pPr>
              <a:lnSpc>
                <a:spcPct val="120000"/>
              </a:lnSpc>
              <a:buNone/>
            </a:pPr>
            <a:r>
              <a:rPr lang="sl-SI" sz="1800" dirty="0">
                <a:solidFill>
                  <a:schemeClr val="accent1">
                    <a:lumMod val="50000"/>
                  </a:schemeClr>
                </a:solidFill>
              </a:rPr>
              <a:t>   - pomanjkanje nadzora in avtonomije </a:t>
            </a:r>
          </a:p>
          <a:p>
            <a:pPr>
              <a:lnSpc>
                <a:spcPct val="120000"/>
              </a:lnSpc>
              <a:buNone/>
            </a:pPr>
            <a:r>
              <a:rPr lang="sl-SI" sz="1800" dirty="0">
                <a:solidFill>
                  <a:schemeClr val="accent1">
                    <a:lumMod val="50000"/>
                  </a:schemeClr>
                </a:solidFill>
              </a:rPr>
              <a:t>   - preobremenjenost </a:t>
            </a:r>
          </a:p>
          <a:p>
            <a:pPr>
              <a:lnSpc>
                <a:spcPct val="120000"/>
              </a:lnSpc>
              <a:buNone/>
            </a:pPr>
            <a:r>
              <a:rPr lang="sl-SI" sz="1800" dirty="0">
                <a:solidFill>
                  <a:schemeClr val="accent1">
                    <a:lumMod val="50000"/>
                  </a:schemeClr>
                </a:solidFill>
              </a:rPr>
              <a:t>   - neposredni, pogosti in intenzivni stiki z ljudmi v čustveno nasičenih okoliščinah</a:t>
            </a:r>
          </a:p>
          <a:p>
            <a:pPr>
              <a:lnSpc>
                <a:spcPct val="120000"/>
              </a:lnSpc>
              <a:buNone/>
            </a:pPr>
            <a:r>
              <a:rPr lang="sl-SI" sz="1800" dirty="0">
                <a:solidFill>
                  <a:schemeClr val="accent1">
                    <a:lumMod val="50000"/>
                  </a:schemeClr>
                </a:solidFill>
              </a:rPr>
              <a:t>   - izmensko delo in težko fizično delo</a:t>
            </a:r>
          </a:p>
        </p:txBody>
      </p:sp>
      <p:sp>
        <p:nvSpPr>
          <p:cNvPr id="4" name="Označba mesta besedila 3"/>
          <p:cNvSpPr>
            <a:spLocks noGrp="1"/>
          </p:cNvSpPr>
          <p:nvPr>
            <p:ph sz="half" idx="2"/>
          </p:nvPr>
        </p:nvSpPr>
        <p:spPr>
          <a:xfrm>
            <a:off x="6095999" y="1773735"/>
            <a:ext cx="4572000" cy="4142232"/>
          </a:xfrm>
          <a:solidFill>
            <a:schemeClr val="accent4">
              <a:lumMod val="20000"/>
              <a:lumOff val="80000"/>
            </a:schemeClr>
          </a:solidFill>
        </p:spPr>
        <p:txBody>
          <a:bodyPr>
            <a:normAutofit fontScale="62500" lnSpcReduction="20000"/>
          </a:bodyPr>
          <a:lstStyle/>
          <a:p>
            <a:pPr marL="45720" indent="0">
              <a:lnSpc>
                <a:spcPct val="120000"/>
              </a:lnSpc>
              <a:buNone/>
            </a:pPr>
            <a:r>
              <a:rPr lang="sl-SI" sz="2400" b="1" dirty="0">
                <a:solidFill>
                  <a:schemeClr val="accent1">
                    <a:lumMod val="50000"/>
                  </a:schemeClr>
                </a:solidFill>
              </a:rPr>
              <a:t>ZNAČILNOSTI ORGANIZACIJE: </a:t>
            </a:r>
          </a:p>
          <a:p>
            <a:pPr>
              <a:lnSpc>
                <a:spcPct val="120000"/>
              </a:lnSpc>
              <a:buNone/>
            </a:pPr>
            <a:r>
              <a:rPr lang="sl-SI" sz="2400" i="1" dirty="0">
                <a:solidFill>
                  <a:schemeClr val="accent1">
                    <a:lumMod val="50000"/>
                  </a:schemeClr>
                </a:solidFill>
              </a:rPr>
              <a:t>    - </a:t>
            </a:r>
            <a:r>
              <a:rPr lang="sl-SI" sz="2400" dirty="0">
                <a:solidFill>
                  <a:schemeClr val="accent1">
                    <a:lumMod val="50000"/>
                  </a:schemeClr>
                </a:solidFill>
              </a:rPr>
              <a:t>neustrezni stili vodenja</a:t>
            </a:r>
          </a:p>
          <a:p>
            <a:pPr>
              <a:lnSpc>
                <a:spcPct val="120000"/>
              </a:lnSpc>
              <a:buNone/>
            </a:pPr>
            <a:r>
              <a:rPr lang="sl-SI" sz="2400" dirty="0">
                <a:solidFill>
                  <a:schemeClr val="accent1">
                    <a:lumMod val="50000"/>
                  </a:schemeClr>
                </a:solidFill>
              </a:rPr>
              <a:t>    - nepravičen in nespoštljiv odnos do zaposlenih</a:t>
            </a:r>
          </a:p>
          <a:p>
            <a:pPr>
              <a:lnSpc>
                <a:spcPct val="120000"/>
              </a:lnSpc>
              <a:buNone/>
            </a:pPr>
            <a:r>
              <a:rPr lang="sl-SI" sz="2400" dirty="0">
                <a:solidFill>
                  <a:schemeClr val="accent1">
                    <a:lumMod val="50000"/>
                  </a:schemeClr>
                </a:solidFill>
              </a:rPr>
              <a:t>    - nepovezanost ljudi znotraj organizacije </a:t>
            </a:r>
          </a:p>
          <a:p>
            <a:pPr>
              <a:lnSpc>
                <a:spcPct val="120000"/>
              </a:lnSpc>
              <a:buNone/>
            </a:pPr>
            <a:r>
              <a:rPr lang="sl-SI" sz="2400" dirty="0">
                <a:solidFill>
                  <a:schemeClr val="accent1">
                    <a:lumMod val="50000"/>
                  </a:schemeClr>
                </a:solidFill>
              </a:rPr>
              <a:t>    - pomanjkanje socialne podpore </a:t>
            </a:r>
          </a:p>
          <a:p>
            <a:pPr>
              <a:lnSpc>
                <a:spcPct val="120000"/>
              </a:lnSpc>
              <a:buNone/>
            </a:pPr>
            <a:r>
              <a:rPr lang="sl-SI" sz="2400" dirty="0">
                <a:solidFill>
                  <a:schemeClr val="accent1">
                    <a:lumMod val="50000"/>
                  </a:schemeClr>
                </a:solidFill>
              </a:rPr>
              <a:t>    - neskladnost med pričakovanim in dejanskim plačilom /  priznanjem (denarnim, družbenim in/ali notranjim) </a:t>
            </a:r>
          </a:p>
          <a:p>
            <a:pPr>
              <a:lnSpc>
                <a:spcPct val="120000"/>
              </a:lnSpc>
              <a:buNone/>
            </a:pPr>
            <a:r>
              <a:rPr lang="sl-SI" sz="2400" dirty="0">
                <a:solidFill>
                  <a:schemeClr val="accent1">
                    <a:lumMod val="50000"/>
                  </a:schemeClr>
                </a:solidFill>
              </a:rPr>
              <a:t>    - pomanjkanje izzivov in možnosti napredovanja </a:t>
            </a:r>
          </a:p>
        </p:txBody>
      </p:sp>
    </p:spTree>
    <p:extLst>
      <p:ext uri="{BB962C8B-B14F-4D97-AF65-F5344CB8AC3E}">
        <p14:creationId xmlns:p14="http://schemas.microsoft.com/office/powerpoint/2010/main" val="152356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247" y="-700654"/>
            <a:ext cx="2400300" cy="2286000"/>
          </a:xfrm>
          <a:solidFill>
            <a:schemeClr val="accent3">
              <a:lumMod val="20000"/>
              <a:lumOff val="80000"/>
            </a:schemeClr>
          </a:solidFill>
        </p:spPr>
        <p:txBody>
          <a:bodyPr>
            <a:noAutofit/>
          </a:bodyPr>
          <a:lstStyle/>
          <a:p>
            <a:pPr algn="r"/>
            <a:r>
              <a:rPr lang="sl-SI" sz="2400" b="1" dirty="0">
                <a:latin typeface="+mn-lt"/>
              </a:rPr>
              <a:t>DEJAVNIKI TVEGANJA ZA IZGORELOST</a:t>
            </a:r>
          </a:p>
        </p:txBody>
      </p:sp>
      <p:sp>
        <p:nvSpPr>
          <p:cNvPr id="3" name="Content Placeholder 2"/>
          <p:cNvSpPr>
            <a:spLocks noGrp="1"/>
          </p:cNvSpPr>
          <p:nvPr>
            <p:ph idx="1"/>
          </p:nvPr>
        </p:nvSpPr>
        <p:spPr>
          <a:xfrm>
            <a:off x="386860" y="1853922"/>
            <a:ext cx="6858000" cy="4572000"/>
          </a:xfrm>
          <a:solidFill>
            <a:schemeClr val="accent1">
              <a:lumMod val="20000"/>
              <a:lumOff val="80000"/>
            </a:schemeClr>
          </a:solidFill>
        </p:spPr>
        <p:txBody>
          <a:bodyPr>
            <a:noAutofit/>
          </a:bodyPr>
          <a:lstStyle/>
          <a:p>
            <a:pPr>
              <a:lnSpc>
                <a:spcPct val="120000"/>
              </a:lnSpc>
            </a:pPr>
            <a:r>
              <a:rPr lang="sl-SI" dirty="0">
                <a:solidFill>
                  <a:schemeClr val="accent1">
                    <a:lumMod val="50000"/>
                  </a:schemeClr>
                </a:solidFill>
              </a:rPr>
              <a:t>stres, povezan s </a:t>
            </a:r>
            <a:r>
              <a:rPr lang="sl-SI" b="1" dirty="0">
                <a:solidFill>
                  <a:schemeClr val="accent1">
                    <a:lumMod val="50000"/>
                  </a:schemeClr>
                </a:solidFill>
              </a:rPr>
              <a:t>profesionalno vlogo</a:t>
            </a:r>
          </a:p>
          <a:p>
            <a:pPr>
              <a:lnSpc>
                <a:spcPct val="120000"/>
              </a:lnSpc>
            </a:pPr>
            <a:r>
              <a:rPr lang="sl-SI" dirty="0">
                <a:solidFill>
                  <a:schemeClr val="accent1">
                    <a:lumMod val="50000"/>
                  </a:schemeClr>
                </a:solidFill>
              </a:rPr>
              <a:t>konfliktnost vlog oziroma </a:t>
            </a:r>
            <a:r>
              <a:rPr lang="sl-SI" b="1" dirty="0">
                <a:solidFill>
                  <a:schemeClr val="accent1">
                    <a:lumMod val="50000"/>
                  </a:schemeClr>
                </a:solidFill>
              </a:rPr>
              <a:t>nezdružljivost pričakovanj </a:t>
            </a:r>
            <a:r>
              <a:rPr lang="sl-SI" dirty="0">
                <a:solidFill>
                  <a:schemeClr val="accent1">
                    <a:lumMod val="50000"/>
                  </a:schemeClr>
                </a:solidFill>
              </a:rPr>
              <a:t>zaposlenega s pričakovanji nadrejenih, podrejenih, sodelavcev ali strank </a:t>
            </a:r>
          </a:p>
          <a:p>
            <a:pPr>
              <a:lnSpc>
                <a:spcPct val="120000"/>
              </a:lnSpc>
            </a:pPr>
            <a:r>
              <a:rPr lang="sl-SI" b="1" dirty="0">
                <a:solidFill>
                  <a:schemeClr val="accent1">
                    <a:lumMod val="50000"/>
                  </a:schemeClr>
                </a:solidFill>
              </a:rPr>
              <a:t>nejasnost profesionalne vloge</a:t>
            </a:r>
            <a:r>
              <a:rPr lang="sl-SI" dirty="0">
                <a:solidFill>
                  <a:schemeClr val="accent1">
                    <a:lumMod val="50000"/>
                  </a:schemeClr>
                </a:solidFill>
              </a:rPr>
              <a:t>, povezana s potrebo po varnosti in predvidljivosti lastnih ciljev in njihovega doseganja </a:t>
            </a:r>
          </a:p>
          <a:p>
            <a:pPr>
              <a:lnSpc>
                <a:spcPct val="120000"/>
              </a:lnSpc>
            </a:pPr>
            <a:r>
              <a:rPr lang="sl-SI" dirty="0">
                <a:solidFill>
                  <a:schemeClr val="accent1">
                    <a:lumMod val="50000"/>
                  </a:schemeClr>
                </a:solidFill>
              </a:rPr>
              <a:t>konflikt med delom in družino </a:t>
            </a:r>
          </a:p>
        </p:txBody>
      </p:sp>
      <p:sp>
        <p:nvSpPr>
          <p:cNvPr id="4" name="Označba mesta besedila 3"/>
          <p:cNvSpPr>
            <a:spLocks noGrp="1"/>
          </p:cNvSpPr>
          <p:nvPr>
            <p:ph type="body" sz="half" idx="2"/>
          </p:nvPr>
        </p:nvSpPr>
        <p:spPr>
          <a:xfrm>
            <a:off x="7998488" y="4840293"/>
            <a:ext cx="3377133" cy="1703696"/>
          </a:xfrm>
          <a:solidFill>
            <a:schemeClr val="accent3">
              <a:lumMod val="20000"/>
              <a:lumOff val="80000"/>
            </a:schemeClr>
          </a:solidFill>
        </p:spPr>
        <p:txBody>
          <a:bodyPr>
            <a:normAutofit lnSpcReduction="10000"/>
          </a:bodyPr>
          <a:lstStyle/>
          <a:p>
            <a:r>
              <a:rPr lang="sl-SI" sz="2400" dirty="0">
                <a:solidFill>
                  <a:schemeClr val="accent1">
                    <a:lumMod val="50000"/>
                  </a:schemeClr>
                </a:solidFill>
              </a:rPr>
              <a:t>Dejavniki, vezani na </a:t>
            </a:r>
            <a:r>
              <a:rPr lang="sl-SI" sz="2400" b="1" dirty="0">
                <a:solidFill>
                  <a:schemeClr val="accent1">
                    <a:lumMod val="50000"/>
                  </a:schemeClr>
                </a:solidFill>
              </a:rPr>
              <a:t>odnos med osebo in organizacijo </a:t>
            </a:r>
            <a:r>
              <a:rPr lang="sl-SI" sz="2400" dirty="0">
                <a:solidFill>
                  <a:schemeClr val="accent1">
                    <a:lumMod val="50000"/>
                  </a:schemeClr>
                </a:solidFill>
              </a:rPr>
              <a:t>- konstrukt profesionalne vloge</a:t>
            </a:r>
          </a:p>
        </p:txBody>
      </p:sp>
      <p:pic>
        <p:nvPicPr>
          <p:cNvPr id="6" name="Picture 2" descr="Rezultat iskanja slik za stress + burnout funny cartoons"/>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6526" y="0"/>
            <a:ext cx="4940553" cy="46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842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solidFill>
            <a:srgbClr val="FFFFCC"/>
          </a:solidFill>
        </p:spPr>
        <p:txBody>
          <a:bodyPr>
            <a:normAutofit/>
          </a:bodyPr>
          <a:lstStyle/>
          <a:p>
            <a:pPr>
              <a:defRPr/>
            </a:pPr>
            <a:r>
              <a:rPr lang="sl-SI" sz="2800" b="1" dirty="0"/>
              <a:t>STRATEGIJE SPOPRIJEMANJA S STRESOM</a:t>
            </a:r>
            <a:endParaRPr lang="en-US" sz="2800" b="1" dirty="0"/>
          </a:p>
        </p:txBody>
      </p:sp>
      <p:sp>
        <p:nvSpPr>
          <p:cNvPr id="25603" name="Rectangle 3"/>
          <p:cNvSpPr>
            <a:spLocks noGrp="1" noChangeArrowheads="1"/>
          </p:cNvSpPr>
          <p:nvPr>
            <p:ph sz="half" idx="1"/>
          </p:nvPr>
        </p:nvSpPr>
        <p:spPr/>
        <p:txBody>
          <a:bodyPr>
            <a:noAutofit/>
          </a:bodyPr>
          <a:lstStyle/>
          <a:p>
            <a:pPr>
              <a:lnSpc>
                <a:spcPct val="120000"/>
              </a:lnSpc>
              <a:buFont typeface="Monotype Sorts" pitchFamily="2" charset="2"/>
              <a:buNone/>
              <a:defRPr/>
            </a:pPr>
            <a:r>
              <a:rPr lang="sl-SI" sz="1400" b="1" dirty="0" smtClean="0">
                <a:solidFill>
                  <a:schemeClr val="tx2"/>
                </a:solidFill>
              </a:rPr>
              <a:t>PROBLEMSKO USMERJENE STRATEGIJE:</a:t>
            </a:r>
            <a:r>
              <a:rPr lang="sl-SI" sz="1400" b="1" dirty="0" smtClean="0"/>
              <a:t> </a:t>
            </a:r>
          </a:p>
          <a:p>
            <a:pPr>
              <a:lnSpc>
                <a:spcPct val="120000"/>
              </a:lnSpc>
              <a:buFont typeface="Wingdings" panose="05000000000000000000" pitchFamily="2" charset="2"/>
              <a:buChar char="§"/>
              <a:defRPr/>
            </a:pPr>
            <a:r>
              <a:rPr lang="sl-SI" sz="1100" b="1" dirty="0"/>
              <a:t>socialne veščine</a:t>
            </a:r>
            <a:r>
              <a:rPr lang="sl-SI" sz="1100" dirty="0"/>
              <a:t>: </a:t>
            </a:r>
            <a:r>
              <a:rPr lang="sl-SI" sz="1100" b="1" dirty="0" err="1"/>
              <a:t>asertivnost</a:t>
            </a:r>
            <a:r>
              <a:rPr lang="sl-SI" sz="1100" b="1" dirty="0"/>
              <a:t>, intimnost, </a:t>
            </a:r>
            <a:r>
              <a:rPr lang="sl-SI" sz="1100" b="1" dirty="0" err="1"/>
              <a:t>samorazkrivanje</a:t>
            </a:r>
            <a:r>
              <a:rPr lang="sl-SI" sz="1100" dirty="0"/>
              <a:t> - aktivirajo socialno podporo, komunikacijo in/ali pogajanja</a:t>
            </a:r>
          </a:p>
          <a:p>
            <a:pPr>
              <a:lnSpc>
                <a:spcPct val="120000"/>
              </a:lnSpc>
              <a:buFont typeface="Wingdings" panose="05000000000000000000" pitchFamily="2" charset="2"/>
              <a:buChar char="§"/>
              <a:defRPr/>
            </a:pPr>
            <a:r>
              <a:rPr lang="sl-SI" sz="1100" b="1" dirty="0"/>
              <a:t>strukturiranje</a:t>
            </a:r>
            <a:r>
              <a:rPr lang="sl-SI" sz="1100" dirty="0"/>
              <a:t> - zbiranje informacij o stresorju, premislek o razpoložljivih resursih, načrtovanje njihove izrabe</a:t>
            </a:r>
          </a:p>
          <a:p>
            <a:pPr>
              <a:lnSpc>
                <a:spcPct val="120000"/>
              </a:lnSpc>
              <a:buFont typeface="Wingdings" panose="05000000000000000000" pitchFamily="2" charset="2"/>
              <a:buChar char="§"/>
              <a:defRPr/>
            </a:pPr>
            <a:r>
              <a:rPr lang="sl-SI" sz="1100" b="1" dirty="0"/>
              <a:t>zavedanje vzrokov in posledic stresnega dogajanja</a:t>
            </a:r>
            <a:r>
              <a:rPr lang="sl-SI" sz="1100" dirty="0"/>
              <a:t> (</a:t>
            </a:r>
            <a:r>
              <a:rPr lang="sl-SI" sz="1100" i="1" dirty="0" err="1"/>
              <a:t>stress</a:t>
            </a:r>
            <a:r>
              <a:rPr lang="sl-SI" sz="1100" i="1" dirty="0"/>
              <a:t> monitoring</a:t>
            </a:r>
            <a:r>
              <a:rPr lang="sl-SI" sz="1100" dirty="0"/>
              <a:t>)</a:t>
            </a:r>
          </a:p>
          <a:p>
            <a:pPr>
              <a:lnSpc>
                <a:spcPct val="120000"/>
              </a:lnSpc>
              <a:buFont typeface="Monotype Sorts" pitchFamily="2" charset="2"/>
              <a:buNone/>
              <a:defRPr/>
            </a:pPr>
            <a:r>
              <a:rPr lang="sl-SI" sz="1400" b="1" dirty="0" smtClean="0">
                <a:solidFill>
                  <a:schemeClr val="tx2"/>
                </a:solidFill>
              </a:rPr>
              <a:t>STRATEGIJE, USMERJENE K EMOCIJAM:</a:t>
            </a:r>
            <a:endParaRPr lang="sl-SI" sz="1400" b="1" dirty="0" smtClean="0"/>
          </a:p>
          <a:p>
            <a:pPr>
              <a:lnSpc>
                <a:spcPct val="120000"/>
              </a:lnSpc>
              <a:buFont typeface="Wingdings" panose="05000000000000000000" pitchFamily="2" charset="2"/>
              <a:buChar char="§"/>
              <a:defRPr/>
            </a:pPr>
            <a:r>
              <a:rPr lang="sl-SI" sz="1050" dirty="0"/>
              <a:t> </a:t>
            </a:r>
            <a:r>
              <a:rPr lang="sl-SI" sz="1100" dirty="0"/>
              <a:t>navadno povezane s ponovno oceno situacije - kadar se ta zdi nespremenljiva, neredko nastopita izogibanje ali zanikanje</a:t>
            </a:r>
          </a:p>
          <a:p>
            <a:pPr>
              <a:lnSpc>
                <a:spcPct val="120000"/>
              </a:lnSpc>
              <a:buFont typeface="Wingdings" panose="05000000000000000000" pitchFamily="2" charset="2"/>
              <a:buChar char="§"/>
              <a:defRPr/>
            </a:pPr>
            <a:r>
              <a:rPr lang="sl-SI" sz="1100" dirty="0"/>
              <a:t>ljudje svoje emocionalne odzive »kontrolirajo« z različnimi </a:t>
            </a:r>
            <a:r>
              <a:rPr lang="sl-SI" sz="1100" b="1" dirty="0"/>
              <a:t>vedenjskimi postopki</a:t>
            </a:r>
            <a:r>
              <a:rPr lang="sl-SI" sz="1100" dirty="0"/>
              <a:t> - s pretiranim uživanjem alkohola in/ali drog, z zatekanjem k </a:t>
            </a:r>
            <a:r>
              <a:rPr lang="sl-SI" sz="1100" b="1" dirty="0"/>
              <a:t>nadomestnim zadovoljitvam</a:t>
            </a:r>
            <a:r>
              <a:rPr lang="sl-SI" sz="1100" dirty="0"/>
              <a:t> (in zaposlitvam) -  ukvarjanje s športom, gledanje televizije in/ali intenzivni, kvantitativno bogatejši socialni stiki </a:t>
            </a:r>
          </a:p>
        </p:txBody>
      </p:sp>
      <p:sp>
        <p:nvSpPr>
          <p:cNvPr id="2" name="Označba mesta besedila 1"/>
          <p:cNvSpPr>
            <a:spLocks noGrp="1"/>
          </p:cNvSpPr>
          <p:nvPr>
            <p:ph sz="half" idx="2"/>
          </p:nvPr>
        </p:nvSpPr>
        <p:spPr>
          <a:solidFill>
            <a:srgbClr val="FFCCCC"/>
          </a:solidFill>
        </p:spPr>
        <p:txBody>
          <a:bodyPr>
            <a:noAutofit/>
          </a:bodyPr>
          <a:lstStyle/>
          <a:p>
            <a:pPr marL="45720" indent="0">
              <a:buNone/>
              <a:defRPr/>
            </a:pPr>
            <a:r>
              <a:rPr lang="sl-SI" b="1" dirty="0"/>
              <a:t>Funkcije spoprijemanja</a:t>
            </a:r>
            <a:r>
              <a:rPr lang="sl-SI" dirty="0"/>
              <a:t>: </a:t>
            </a:r>
          </a:p>
          <a:p>
            <a:pPr marL="342900" indent="-342900">
              <a:buFont typeface="+mj-lt"/>
              <a:buAutoNum type="arabicPeriod"/>
              <a:defRPr/>
            </a:pPr>
            <a:r>
              <a:rPr lang="sl-SI" b="1" dirty="0">
                <a:solidFill>
                  <a:srgbClr val="002060"/>
                </a:solidFill>
              </a:rPr>
              <a:t>problemsko usmerjene strategije </a:t>
            </a:r>
            <a:r>
              <a:rPr lang="sl-SI" dirty="0"/>
              <a:t>(direktna akcija, aktivno spoprijemanje) usmerijo človekove vire na reševanje problema, ki mu povzroča stres</a:t>
            </a:r>
          </a:p>
          <a:p>
            <a:pPr marL="342900" indent="-342900">
              <a:buFont typeface="+mj-lt"/>
              <a:buAutoNum type="arabicPeriod"/>
              <a:defRPr/>
            </a:pPr>
            <a:r>
              <a:rPr lang="sl-SI" b="1" dirty="0">
                <a:solidFill>
                  <a:srgbClr val="002060"/>
                </a:solidFill>
              </a:rPr>
              <a:t>strategije usmerjene k emocijam </a:t>
            </a:r>
            <a:r>
              <a:rPr lang="sl-SI" dirty="0"/>
              <a:t>(blažilno, pasivno) blažijo in umirjajo napetost, ki jo povzroči stresni dogodek = način vzdrževanja čustvenega ravnovesja</a:t>
            </a:r>
          </a:p>
          <a:p>
            <a:pPr marL="45720" indent="0">
              <a:buNone/>
              <a:defRPr/>
            </a:pPr>
            <a:endParaRPr lang="sl-SI" b="1" dirty="0" smtClean="0">
              <a:solidFill>
                <a:srgbClr val="FFC000"/>
              </a:solidFill>
            </a:endParaRPr>
          </a:p>
          <a:p>
            <a:pPr marL="45720" indent="0">
              <a:buNone/>
              <a:defRPr/>
            </a:pPr>
            <a:r>
              <a:rPr lang="sl-SI" sz="1800" b="1" dirty="0" smtClean="0">
                <a:solidFill>
                  <a:srgbClr val="002060"/>
                </a:solidFill>
              </a:rPr>
              <a:t>POGOSTA RABA PASIVNEGA SPOPRIJEMANJA </a:t>
            </a:r>
            <a:r>
              <a:rPr lang="sl-SI" sz="1800" b="1" dirty="0" smtClean="0">
                <a:solidFill>
                  <a:srgbClr val="002060"/>
                </a:solidFill>
                <a:sym typeface="Wingdings" panose="05000000000000000000" pitchFamily="2" charset="2"/>
              </a:rPr>
              <a:t> </a:t>
            </a:r>
            <a:r>
              <a:rPr lang="sl-SI" sz="1800" b="1" dirty="0" smtClean="0">
                <a:solidFill>
                  <a:srgbClr val="002060"/>
                </a:solidFill>
              </a:rPr>
              <a:t>SLABŠI PSIHOSOCIALNI IN ZDRAVSTVENI IZIDI</a:t>
            </a:r>
            <a:endParaRPr lang="sl-SI" sz="1800" dirty="0">
              <a:solidFill>
                <a:srgbClr val="002060"/>
              </a:solidFill>
            </a:endParaRPr>
          </a:p>
        </p:txBody>
      </p:sp>
    </p:spTree>
    <p:extLst>
      <p:ext uri="{BB962C8B-B14F-4D97-AF65-F5344CB8AC3E}">
        <p14:creationId xmlns:p14="http://schemas.microsoft.com/office/powerpoint/2010/main" val="72329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431700" y="-1016831"/>
            <a:ext cx="2400300" cy="2286000"/>
          </a:xfrm>
          <a:solidFill>
            <a:srgbClr val="FFCCCC"/>
          </a:solidFill>
        </p:spPr>
        <p:txBody>
          <a:bodyPr>
            <a:noAutofit/>
          </a:bodyPr>
          <a:lstStyle/>
          <a:p>
            <a:pPr>
              <a:defRPr/>
            </a:pPr>
            <a:r>
              <a:rPr lang="sl-SI" sz="1600" b="1" dirty="0"/>
              <a:t>INDIVIDUALNOST STRATEGIJ – zlata pravila spoprijemanja</a:t>
            </a:r>
            <a:endParaRPr lang="en-US" sz="1600" b="1" dirty="0"/>
          </a:p>
        </p:txBody>
      </p:sp>
      <p:sp>
        <p:nvSpPr>
          <p:cNvPr id="29699" name="Rectangle 3"/>
          <p:cNvSpPr>
            <a:spLocks noGrp="1" noChangeArrowheads="1"/>
          </p:cNvSpPr>
          <p:nvPr>
            <p:ph idx="1"/>
          </p:nvPr>
        </p:nvSpPr>
        <p:spPr>
          <a:xfrm>
            <a:off x="6211425" y="216604"/>
            <a:ext cx="4438755" cy="5486400"/>
          </a:xfrm>
        </p:spPr>
        <p:txBody>
          <a:bodyPr>
            <a:noAutofit/>
          </a:bodyPr>
          <a:lstStyle/>
          <a:p>
            <a:pPr>
              <a:lnSpc>
                <a:spcPct val="120000"/>
              </a:lnSpc>
              <a:defRPr/>
            </a:pPr>
            <a:r>
              <a:rPr lang="sl-SI" sz="1400" b="1" dirty="0">
                <a:solidFill>
                  <a:schemeClr val="accent1">
                    <a:lumMod val="75000"/>
                  </a:schemeClr>
                </a:solidFill>
              </a:rPr>
              <a:t>ORGANIZIRANJE ČASA: </a:t>
            </a:r>
            <a:r>
              <a:rPr lang="sl-SI" sz="1400" dirty="0">
                <a:solidFill>
                  <a:schemeClr val="accent1">
                    <a:lumMod val="75000"/>
                  </a:schemeClr>
                </a:solidFill>
              </a:rPr>
              <a:t>pristop, odnos do obveznosti, nalog in dogodkov, za katerega so značilni opredelitev ciljev (dolgoročnih, kratkoročnih, dnevnih), dnevno določanje prioritetnih opravil (glede na cilje) ter izdelava urnika (razporeda), ki mora dopuščati morebitno vključevanje nenadnih, nujnih nalog</a:t>
            </a:r>
            <a:endParaRPr lang="sl-SI" sz="1400" b="1" dirty="0">
              <a:solidFill>
                <a:schemeClr val="accent1">
                  <a:lumMod val="75000"/>
                </a:schemeClr>
              </a:solidFill>
            </a:endParaRPr>
          </a:p>
          <a:p>
            <a:pPr>
              <a:lnSpc>
                <a:spcPct val="120000"/>
              </a:lnSpc>
              <a:defRPr/>
            </a:pPr>
            <a:r>
              <a:rPr lang="sl-SI" sz="1400" b="1" dirty="0">
                <a:solidFill>
                  <a:schemeClr val="accent1">
                    <a:lumMod val="75000"/>
                  </a:schemeClr>
                </a:solidFill>
              </a:rPr>
              <a:t>TELESNA AKTIVNOST</a:t>
            </a:r>
            <a:r>
              <a:rPr lang="sl-SI" sz="1400" dirty="0">
                <a:solidFill>
                  <a:schemeClr val="accent1">
                    <a:lumMod val="75000"/>
                  </a:schemeClr>
                </a:solidFill>
              </a:rPr>
              <a:t>(</a:t>
            </a:r>
            <a:r>
              <a:rPr lang="sl-SI" sz="1400" i="1" dirty="0" err="1">
                <a:solidFill>
                  <a:schemeClr val="accent1">
                    <a:lumMod val="75000"/>
                  </a:schemeClr>
                </a:solidFill>
              </a:rPr>
              <a:t>fitness</a:t>
            </a:r>
            <a:r>
              <a:rPr lang="sl-SI" sz="1400" dirty="0">
                <a:solidFill>
                  <a:schemeClr val="accent1">
                    <a:lumMod val="75000"/>
                  </a:schemeClr>
                </a:solidFill>
              </a:rPr>
              <a:t>): znižuje dovzetnost za stres, anksioznost, krvni pritisk in reaktivnost v splošnem</a:t>
            </a:r>
            <a:endParaRPr lang="sl-SI" sz="1400" b="1" dirty="0">
              <a:solidFill>
                <a:schemeClr val="accent1">
                  <a:lumMod val="75000"/>
                </a:schemeClr>
              </a:solidFill>
            </a:endParaRPr>
          </a:p>
          <a:p>
            <a:pPr>
              <a:lnSpc>
                <a:spcPct val="120000"/>
              </a:lnSpc>
              <a:defRPr/>
            </a:pPr>
            <a:r>
              <a:rPr lang="sl-SI" sz="1400" b="1" dirty="0">
                <a:solidFill>
                  <a:schemeClr val="accent1">
                    <a:lumMod val="75000"/>
                  </a:schemeClr>
                </a:solidFill>
              </a:rPr>
              <a:t>ANTICIPIRANJE STRESNEGA DOGODKA: </a:t>
            </a:r>
            <a:r>
              <a:rPr lang="sl-SI" sz="1400" dirty="0">
                <a:solidFill>
                  <a:schemeClr val="accent1">
                    <a:lumMod val="75000"/>
                  </a:schemeClr>
                </a:solidFill>
              </a:rPr>
              <a:t>način priprave, ki (vsaj do neke mere) ublaži zaskrbljenost - oseba najprej zbere informacije o dogodku, kar sicer vzbudi anksioznost, vendar sta še zmeraj mogoči vizualizacija dogajanja ter opredelitev lastnih pričakovanj (na mentalnem planu); pride do mobilizacije strategij obvladovanja stresa, verjetnost uspešnega izida močno naraste; krepitev </a:t>
            </a:r>
            <a:r>
              <a:rPr lang="sl-SI" sz="1400" b="1" dirty="0">
                <a:solidFill>
                  <a:schemeClr val="accent1">
                    <a:lumMod val="75000"/>
                  </a:schemeClr>
                </a:solidFill>
              </a:rPr>
              <a:t>občutka kontrole nad lastnim življenjem</a:t>
            </a:r>
            <a:r>
              <a:rPr lang="sl-SI" sz="1400" dirty="0">
                <a:solidFill>
                  <a:schemeClr val="accent1">
                    <a:lumMod val="75000"/>
                  </a:schemeClr>
                </a:solidFill>
              </a:rPr>
              <a:t>, ki predstavlja najboljšo »opremljenost« za obvladovanje vseh vrst stresnih obremenitev</a:t>
            </a:r>
            <a:endParaRPr lang="en-US" sz="1400" dirty="0">
              <a:solidFill>
                <a:schemeClr val="accent1">
                  <a:lumMod val="75000"/>
                </a:schemeClr>
              </a:solidFill>
            </a:endParaRPr>
          </a:p>
        </p:txBody>
      </p:sp>
      <p:sp>
        <p:nvSpPr>
          <p:cNvPr id="3" name="Označba mesta besedila 2"/>
          <p:cNvSpPr>
            <a:spLocks noGrp="1"/>
          </p:cNvSpPr>
          <p:nvPr>
            <p:ph type="body" sz="half" idx="2"/>
          </p:nvPr>
        </p:nvSpPr>
        <p:spPr>
          <a:xfrm>
            <a:off x="-485427" y="7785368"/>
            <a:ext cx="2400300" cy="3379124"/>
          </a:xfrm>
        </p:spPr>
        <p:txBody>
          <a:bodyPr/>
          <a:lstStyle/>
          <a:p>
            <a:endParaRPr lang="sl-SI" dirty="0"/>
          </a:p>
        </p:txBody>
      </p:sp>
      <p:pic>
        <p:nvPicPr>
          <p:cNvPr id="6" name="Picture 1" descr="Cartoon ID: toon-2011"/>
          <p:cNvPicPr>
            <a:picLocks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1494000"/>
            <a:ext cx="5832000" cy="53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47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163019" y="-73403"/>
            <a:ext cx="7543800" cy="1450757"/>
          </a:xfrm>
          <a:solidFill>
            <a:schemeClr val="accent1">
              <a:lumMod val="20000"/>
              <a:lumOff val="80000"/>
            </a:schemeClr>
          </a:solidFill>
        </p:spPr>
        <p:txBody>
          <a:bodyPr>
            <a:normAutofit/>
          </a:bodyPr>
          <a:lstStyle/>
          <a:p>
            <a:pPr algn="r">
              <a:defRPr/>
            </a:pPr>
            <a:r>
              <a:rPr lang="sl-SI" sz="2800" b="1" dirty="0"/>
              <a:t>VAROVALNI DEJAVNIKI: načrtovanje ukrepov za zmanjšanje izgorelosti</a:t>
            </a:r>
          </a:p>
        </p:txBody>
      </p:sp>
      <p:sp>
        <p:nvSpPr>
          <p:cNvPr id="39939" name="Rectangle 3"/>
          <p:cNvSpPr>
            <a:spLocks noGrp="1" noChangeArrowheads="1"/>
          </p:cNvSpPr>
          <p:nvPr>
            <p:ph sz="half" idx="1"/>
          </p:nvPr>
        </p:nvSpPr>
        <p:spPr>
          <a:xfrm>
            <a:off x="2193995" y="1915638"/>
            <a:ext cx="3703320" cy="4023360"/>
          </a:xfrm>
          <a:solidFill>
            <a:schemeClr val="accent3">
              <a:lumMod val="20000"/>
              <a:lumOff val="80000"/>
            </a:schemeClr>
          </a:solidFill>
        </p:spPr>
        <p:txBody>
          <a:bodyPr>
            <a:noAutofit/>
          </a:bodyPr>
          <a:lstStyle/>
          <a:p>
            <a:pPr>
              <a:buFont typeface="Wingdings" panose="05000000000000000000" pitchFamily="2" charset="2"/>
              <a:buChar char="§"/>
              <a:defRPr/>
            </a:pPr>
            <a:r>
              <a:rPr lang="sl-SI" sz="1600" b="1" dirty="0" smtClean="0">
                <a:solidFill>
                  <a:srgbClr val="002060"/>
                </a:solidFill>
              </a:rPr>
              <a:t>»</a:t>
            </a:r>
            <a:r>
              <a:rPr lang="sl-SI" sz="1600" b="1" dirty="0" err="1" smtClean="0">
                <a:solidFill>
                  <a:srgbClr val="002060"/>
                </a:solidFill>
              </a:rPr>
              <a:t>samoučinkovitost</a:t>
            </a:r>
            <a:r>
              <a:rPr lang="sl-SI" sz="1600" b="1" dirty="0" smtClean="0">
                <a:solidFill>
                  <a:srgbClr val="002060"/>
                </a:solidFill>
              </a:rPr>
              <a:t>« in občutek osebne moči</a:t>
            </a:r>
          </a:p>
          <a:p>
            <a:pPr>
              <a:buFont typeface="Wingdings" panose="05000000000000000000" pitchFamily="2" charset="2"/>
              <a:buChar char="§"/>
              <a:defRPr/>
            </a:pPr>
            <a:r>
              <a:rPr lang="sl-SI" sz="1600" b="1" dirty="0" smtClean="0">
                <a:solidFill>
                  <a:srgbClr val="002060"/>
                </a:solidFill>
              </a:rPr>
              <a:t>pozitiven odnos</a:t>
            </a:r>
          </a:p>
          <a:p>
            <a:pPr>
              <a:buFont typeface="Wingdings" panose="05000000000000000000" pitchFamily="2" charset="2"/>
              <a:buChar char="§"/>
              <a:defRPr/>
            </a:pPr>
            <a:r>
              <a:rPr lang="sl-SI" sz="1600" b="1" dirty="0" smtClean="0">
                <a:solidFill>
                  <a:srgbClr val="002060"/>
                </a:solidFill>
              </a:rPr>
              <a:t>optimizem</a:t>
            </a:r>
          </a:p>
          <a:p>
            <a:pPr>
              <a:buFont typeface="Wingdings" panose="05000000000000000000" pitchFamily="2" charset="2"/>
              <a:buChar char="§"/>
              <a:defRPr/>
            </a:pPr>
            <a:r>
              <a:rPr lang="sl-SI" sz="1600" b="1" dirty="0" smtClean="0">
                <a:solidFill>
                  <a:srgbClr val="002060"/>
                </a:solidFill>
              </a:rPr>
              <a:t>čustvena podpora iz okolja </a:t>
            </a:r>
          </a:p>
          <a:p>
            <a:pPr>
              <a:buFont typeface="Wingdings" panose="05000000000000000000" pitchFamily="2" charset="2"/>
              <a:buChar char="§"/>
              <a:defRPr/>
            </a:pPr>
            <a:r>
              <a:rPr lang="sl-SI" sz="1600" b="1" dirty="0" err="1" smtClean="0">
                <a:solidFill>
                  <a:srgbClr val="002060"/>
                </a:solidFill>
              </a:rPr>
              <a:t>ekstraverzija</a:t>
            </a:r>
            <a:r>
              <a:rPr lang="sl-SI" sz="1600" dirty="0" smtClean="0">
                <a:solidFill>
                  <a:srgbClr val="002060"/>
                </a:solidFill>
                <a:effectLst/>
              </a:rPr>
              <a:t> </a:t>
            </a:r>
            <a:r>
              <a:rPr lang="sl-SI" sz="1600" dirty="0" smtClean="0">
                <a:solidFill>
                  <a:srgbClr val="002060"/>
                </a:solidFill>
              </a:rPr>
              <a:t>(le za osebno izpolnitev)</a:t>
            </a:r>
          </a:p>
          <a:p>
            <a:pPr>
              <a:buFont typeface="Wingdings" panose="05000000000000000000" pitchFamily="2" charset="2"/>
              <a:buChar char="§"/>
              <a:defRPr/>
            </a:pPr>
            <a:r>
              <a:rPr lang="sl-SI" sz="1600" b="1" dirty="0" smtClean="0">
                <a:solidFill>
                  <a:srgbClr val="002060"/>
                </a:solidFill>
              </a:rPr>
              <a:t>veščine v medosebnih odnosih – kakovostno sporazumevanje</a:t>
            </a:r>
            <a:r>
              <a:rPr lang="sl-SI" sz="1600" dirty="0" smtClean="0">
                <a:solidFill>
                  <a:srgbClr val="002060"/>
                </a:solidFill>
              </a:rPr>
              <a:t> (za depersonalizacijo in osebno izpolnitev</a:t>
            </a:r>
            <a:r>
              <a:rPr lang="sl-SI" sz="1600" dirty="0" smtClean="0"/>
              <a:t>)</a:t>
            </a:r>
          </a:p>
        </p:txBody>
      </p:sp>
      <p:sp>
        <p:nvSpPr>
          <p:cNvPr id="3" name="Označba mesta vsebine 2"/>
          <p:cNvSpPr>
            <a:spLocks noGrp="1"/>
          </p:cNvSpPr>
          <p:nvPr>
            <p:ph sz="half" idx="2"/>
          </p:nvPr>
        </p:nvSpPr>
        <p:spPr/>
        <p:txBody>
          <a:bodyPr/>
          <a:lstStyle/>
          <a:p>
            <a:endParaRPr lang="sl-SI"/>
          </a:p>
        </p:txBody>
      </p:sp>
      <p:pic>
        <p:nvPicPr>
          <p:cNvPr id="12292" name="Picture 4" descr="stress cartoons - Google Search"/>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7315" y="1363638"/>
            <a:ext cx="4809504" cy="56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846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41499" y="2003460"/>
            <a:ext cx="7543800" cy="1450757"/>
          </a:xfrm>
        </p:spPr>
        <p:txBody>
          <a:bodyPr>
            <a:normAutofit/>
          </a:bodyPr>
          <a:lstStyle/>
          <a:p>
            <a:r>
              <a:rPr lang="sl-SI" sz="4800" b="1" dirty="0" smtClean="0">
                <a:solidFill>
                  <a:schemeClr val="accent1">
                    <a:lumMod val="50000"/>
                  </a:schemeClr>
                </a:solidFill>
              </a:rPr>
              <a:t>PRIČAKOVANJA?</a:t>
            </a:r>
            <a:endParaRPr lang="sl-SI" sz="4800" b="1" dirty="0">
              <a:solidFill>
                <a:schemeClr val="accent1">
                  <a:lumMod val="50000"/>
                </a:schemeClr>
              </a:solidFill>
            </a:endParaRPr>
          </a:p>
        </p:txBody>
      </p:sp>
      <p:pic>
        <p:nvPicPr>
          <p:cNvPr id="2050" name="Picture 2" descr="Rezultat iskanja slik za stress + burnout funny cartoons"/>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9205" y="0"/>
            <a:ext cx="5986699" cy="68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94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lstStyle/>
          <a:p>
            <a:r>
              <a:rPr lang="sl-SI" dirty="0" smtClean="0"/>
              <a:t>VAJE</a:t>
            </a:r>
            <a:endParaRPr lang="sl-SI" dirty="0"/>
          </a:p>
        </p:txBody>
      </p:sp>
      <p:sp>
        <p:nvSpPr>
          <p:cNvPr id="5" name="Označba mesta vsebine 4"/>
          <p:cNvSpPr>
            <a:spLocks noGrp="1"/>
          </p:cNvSpPr>
          <p:nvPr>
            <p:ph type="body" sz="half" idx="2"/>
          </p:nvPr>
        </p:nvSpPr>
        <p:spPr>
          <a:solidFill>
            <a:srgbClr val="FFFFCC"/>
          </a:solidFill>
        </p:spPr>
        <p:txBody>
          <a:bodyPr>
            <a:normAutofit/>
          </a:bodyPr>
          <a:lstStyle/>
          <a:p>
            <a:pPr marL="342900" indent="-342900">
              <a:buFont typeface="Arial" panose="020B0604020202020204" pitchFamily="34" charset="0"/>
              <a:buChar char="•"/>
            </a:pPr>
            <a:r>
              <a:rPr lang="sl-SI" sz="2400" dirty="0" smtClean="0">
                <a:solidFill>
                  <a:schemeClr val="accent1">
                    <a:lumMod val="75000"/>
                  </a:schemeClr>
                </a:solidFill>
              </a:rPr>
              <a:t>čustva v stresni situaciji</a:t>
            </a:r>
          </a:p>
          <a:p>
            <a:pPr marL="342900" indent="-342900">
              <a:buFont typeface="Arial" panose="020B0604020202020204" pitchFamily="34" charset="0"/>
              <a:buChar char="•"/>
            </a:pPr>
            <a:r>
              <a:rPr lang="sl-SI" sz="2400" dirty="0" smtClean="0">
                <a:solidFill>
                  <a:schemeClr val="accent1">
                    <a:lumMod val="75000"/>
                  </a:schemeClr>
                </a:solidFill>
              </a:rPr>
              <a:t>sedem korakov</a:t>
            </a:r>
            <a:endParaRPr lang="sl-SI" sz="2400" dirty="0">
              <a:solidFill>
                <a:schemeClr val="accent1">
                  <a:lumMod val="75000"/>
                </a:schemeClr>
              </a:solidFill>
            </a:endParaRPr>
          </a:p>
        </p:txBody>
      </p:sp>
      <p:pic>
        <p:nvPicPr>
          <p:cNvPr id="16" name="Označba mesta slike 15"/>
          <p:cNvPicPr>
            <a:picLocks noGrp="1"/>
          </p:cNvPicPr>
          <p:nvPr>
            <p:ph type="pic" idx="1"/>
          </p:nvPr>
        </p:nvPicPr>
        <p:blipFill>
          <a:blip r:embed="rId2">
            <a:extLst>
              <a:ext uri="{28A0092B-C50C-407E-A947-70E740481C1C}">
                <a14:useLocalDpi xmlns:a14="http://schemas.microsoft.com/office/drawing/2010/main" val="0"/>
              </a:ext>
            </a:extLst>
          </a:blip>
          <a:srcRect l="3655" r="3655"/>
          <a:stretch>
            <a:fillRect/>
          </a:stretch>
        </p:blipFill>
        <p:spPr>
          <a:xfrm>
            <a:off x="760413" y="685800"/>
            <a:ext cx="6858000" cy="5328000"/>
          </a:xfrm>
        </p:spPr>
      </p:pic>
      <p:sp>
        <p:nvSpPr>
          <p:cNvPr id="15" name="Označba mesta slike 10"/>
          <p:cNvSpPr txBox="1">
            <a:spLocks noChangeAspect="1"/>
          </p:cNvSpPr>
          <p:nvPr/>
        </p:nvSpPr>
        <p:spPr>
          <a:xfrm>
            <a:off x="479375" y="476672"/>
            <a:ext cx="5200959" cy="6084000"/>
          </a:xfrm>
          <a:prstGeom prst="rect">
            <a:avLst/>
          </a:prstGeom>
          <a:noFill/>
          <a:ln w="9525">
            <a:noFill/>
            <a:miter lim="800000"/>
          </a:ln>
          <a:effectLst/>
        </p:spPr>
      </p:sp>
    </p:spTree>
    <p:extLst>
      <p:ext uri="{BB962C8B-B14F-4D97-AF65-F5344CB8AC3E}">
        <p14:creationId xmlns:p14="http://schemas.microsoft.com/office/powerpoint/2010/main" val="34055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5"/>
          <p:cNvSpPr>
            <a:spLocks noGrp="1"/>
          </p:cNvSpPr>
          <p:nvPr>
            <p:ph type="title"/>
          </p:nvPr>
        </p:nvSpPr>
        <p:spPr>
          <a:xfrm>
            <a:off x="6811072" y="513526"/>
            <a:ext cx="5180251" cy="1727200"/>
          </a:xfrm>
          <a:solidFill>
            <a:srgbClr val="FFFFCC"/>
          </a:solidFill>
        </p:spPr>
        <p:txBody>
          <a:bodyPr/>
          <a:lstStyle/>
          <a:p>
            <a:r>
              <a:rPr lang="sl-SI" b="1" dirty="0" smtClean="0"/>
              <a:t>EMOCIONALNA</a:t>
            </a:r>
            <a:endParaRPr lang="sl-SI" b="1" dirty="0"/>
          </a:p>
        </p:txBody>
      </p:sp>
      <p:pic>
        <p:nvPicPr>
          <p:cNvPr id="5" name="Označba mesta slike 4"/>
          <p:cNvPicPr>
            <a:picLocks noGrp="1"/>
          </p:cNvPicPr>
          <p:nvPr>
            <p:ph type="pic" idx="1"/>
          </p:nvPr>
        </p:nvPicPr>
        <p:blipFill>
          <a:blip r:embed="rId2">
            <a:extLst>
              <a:ext uri="{28A0092B-C50C-407E-A947-70E740481C1C}">
                <a14:useLocalDpi xmlns:a14="http://schemas.microsoft.com/office/drawing/2010/main" val="0"/>
              </a:ext>
            </a:extLst>
          </a:blip>
          <a:srcRect l="1438" r="1438"/>
          <a:stretch>
            <a:fillRect/>
          </a:stretch>
        </p:blipFill>
        <p:spPr>
          <a:xfrm>
            <a:off x="0" y="513526"/>
            <a:ext cx="6858000" cy="5652000"/>
          </a:xfrm>
        </p:spPr>
      </p:pic>
      <p:sp>
        <p:nvSpPr>
          <p:cNvPr id="7" name="Označba mesta vsebine 6"/>
          <p:cNvSpPr>
            <a:spLocks noGrp="1"/>
          </p:cNvSpPr>
          <p:nvPr>
            <p:ph type="body" sz="half" idx="2"/>
          </p:nvPr>
        </p:nvSpPr>
        <p:spPr>
          <a:xfrm>
            <a:off x="8614190" y="4461830"/>
            <a:ext cx="3377133" cy="1703696"/>
          </a:xfrm>
          <a:solidFill>
            <a:srgbClr val="FFCCCC"/>
          </a:solidFill>
        </p:spPr>
        <p:txBody>
          <a:bodyPr>
            <a:noAutofit/>
          </a:bodyPr>
          <a:lstStyle/>
          <a:p>
            <a:pPr marL="342900" indent="-342900">
              <a:buFont typeface="Arial" panose="020B0604020202020204" pitchFamily="34" charset="0"/>
              <a:buChar char="•"/>
            </a:pPr>
            <a:r>
              <a:rPr lang="sl-SI" sz="2400" dirty="0" smtClean="0">
                <a:solidFill>
                  <a:schemeClr val="accent1">
                    <a:lumMod val="75000"/>
                  </a:schemeClr>
                </a:solidFill>
              </a:rPr>
              <a:t>Kaj se mi dogaja?</a:t>
            </a:r>
          </a:p>
          <a:p>
            <a:pPr marL="342900" indent="-342900">
              <a:buFont typeface="Arial" panose="020B0604020202020204" pitchFamily="34" charset="0"/>
              <a:buChar char="•"/>
            </a:pPr>
            <a:r>
              <a:rPr lang="sl-SI" sz="2400" dirty="0" smtClean="0">
                <a:solidFill>
                  <a:schemeClr val="accent1">
                    <a:lumMod val="75000"/>
                  </a:schemeClr>
                </a:solidFill>
              </a:rPr>
              <a:t>Kako se počutim?</a:t>
            </a:r>
          </a:p>
          <a:p>
            <a:pPr marL="342900" indent="-342900">
              <a:buFont typeface="Arial" panose="020B0604020202020204" pitchFamily="34" charset="0"/>
              <a:buChar char="•"/>
            </a:pPr>
            <a:r>
              <a:rPr lang="sl-SI" sz="2400" dirty="0" smtClean="0">
                <a:solidFill>
                  <a:schemeClr val="accent1">
                    <a:lumMod val="75000"/>
                  </a:schemeClr>
                </a:solidFill>
              </a:rPr>
              <a:t>Katero čustvo doživljam?</a:t>
            </a:r>
          </a:p>
        </p:txBody>
      </p:sp>
    </p:spTree>
    <p:extLst>
      <p:ext uri="{BB962C8B-B14F-4D97-AF65-F5344CB8AC3E}">
        <p14:creationId xmlns:p14="http://schemas.microsoft.com/office/powerpoint/2010/main" val="165651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p:cNvSpPr>
            <a:spLocks noGrp="1"/>
          </p:cNvSpPr>
          <p:nvPr>
            <p:ph type="title"/>
          </p:nvPr>
        </p:nvSpPr>
        <p:spPr>
          <a:xfrm>
            <a:off x="260698" y="-192366"/>
            <a:ext cx="10360501" cy="1219200"/>
          </a:xfrm>
        </p:spPr>
        <p:txBody>
          <a:bodyPr/>
          <a:lstStyle/>
          <a:p>
            <a:r>
              <a:rPr lang="sl-SI" b="1" dirty="0" smtClean="0"/>
              <a:t>SEDEM-KORAČNA</a:t>
            </a:r>
            <a:endParaRPr lang="sl-SI" b="1" dirty="0"/>
          </a:p>
        </p:txBody>
      </p:sp>
      <p:sp>
        <p:nvSpPr>
          <p:cNvPr id="6" name="Označba mesta vsebine 5"/>
          <p:cNvSpPr>
            <a:spLocks noGrp="1"/>
          </p:cNvSpPr>
          <p:nvPr>
            <p:ph sz="half" idx="1"/>
          </p:nvPr>
        </p:nvSpPr>
        <p:spPr>
          <a:xfrm>
            <a:off x="260698" y="1196752"/>
            <a:ext cx="4977104" cy="4470400"/>
          </a:xfrm>
        </p:spPr>
        <p:txBody>
          <a:bodyPr>
            <a:normAutofit fontScale="92500" lnSpcReduction="20000"/>
          </a:bodyPr>
          <a:lstStyle/>
          <a:p>
            <a:pPr marL="0" indent="0">
              <a:buNone/>
            </a:pPr>
            <a:r>
              <a:rPr lang="sl-SI" sz="1700" i="1" dirty="0"/>
              <a:t>Most </a:t>
            </a:r>
            <a:r>
              <a:rPr lang="sl-SI" sz="1700" i="1" dirty="0" err="1"/>
              <a:t>people</a:t>
            </a:r>
            <a:r>
              <a:rPr lang="sl-SI" sz="1700" i="1" dirty="0"/>
              <a:t> </a:t>
            </a:r>
            <a:r>
              <a:rPr lang="sl-SI" sz="1700" i="1" dirty="0" err="1"/>
              <a:t>spend</a:t>
            </a:r>
            <a:r>
              <a:rPr lang="sl-SI" sz="1700" i="1" dirty="0"/>
              <a:t> more time </a:t>
            </a:r>
            <a:r>
              <a:rPr lang="sl-SI" sz="1700" i="1" dirty="0" err="1"/>
              <a:t>and</a:t>
            </a:r>
            <a:r>
              <a:rPr lang="sl-SI" sz="1700" i="1" dirty="0"/>
              <a:t> </a:t>
            </a:r>
            <a:r>
              <a:rPr lang="sl-SI" sz="1700" i="1" dirty="0" err="1"/>
              <a:t>energy</a:t>
            </a:r>
            <a:r>
              <a:rPr lang="sl-SI" sz="1700" i="1" dirty="0"/>
              <a:t> </a:t>
            </a:r>
            <a:r>
              <a:rPr lang="sl-SI" sz="1700" i="1" dirty="0" err="1"/>
              <a:t>going</a:t>
            </a:r>
            <a:r>
              <a:rPr lang="sl-SI" sz="1700" i="1" dirty="0"/>
              <a:t> </a:t>
            </a:r>
            <a:r>
              <a:rPr lang="sl-SI" sz="1700" i="1" dirty="0" err="1"/>
              <a:t>around</a:t>
            </a:r>
            <a:r>
              <a:rPr lang="sl-SI" sz="1700" i="1" dirty="0"/>
              <a:t> </a:t>
            </a:r>
            <a:r>
              <a:rPr lang="sl-SI" sz="1700" i="1" dirty="0" err="1"/>
              <a:t>problems</a:t>
            </a:r>
            <a:r>
              <a:rPr lang="sl-SI" sz="1700" i="1" dirty="0"/>
              <a:t> </a:t>
            </a:r>
            <a:r>
              <a:rPr lang="sl-SI" sz="1700" i="1" dirty="0" err="1"/>
              <a:t>than</a:t>
            </a:r>
            <a:r>
              <a:rPr lang="sl-SI" sz="1700" i="1" dirty="0"/>
              <a:t> in </a:t>
            </a:r>
            <a:r>
              <a:rPr lang="sl-SI" sz="1700" i="1" dirty="0" err="1"/>
              <a:t>trying</a:t>
            </a:r>
            <a:r>
              <a:rPr lang="sl-SI" sz="1700" i="1" dirty="0"/>
              <a:t> to </a:t>
            </a:r>
            <a:r>
              <a:rPr lang="sl-SI" sz="1700" i="1" dirty="0" err="1"/>
              <a:t>solve</a:t>
            </a:r>
            <a:r>
              <a:rPr lang="sl-SI" sz="1700" i="1" dirty="0"/>
              <a:t> </a:t>
            </a:r>
            <a:r>
              <a:rPr lang="sl-SI" sz="1700" i="1" dirty="0" err="1"/>
              <a:t>them</a:t>
            </a:r>
            <a:r>
              <a:rPr lang="sl-SI" sz="1700" i="1" dirty="0"/>
              <a:t>.  Henry Ford</a:t>
            </a:r>
            <a:endParaRPr lang="sl-SI" sz="1700" dirty="0"/>
          </a:p>
          <a:p>
            <a:endParaRPr lang="sl-SI" dirty="0"/>
          </a:p>
        </p:txBody>
      </p:sp>
      <p:sp>
        <p:nvSpPr>
          <p:cNvPr id="7" name="Označba mesta vsebine 6"/>
          <p:cNvSpPr>
            <a:spLocks noGrp="1"/>
          </p:cNvSpPr>
          <p:nvPr>
            <p:ph sz="half" idx="2"/>
          </p:nvPr>
        </p:nvSpPr>
        <p:spPr>
          <a:xfrm>
            <a:off x="6258783" y="527740"/>
            <a:ext cx="4572000" cy="4142232"/>
          </a:xfrm>
          <a:solidFill>
            <a:srgbClr val="FFFFCC"/>
          </a:solidFill>
        </p:spPr>
        <p:txBody>
          <a:bodyPr>
            <a:noAutofit/>
          </a:bodyPr>
          <a:lstStyle/>
          <a:p>
            <a:pPr marL="457200" indent="-457200">
              <a:buFont typeface="+mj-lt"/>
              <a:buAutoNum type="arabicPeriod"/>
            </a:pPr>
            <a:endParaRPr lang="sl-SI" sz="1600" dirty="0" smtClean="0">
              <a:solidFill>
                <a:schemeClr val="accent1">
                  <a:lumMod val="75000"/>
                </a:schemeClr>
              </a:solidFill>
            </a:endParaRPr>
          </a:p>
          <a:p>
            <a:pPr marL="457200" indent="-457200">
              <a:buFont typeface="+mj-lt"/>
              <a:buAutoNum type="arabicPeriod"/>
            </a:pPr>
            <a:r>
              <a:rPr lang="sl-SI" sz="1600" dirty="0" smtClean="0">
                <a:solidFill>
                  <a:schemeClr val="accent1">
                    <a:lumMod val="75000"/>
                  </a:schemeClr>
                </a:solidFill>
              </a:rPr>
              <a:t>PROBLEM </a:t>
            </a:r>
            <a:r>
              <a:rPr lang="sl-SI" sz="1600" dirty="0" smtClean="0">
                <a:solidFill>
                  <a:schemeClr val="accent1">
                    <a:lumMod val="75000"/>
                  </a:schemeClr>
                </a:solidFill>
              </a:rPr>
              <a:t>OPREDELIMO</a:t>
            </a:r>
          </a:p>
          <a:p>
            <a:pPr marL="457200" indent="-457200">
              <a:buFont typeface="+mj-lt"/>
              <a:buAutoNum type="arabicPeriod"/>
            </a:pPr>
            <a:r>
              <a:rPr lang="sl-SI" sz="1600" dirty="0" smtClean="0">
                <a:solidFill>
                  <a:schemeClr val="accent1">
                    <a:lumMod val="75000"/>
                  </a:schemeClr>
                </a:solidFill>
              </a:rPr>
              <a:t>S PROBLEMOM SE SPOPRIMEMO</a:t>
            </a:r>
          </a:p>
          <a:p>
            <a:pPr marL="457200" indent="-457200">
              <a:buFont typeface="+mj-lt"/>
              <a:buAutoNum type="arabicPeriod"/>
            </a:pPr>
            <a:r>
              <a:rPr lang="sl-SI" sz="1600" dirty="0" smtClean="0">
                <a:solidFill>
                  <a:schemeClr val="accent1">
                    <a:lumMod val="75000"/>
                  </a:schemeClr>
                </a:solidFill>
              </a:rPr>
              <a:t>PROBLEM REŠIMO</a:t>
            </a:r>
          </a:p>
          <a:p>
            <a:pPr marL="457200" indent="-457200">
              <a:buFont typeface="+mj-lt"/>
              <a:buAutoNum type="arabicPeriod"/>
            </a:pPr>
            <a:r>
              <a:rPr lang="sl-SI" sz="1600" dirty="0" smtClean="0">
                <a:solidFill>
                  <a:schemeClr val="accent1">
                    <a:lumMod val="75000"/>
                  </a:schemeClr>
                </a:solidFill>
              </a:rPr>
              <a:t>GREMO NAPREJ!</a:t>
            </a:r>
          </a:p>
          <a:p>
            <a:pPr marL="457200" indent="-457200">
              <a:buFont typeface="+mj-lt"/>
              <a:buAutoNum type="arabicPeriod"/>
            </a:pPr>
            <a:r>
              <a:rPr lang="sl-SI" sz="1600" dirty="0" smtClean="0">
                <a:solidFill>
                  <a:schemeClr val="accent1">
                    <a:lumMod val="75000"/>
                  </a:schemeClr>
                </a:solidFill>
              </a:rPr>
              <a:t>IZLUŠČIMO NAUK IN SI GA ZAPOMNIMO</a:t>
            </a:r>
          </a:p>
          <a:p>
            <a:pPr marL="457200" indent="-457200">
              <a:buFont typeface="+mj-lt"/>
              <a:buAutoNum type="arabicPeriod"/>
            </a:pPr>
            <a:r>
              <a:rPr lang="sl-SI" sz="1600" dirty="0" smtClean="0">
                <a:solidFill>
                  <a:schemeClr val="accent1">
                    <a:lumMod val="75000"/>
                  </a:schemeClr>
                </a:solidFill>
              </a:rPr>
              <a:t>SVOJE VREDNSTI NE MERIMO Z BREMENOM TEŽAV, KI NAS PESTIJO</a:t>
            </a:r>
          </a:p>
          <a:p>
            <a:pPr marL="457200" indent="-457200">
              <a:buFont typeface="+mj-lt"/>
              <a:buAutoNum type="arabicPeriod"/>
            </a:pPr>
            <a:r>
              <a:rPr lang="sl-SI" sz="1600" dirty="0" smtClean="0">
                <a:solidFill>
                  <a:schemeClr val="accent1">
                    <a:lumMod val="75000"/>
                  </a:schemeClr>
                </a:solidFill>
              </a:rPr>
              <a:t>PRIPRAVLJENI SMO NA ZMERAJ NOVE (IN NOVE IN NOVE …) PROBLEME</a:t>
            </a:r>
            <a:endParaRPr lang="sl-SI" sz="1600" dirty="0">
              <a:solidFill>
                <a:schemeClr val="accent1">
                  <a:lumMod val="75000"/>
                </a:schemeClr>
              </a:solidFill>
            </a:endParaRPr>
          </a:p>
        </p:txBody>
      </p:sp>
      <p:pic>
        <p:nvPicPr>
          <p:cNvPr id="9" name="Označba mesta vsebine 3"/>
          <p:cNvPicPr>
            <a:picLocks/>
          </p:cNvPicPr>
          <p:nvPr/>
        </p:nvPicPr>
        <p:blipFill>
          <a:blip r:embed="rId2">
            <a:extLst>
              <a:ext uri="{28A0092B-C50C-407E-A947-70E740481C1C}">
                <a14:useLocalDpi xmlns:a14="http://schemas.microsoft.com/office/drawing/2010/main" val="0"/>
              </a:ext>
            </a:extLst>
          </a:blip>
          <a:stretch>
            <a:fillRect/>
          </a:stretch>
        </p:blipFill>
        <p:spPr>
          <a:xfrm>
            <a:off x="260698" y="1890000"/>
            <a:ext cx="5004000" cy="4968000"/>
          </a:xfrm>
          <a:prstGeom prst="rect">
            <a:avLst/>
          </a:prstGeom>
        </p:spPr>
      </p:pic>
    </p:spTree>
    <p:extLst>
      <p:ext uri="{BB962C8B-B14F-4D97-AF65-F5344CB8AC3E}">
        <p14:creationId xmlns:p14="http://schemas.microsoft.com/office/powerpoint/2010/main" val="185239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p:cNvSpPr>
            <a:spLocks noGrp="1"/>
          </p:cNvSpPr>
          <p:nvPr>
            <p:ph type="title"/>
          </p:nvPr>
        </p:nvSpPr>
        <p:spPr>
          <a:xfrm>
            <a:off x="1341120" y="0"/>
            <a:ext cx="10360501" cy="1219200"/>
          </a:xfrm>
        </p:spPr>
        <p:txBody>
          <a:bodyPr/>
          <a:lstStyle/>
          <a:p>
            <a:r>
              <a:rPr lang="sl-SI" b="1" dirty="0" smtClean="0"/>
              <a:t>SEDEM-KORAČNA</a:t>
            </a:r>
            <a:endParaRPr lang="sl-SI" b="1" dirty="0"/>
          </a:p>
        </p:txBody>
      </p:sp>
      <p:sp>
        <p:nvSpPr>
          <p:cNvPr id="6" name="Označba mesta vsebine 5"/>
          <p:cNvSpPr>
            <a:spLocks noGrp="1"/>
          </p:cNvSpPr>
          <p:nvPr>
            <p:ph sz="half" idx="1"/>
          </p:nvPr>
        </p:nvSpPr>
        <p:spPr>
          <a:solidFill>
            <a:srgbClr val="FFFFCC"/>
          </a:solidFill>
        </p:spPr>
        <p:txBody>
          <a:bodyPr>
            <a:normAutofit fontScale="85000" lnSpcReduction="20000"/>
          </a:bodyPr>
          <a:lstStyle/>
          <a:p>
            <a:pPr marL="457200" indent="-457200">
              <a:buFont typeface="+mj-lt"/>
              <a:buAutoNum type="arabicPeriod"/>
            </a:pPr>
            <a:endParaRPr lang="sl-SI" dirty="0" smtClean="0">
              <a:solidFill>
                <a:srgbClr val="92D050"/>
              </a:solidFill>
            </a:endParaRPr>
          </a:p>
          <a:p>
            <a:pPr marL="457200" indent="-457200">
              <a:buFont typeface="+mj-lt"/>
              <a:buAutoNum type="arabicPeriod"/>
            </a:pPr>
            <a:r>
              <a:rPr lang="sl-SI" dirty="0" smtClean="0">
                <a:solidFill>
                  <a:srgbClr val="92D050"/>
                </a:solidFill>
              </a:rPr>
              <a:t>PROBLEM</a:t>
            </a:r>
            <a:r>
              <a:rPr lang="sl-SI" dirty="0" smtClean="0"/>
              <a:t> </a:t>
            </a:r>
            <a:r>
              <a:rPr lang="sl-SI" dirty="0"/>
              <a:t>OPREDELIMO</a:t>
            </a:r>
          </a:p>
          <a:p>
            <a:pPr marL="457200" indent="-457200">
              <a:buFont typeface="+mj-lt"/>
              <a:buAutoNum type="arabicPeriod"/>
            </a:pPr>
            <a:r>
              <a:rPr lang="sl-SI" dirty="0">
                <a:solidFill>
                  <a:srgbClr val="92D050"/>
                </a:solidFill>
              </a:rPr>
              <a:t>S PROBLEMOM </a:t>
            </a:r>
            <a:r>
              <a:rPr lang="sl-SI" dirty="0"/>
              <a:t>SE SPOPRIMEMO</a:t>
            </a:r>
          </a:p>
          <a:p>
            <a:pPr marL="457200" indent="-457200">
              <a:buFont typeface="+mj-lt"/>
              <a:buAutoNum type="arabicPeriod"/>
            </a:pPr>
            <a:r>
              <a:rPr lang="sl-SI" dirty="0">
                <a:solidFill>
                  <a:srgbClr val="92D050"/>
                </a:solidFill>
              </a:rPr>
              <a:t>PROBLEM</a:t>
            </a:r>
            <a:r>
              <a:rPr lang="sl-SI" dirty="0"/>
              <a:t> REŠIMO</a:t>
            </a:r>
          </a:p>
          <a:p>
            <a:pPr marL="457200" indent="-457200">
              <a:buFont typeface="+mj-lt"/>
              <a:buAutoNum type="arabicPeriod"/>
            </a:pPr>
            <a:r>
              <a:rPr lang="sl-SI" dirty="0"/>
              <a:t>GREMO NAPREJ!</a:t>
            </a:r>
          </a:p>
          <a:p>
            <a:pPr marL="457200" indent="-457200">
              <a:buFont typeface="+mj-lt"/>
              <a:buAutoNum type="arabicPeriod"/>
            </a:pPr>
            <a:r>
              <a:rPr lang="sl-SI" dirty="0"/>
              <a:t>IZLUŠČIMO NAUK IN SI GA ZAPOMNIMO</a:t>
            </a:r>
          </a:p>
          <a:p>
            <a:pPr marL="457200" indent="-457200">
              <a:buFont typeface="+mj-lt"/>
              <a:buAutoNum type="arabicPeriod"/>
            </a:pPr>
            <a:r>
              <a:rPr lang="sl-SI" dirty="0"/>
              <a:t>SVOJE </a:t>
            </a:r>
            <a:r>
              <a:rPr lang="sl-SI" dirty="0" smtClean="0"/>
              <a:t>VREDNOSTI </a:t>
            </a:r>
            <a:r>
              <a:rPr lang="sl-SI" dirty="0"/>
              <a:t>NE MERIMO Z BREMENOM TEŽAV, KI NAS PESTIJO</a:t>
            </a:r>
          </a:p>
          <a:p>
            <a:pPr marL="457200" indent="-457200">
              <a:buFont typeface="+mj-lt"/>
              <a:buAutoNum type="arabicPeriod"/>
            </a:pPr>
            <a:r>
              <a:rPr lang="sl-SI" dirty="0"/>
              <a:t>PRIPRAVLJENI SMO NA ZMERAJ NOVE (IN NOVE IN NOVE …) </a:t>
            </a:r>
            <a:r>
              <a:rPr lang="sl-SI" dirty="0">
                <a:solidFill>
                  <a:srgbClr val="92D050"/>
                </a:solidFill>
              </a:rPr>
              <a:t>PROBLEME</a:t>
            </a:r>
          </a:p>
        </p:txBody>
      </p:sp>
      <p:sp>
        <p:nvSpPr>
          <p:cNvPr id="7" name="Označba mesta vsebine 6"/>
          <p:cNvSpPr>
            <a:spLocks noGrp="1"/>
          </p:cNvSpPr>
          <p:nvPr>
            <p:ph sz="half" idx="2"/>
          </p:nvPr>
        </p:nvSpPr>
        <p:spPr>
          <a:solidFill>
            <a:srgbClr val="FFCCCC"/>
          </a:solidFill>
        </p:spPr>
        <p:txBody>
          <a:bodyPr>
            <a:normAutofit fontScale="85000" lnSpcReduction="20000"/>
          </a:bodyPr>
          <a:lstStyle/>
          <a:p>
            <a:pPr marL="457200" indent="-457200">
              <a:buFont typeface="+mj-lt"/>
              <a:buAutoNum type="arabicPeriod"/>
            </a:pPr>
            <a:endParaRPr lang="sl-SI" b="1" dirty="0" smtClean="0">
              <a:solidFill>
                <a:srgbClr val="C00000"/>
              </a:solidFill>
            </a:endParaRPr>
          </a:p>
          <a:p>
            <a:pPr marL="457200" indent="-457200">
              <a:buFont typeface="+mj-lt"/>
              <a:buAutoNum type="arabicPeriod"/>
            </a:pPr>
            <a:r>
              <a:rPr lang="sl-SI" b="1" dirty="0" smtClean="0">
                <a:solidFill>
                  <a:srgbClr val="C00000"/>
                </a:solidFill>
              </a:rPr>
              <a:t>CILJ</a:t>
            </a:r>
            <a:r>
              <a:rPr lang="sl-SI" dirty="0" smtClean="0">
                <a:solidFill>
                  <a:srgbClr val="C00000"/>
                </a:solidFill>
              </a:rPr>
              <a:t> </a:t>
            </a:r>
            <a:r>
              <a:rPr lang="sl-SI" dirty="0" smtClean="0"/>
              <a:t>OPREDELIMO</a:t>
            </a:r>
          </a:p>
          <a:p>
            <a:pPr marL="457200" indent="-457200">
              <a:buFont typeface="+mj-lt"/>
              <a:buAutoNum type="arabicPeriod"/>
            </a:pPr>
            <a:r>
              <a:rPr lang="sl-SI" b="1" dirty="0" smtClean="0">
                <a:solidFill>
                  <a:srgbClr val="C00000"/>
                </a:solidFill>
              </a:rPr>
              <a:t>PROTI CILJU </a:t>
            </a:r>
            <a:r>
              <a:rPr lang="sl-SI" dirty="0" smtClean="0"/>
              <a:t>SE ODPRAVIMO</a:t>
            </a:r>
          </a:p>
          <a:p>
            <a:pPr marL="457200" indent="-457200">
              <a:buFont typeface="+mj-lt"/>
              <a:buAutoNum type="arabicPeriod"/>
            </a:pPr>
            <a:r>
              <a:rPr lang="sl-SI" b="1" dirty="0" smtClean="0">
                <a:solidFill>
                  <a:srgbClr val="C00000"/>
                </a:solidFill>
              </a:rPr>
              <a:t>CILJ</a:t>
            </a:r>
            <a:r>
              <a:rPr lang="sl-SI" dirty="0" smtClean="0"/>
              <a:t> DOSEŽEMO</a:t>
            </a:r>
          </a:p>
          <a:p>
            <a:pPr marL="457200" indent="-457200">
              <a:buFont typeface="+mj-lt"/>
              <a:buAutoNum type="arabicPeriod"/>
            </a:pPr>
            <a:r>
              <a:rPr lang="sl-SI" dirty="0" smtClean="0"/>
              <a:t>GREMO NAPREJ!</a:t>
            </a:r>
          </a:p>
          <a:p>
            <a:pPr marL="457200" indent="-457200">
              <a:buFont typeface="+mj-lt"/>
              <a:buAutoNum type="arabicPeriod"/>
            </a:pPr>
            <a:r>
              <a:rPr lang="sl-SI" dirty="0" smtClean="0"/>
              <a:t>IZLUŠČIMO NAUK IN SI GA ZAPOMNIMO</a:t>
            </a:r>
          </a:p>
          <a:p>
            <a:pPr marL="457200" indent="-457200">
              <a:buFont typeface="+mj-lt"/>
              <a:buAutoNum type="arabicPeriod"/>
            </a:pPr>
            <a:r>
              <a:rPr lang="sl-SI" dirty="0" smtClean="0"/>
              <a:t>SVOJO VREDNOST  </a:t>
            </a:r>
            <a:r>
              <a:rPr lang="sl-SI" b="1" dirty="0" smtClean="0">
                <a:solidFill>
                  <a:srgbClr val="C00000"/>
                </a:solidFill>
              </a:rPr>
              <a:t>KREPIMO</a:t>
            </a:r>
            <a:r>
              <a:rPr lang="sl-SI" dirty="0" smtClean="0"/>
              <a:t>, KO VIDIMO, KATERE CILJE SMO ŽE DOSEGLI</a:t>
            </a:r>
          </a:p>
          <a:p>
            <a:pPr marL="457200" indent="-457200">
              <a:buFont typeface="+mj-lt"/>
              <a:buAutoNum type="arabicPeriod"/>
            </a:pPr>
            <a:r>
              <a:rPr lang="sl-SI" dirty="0" smtClean="0"/>
              <a:t>PRIPRAVLJENI SMO NA ZMERAJ NOVE (IN NOVE IN NOVE …) </a:t>
            </a:r>
            <a:r>
              <a:rPr lang="sl-SI" b="1" dirty="0" smtClean="0">
                <a:solidFill>
                  <a:srgbClr val="C00000"/>
                </a:solidFill>
              </a:rPr>
              <a:t>CILJE</a:t>
            </a:r>
            <a:endParaRPr lang="sl-SI" b="1" dirty="0">
              <a:solidFill>
                <a:srgbClr val="C00000"/>
              </a:solidFill>
            </a:endParaRPr>
          </a:p>
        </p:txBody>
      </p:sp>
    </p:spTree>
    <p:extLst>
      <p:ext uri="{BB962C8B-B14F-4D97-AF65-F5344CB8AC3E}">
        <p14:creationId xmlns:p14="http://schemas.microsoft.com/office/powerpoint/2010/main" val="764954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383" y="-558000"/>
            <a:ext cx="11124000" cy="7416000"/>
          </a:xfrm>
          <a:prstGeom prst="rect">
            <a:avLst/>
          </a:prstGeom>
        </p:spPr>
      </p:pic>
    </p:spTree>
    <p:extLst>
      <p:ext uri="{BB962C8B-B14F-4D97-AF65-F5344CB8AC3E}">
        <p14:creationId xmlns:p14="http://schemas.microsoft.com/office/powerpoint/2010/main" val="41064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703512" y="2132076"/>
            <a:ext cx="9509759" cy="1088136"/>
          </a:xfrm>
        </p:spPr>
        <p:txBody>
          <a:bodyPr>
            <a:noAutofit/>
          </a:bodyPr>
          <a:lstStyle/>
          <a:p>
            <a:pPr algn="r"/>
            <a:r>
              <a:rPr lang="sl-SI" sz="19900" b="1" dirty="0">
                <a:solidFill>
                  <a:srgbClr val="990000"/>
                </a:solidFill>
              </a:rPr>
              <a:t>???</a:t>
            </a:r>
          </a:p>
        </p:txBody>
      </p:sp>
      <p:pic>
        <p:nvPicPr>
          <p:cNvPr id="3" name="Picture 2" descr="stress cartoons - Google 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543168" cy="61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99000"/>
            <a:ext cx="9509759" cy="1088136"/>
          </a:xfrm>
          <a:solidFill>
            <a:srgbClr val="6699FF"/>
          </a:solidFill>
        </p:spPr>
        <p:txBody>
          <a:bodyPr>
            <a:normAutofit/>
          </a:bodyPr>
          <a:lstStyle/>
          <a:p>
            <a:pPr algn="r"/>
            <a:r>
              <a:rPr lang="sl-SI" sz="3200" b="1" dirty="0">
                <a:solidFill>
                  <a:schemeClr val="accent1">
                    <a:lumMod val="50000"/>
                  </a:schemeClr>
                </a:solidFill>
                <a:latin typeface="+mn-lt"/>
              </a:rPr>
              <a:t>POSLEDICE IZGORELOSTI</a:t>
            </a:r>
          </a:p>
        </p:txBody>
      </p:sp>
      <p:sp>
        <p:nvSpPr>
          <p:cNvPr id="3" name="Content Placeholder 2"/>
          <p:cNvSpPr>
            <a:spLocks noGrp="1"/>
          </p:cNvSpPr>
          <p:nvPr>
            <p:ph sz="half" idx="1"/>
          </p:nvPr>
        </p:nvSpPr>
        <p:spPr>
          <a:xfrm>
            <a:off x="1341120" y="1923099"/>
            <a:ext cx="4572000" cy="4142232"/>
          </a:xfrm>
          <a:solidFill>
            <a:schemeClr val="accent4">
              <a:lumMod val="20000"/>
              <a:lumOff val="80000"/>
            </a:schemeClr>
          </a:solidFill>
        </p:spPr>
        <p:txBody>
          <a:bodyPr>
            <a:normAutofit fontScale="85000" lnSpcReduction="20000"/>
          </a:bodyPr>
          <a:lstStyle/>
          <a:p>
            <a:pPr>
              <a:buFont typeface="Wingdings" panose="05000000000000000000" pitchFamily="2" charset="2"/>
              <a:buChar char="§"/>
            </a:pPr>
            <a:r>
              <a:rPr lang="sl-SI" dirty="0" smtClean="0">
                <a:solidFill>
                  <a:schemeClr val="accent1">
                    <a:lumMod val="50000"/>
                  </a:schemeClr>
                </a:solidFill>
              </a:rPr>
              <a:t>depresija</a:t>
            </a:r>
          </a:p>
          <a:p>
            <a:pPr>
              <a:buFont typeface="Wingdings" panose="05000000000000000000" pitchFamily="2" charset="2"/>
              <a:buChar char="§"/>
            </a:pPr>
            <a:r>
              <a:rPr lang="sl-SI" dirty="0" smtClean="0">
                <a:solidFill>
                  <a:schemeClr val="accent1">
                    <a:lumMod val="50000"/>
                  </a:schemeClr>
                </a:solidFill>
              </a:rPr>
              <a:t>čustvene težave in izčrpanost </a:t>
            </a:r>
          </a:p>
          <a:p>
            <a:pPr>
              <a:buFont typeface="Wingdings" panose="05000000000000000000" pitchFamily="2" charset="2"/>
              <a:buChar char="§"/>
            </a:pPr>
            <a:r>
              <a:rPr lang="sl-SI" dirty="0" smtClean="0">
                <a:solidFill>
                  <a:schemeClr val="accent1">
                    <a:lumMod val="50000"/>
                  </a:schemeClr>
                </a:solidFill>
              </a:rPr>
              <a:t>višje stopnje obolevnosti v splošnem</a:t>
            </a:r>
          </a:p>
          <a:p>
            <a:pPr>
              <a:buFont typeface="Wingdings" panose="05000000000000000000" pitchFamily="2" charset="2"/>
              <a:buChar char="§"/>
            </a:pPr>
            <a:r>
              <a:rPr lang="sl-SI" dirty="0" smtClean="0">
                <a:solidFill>
                  <a:schemeClr val="accent1">
                    <a:lumMod val="50000"/>
                  </a:schemeClr>
                </a:solidFill>
              </a:rPr>
              <a:t>motnje spanja in apetita</a:t>
            </a:r>
          </a:p>
          <a:p>
            <a:pPr>
              <a:buFont typeface="Wingdings" panose="05000000000000000000" pitchFamily="2" charset="2"/>
              <a:buChar char="§"/>
            </a:pPr>
            <a:r>
              <a:rPr lang="sl-SI" dirty="0" smtClean="0">
                <a:solidFill>
                  <a:schemeClr val="accent1">
                    <a:lumMod val="50000"/>
                  </a:schemeClr>
                </a:solidFill>
              </a:rPr>
              <a:t>zmanjšana odpornost</a:t>
            </a:r>
          </a:p>
          <a:p>
            <a:pPr>
              <a:buFont typeface="Wingdings" panose="05000000000000000000" pitchFamily="2" charset="2"/>
              <a:buChar char="§"/>
            </a:pPr>
            <a:r>
              <a:rPr lang="sl-SI" dirty="0" smtClean="0">
                <a:solidFill>
                  <a:schemeClr val="accent1">
                    <a:lumMod val="50000"/>
                  </a:schemeClr>
                </a:solidFill>
              </a:rPr>
              <a:t>psihosomatske težave</a:t>
            </a:r>
          </a:p>
          <a:p>
            <a:pPr>
              <a:buFont typeface="Wingdings" panose="05000000000000000000" pitchFamily="2" charset="2"/>
              <a:buChar char="§"/>
            </a:pPr>
            <a:r>
              <a:rPr lang="sl-SI" dirty="0" smtClean="0">
                <a:solidFill>
                  <a:schemeClr val="accent1">
                    <a:lumMod val="50000"/>
                  </a:schemeClr>
                </a:solidFill>
              </a:rPr>
              <a:t>bolezni srca in krvožilja</a:t>
            </a:r>
          </a:p>
          <a:p>
            <a:pPr>
              <a:buFont typeface="Wingdings" panose="05000000000000000000" pitchFamily="2" charset="2"/>
              <a:buChar char="§"/>
            </a:pPr>
            <a:r>
              <a:rPr lang="sl-SI" dirty="0" smtClean="0">
                <a:solidFill>
                  <a:schemeClr val="accent1">
                    <a:lumMod val="50000"/>
                  </a:schemeClr>
                </a:solidFill>
              </a:rPr>
              <a:t>mišično-kostna obolenja</a:t>
            </a:r>
          </a:p>
          <a:p>
            <a:pPr>
              <a:buFont typeface="Wingdings" panose="05000000000000000000" pitchFamily="2" charset="2"/>
              <a:buChar char="§"/>
            </a:pPr>
            <a:r>
              <a:rPr lang="sl-SI" dirty="0" smtClean="0">
                <a:solidFill>
                  <a:schemeClr val="accent1">
                    <a:lumMod val="50000"/>
                  </a:schemeClr>
                </a:solidFill>
              </a:rPr>
              <a:t>infekcije</a:t>
            </a:r>
          </a:p>
          <a:p>
            <a:pPr>
              <a:buFont typeface="Wingdings" panose="05000000000000000000" pitchFamily="2" charset="2"/>
              <a:buChar char="§"/>
            </a:pPr>
            <a:r>
              <a:rPr lang="sl-SI" dirty="0" smtClean="0">
                <a:solidFill>
                  <a:schemeClr val="accent1">
                    <a:lumMod val="50000"/>
                  </a:schemeClr>
                </a:solidFill>
              </a:rPr>
              <a:t>diabetes tipa 2</a:t>
            </a:r>
            <a:endParaRPr lang="sl-SI" dirty="0">
              <a:solidFill>
                <a:schemeClr val="accent1">
                  <a:lumMod val="50000"/>
                </a:schemeClr>
              </a:solidFill>
            </a:endParaRPr>
          </a:p>
        </p:txBody>
      </p:sp>
      <p:sp>
        <p:nvSpPr>
          <p:cNvPr id="5" name="Označba mesta vsebine 4"/>
          <p:cNvSpPr>
            <a:spLocks noGrp="1"/>
          </p:cNvSpPr>
          <p:nvPr>
            <p:ph sz="half" idx="2"/>
          </p:nvPr>
        </p:nvSpPr>
        <p:spPr/>
        <p:txBody>
          <a:bodyPr>
            <a:normAutofit fontScale="85000" lnSpcReduction="20000"/>
          </a:bodyPr>
          <a:lstStyle/>
          <a:p>
            <a:endParaRPr lang="sl-SI"/>
          </a:p>
        </p:txBody>
      </p:sp>
      <p:pic>
        <p:nvPicPr>
          <p:cNvPr id="11266" name="Picture 2" descr="stress cartoons - Google 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5466" y="1187136"/>
            <a:ext cx="5175413" cy="57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44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2870"/>
            <a:ext cx="9509759" cy="1088136"/>
          </a:xfrm>
          <a:solidFill>
            <a:srgbClr val="FFFFCC"/>
          </a:solidFill>
        </p:spPr>
        <p:txBody>
          <a:bodyPr>
            <a:normAutofit fontScale="90000"/>
          </a:bodyPr>
          <a:lstStyle/>
          <a:p>
            <a:r>
              <a:rPr lang="sl-SI" sz="4000" b="1" dirty="0" smtClean="0">
                <a:effectLst>
                  <a:outerShdw blurRad="38100" dist="38100" dir="2700000" algn="tl">
                    <a:srgbClr val="000000">
                      <a:alpha val="43137"/>
                    </a:srgbClr>
                  </a:outerShdw>
                </a:effectLst>
              </a:rPr>
              <a:t/>
            </a:r>
            <a:br>
              <a:rPr lang="sl-SI" sz="4000" b="1" dirty="0" smtClean="0">
                <a:effectLst>
                  <a:outerShdw blurRad="38100" dist="38100" dir="2700000" algn="tl">
                    <a:srgbClr val="000000">
                      <a:alpha val="43137"/>
                    </a:srgbClr>
                  </a:outerShdw>
                </a:effectLst>
              </a:rPr>
            </a:br>
            <a:r>
              <a:rPr lang="sl-SI" sz="4000" b="1" dirty="0">
                <a:effectLst>
                  <a:outerShdw blurRad="38100" dist="38100" dir="2700000" algn="tl">
                    <a:srgbClr val="000000">
                      <a:alpha val="43137"/>
                    </a:srgbClr>
                  </a:outerShdw>
                </a:effectLst>
              </a:rPr>
              <a:t/>
            </a:r>
            <a:br>
              <a:rPr lang="sl-SI" sz="4000" b="1" dirty="0">
                <a:effectLst>
                  <a:outerShdw blurRad="38100" dist="38100" dir="2700000" algn="tl">
                    <a:srgbClr val="000000">
                      <a:alpha val="43137"/>
                    </a:srgbClr>
                  </a:outerShdw>
                </a:effectLst>
              </a:rPr>
            </a:br>
            <a:r>
              <a:rPr lang="sl-SI" sz="4000" b="1" dirty="0" smtClean="0">
                <a:effectLst>
                  <a:outerShdw blurRad="38100" dist="38100" dir="2700000" algn="tl">
                    <a:srgbClr val="000000">
                      <a:alpha val="43137"/>
                    </a:srgbClr>
                  </a:outerShdw>
                </a:effectLst>
              </a:rPr>
              <a:t/>
            </a:r>
            <a:br>
              <a:rPr lang="sl-SI" sz="4000" b="1" dirty="0" smtClean="0">
                <a:effectLst>
                  <a:outerShdw blurRad="38100" dist="38100" dir="2700000" algn="tl">
                    <a:srgbClr val="000000">
                      <a:alpha val="43137"/>
                    </a:srgbClr>
                  </a:outerShdw>
                </a:effectLst>
              </a:rPr>
            </a:br>
            <a:r>
              <a:rPr lang="sl-SI" sz="3600" b="1" dirty="0" smtClean="0">
                <a:effectLst>
                  <a:outerShdw blurRad="38100" dist="38100" dir="2700000" algn="tl">
                    <a:srgbClr val="000000">
                      <a:alpha val="43137"/>
                    </a:srgbClr>
                  </a:outerShdw>
                </a:effectLst>
              </a:rPr>
              <a:t>NASTANEK </a:t>
            </a:r>
            <a:r>
              <a:rPr lang="sl-SI" sz="3600" b="1" dirty="0" smtClean="0"/>
              <a:t>IZGORELOSTI</a:t>
            </a:r>
            <a:endParaRPr lang="sl-SI" sz="2000" b="1" dirty="0">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1210491" y="1331607"/>
            <a:ext cx="4572000" cy="4142232"/>
          </a:xfrm>
          <a:solidFill>
            <a:srgbClr val="FFCCCC"/>
          </a:solidFill>
        </p:spPr>
        <p:txBody>
          <a:bodyPr>
            <a:normAutofit/>
          </a:bodyPr>
          <a:lstStyle/>
          <a:p>
            <a:pPr>
              <a:buFont typeface="Wingdings" panose="05000000000000000000" pitchFamily="2" charset="2"/>
              <a:buChar char="§"/>
            </a:pPr>
            <a:r>
              <a:rPr lang="sl-SI" dirty="0">
                <a:solidFill>
                  <a:schemeClr val="accent1">
                    <a:lumMod val="50000"/>
                  </a:schemeClr>
                </a:solidFill>
              </a:rPr>
              <a:t>notranje izkustvo stresa </a:t>
            </a:r>
            <a:r>
              <a:rPr lang="sl-SI" dirty="0" smtClean="0">
                <a:solidFill>
                  <a:schemeClr val="accent1">
                    <a:lumMod val="50000"/>
                  </a:schemeClr>
                </a:solidFill>
              </a:rPr>
              <a:t>- posredniška vloga </a:t>
            </a:r>
            <a:r>
              <a:rPr lang="sl-SI" dirty="0">
                <a:solidFill>
                  <a:schemeClr val="accent1">
                    <a:lumMod val="50000"/>
                  </a:schemeClr>
                </a:solidFill>
              </a:rPr>
              <a:t>med vplivi zunanjih zahtev (stresorjev) in z delom povezanimi izidi</a:t>
            </a:r>
          </a:p>
          <a:p>
            <a:pPr>
              <a:buFont typeface="Wingdings" panose="05000000000000000000" pitchFamily="2" charset="2"/>
              <a:buChar char="§"/>
            </a:pPr>
            <a:r>
              <a:rPr lang="sl-SI" dirty="0">
                <a:solidFill>
                  <a:schemeClr val="accent1">
                    <a:lumMod val="50000"/>
                  </a:schemeClr>
                </a:solidFill>
              </a:rPr>
              <a:t>izgorelost </a:t>
            </a:r>
            <a:r>
              <a:rPr lang="sl-SI" dirty="0" smtClean="0">
                <a:solidFill>
                  <a:schemeClr val="accent1">
                    <a:lumMod val="50000"/>
                  </a:schemeClr>
                </a:solidFill>
              </a:rPr>
              <a:t>= intervenirajoča spremenljivka </a:t>
            </a:r>
            <a:r>
              <a:rPr lang="sl-SI" dirty="0">
                <a:solidFill>
                  <a:schemeClr val="accent1">
                    <a:lumMod val="50000"/>
                  </a:schemeClr>
                </a:solidFill>
              </a:rPr>
              <a:t>in ne </a:t>
            </a:r>
            <a:r>
              <a:rPr lang="sl-SI" dirty="0" smtClean="0">
                <a:solidFill>
                  <a:schemeClr val="accent1">
                    <a:lumMod val="50000"/>
                  </a:schemeClr>
                </a:solidFill>
              </a:rPr>
              <a:t>izid </a:t>
            </a:r>
            <a:r>
              <a:rPr lang="sl-SI" dirty="0">
                <a:solidFill>
                  <a:schemeClr val="accent1">
                    <a:lumMod val="50000"/>
                  </a:schemeClr>
                </a:solidFill>
              </a:rPr>
              <a:t>kronificiranega stresa pri delu</a:t>
            </a:r>
          </a:p>
          <a:p>
            <a:pPr>
              <a:buFont typeface="Wingdings" panose="05000000000000000000" pitchFamily="2" charset="2"/>
              <a:buChar char="§"/>
            </a:pPr>
            <a:r>
              <a:rPr lang="sl-SI" dirty="0">
                <a:solidFill>
                  <a:schemeClr val="accent1">
                    <a:lumMod val="50000"/>
                  </a:schemeClr>
                </a:solidFill>
              </a:rPr>
              <a:t>izgorelost =  </a:t>
            </a:r>
            <a:r>
              <a:rPr lang="sl-SI" b="1" dirty="0">
                <a:solidFill>
                  <a:schemeClr val="accent1">
                    <a:lumMod val="50000"/>
                  </a:schemeClr>
                </a:solidFill>
              </a:rPr>
              <a:t>posrednik med stresom na delovnem mestu in telesno boleznijo </a:t>
            </a:r>
            <a:r>
              <a:rPr lang="sl-SI" dirty="0">
                <a:solidFill>
                  <a:schemeClr val="accent1">
                    <a:lumMod val="50000"/>
                  </a:schemeClr>
                </a:solidFill>
              </a:rPr>
              <a:t>= ena začetnih posledic stresa pri delu, iz katere potem lahko sledijo nadaljnji neugodni izidi </a:t>
            </a:r>
          </a:p>
        </p:txBody>
      </p:sp>
      <p:sp>
        <p:nvSpPr>
          <p:cNvPr id="5" name="Označba mesta vsebine 4"/>
          <p:cNvSpPr>
            <a:spLocks noGrp="1"/>
          </p:cNvSpPr>
          <p:nvPr>
            <p:ph sz="half" idx="2"/>
          </p:nvPr>
        </p:nvSpPr>
        <p:spPr/>
        <p:txBody>
          <a:bodyPr>
            <a:normAutofit/>
          </a:bodyPr>
          <a:lstStyle/>
          <a:p>
            <a:endParaRPr lang="sl-SI"/>
          </a:p>
        </p:txBody>
      </p:sp>
      <p:pic>
        <p:nvPicPr>
          <p:cNvPr id="3074" name="Picture 2" descr="Rezultat iskanja slik za doctor burnout funny carto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6397" y="48768"/>
            <a:ext cx="5933682" cy="633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535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365" y="-90000"/>
            <a:ext cx="10398840" cy="6948000"/>
          </a:xfrm>
          <a:prstGeom prst="rect">
            <a:avLst/>
          </a:prstGeom>
        </p:spPr>
      </p:pic>
    </p:spTree>
    <p:extLst>
      <p:ext uri="{BB962C8B-B14F-4D97-AF65-F5344CB8AC3E}">
        <p14:creationId xmlns:p14="http://schemas.microsoft.com/office/powerpoint/2010/main" val="4294417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56193" y="0"/>
            <a:ext cx="9509759" cy="1088136"/>
          </a:xfrm>
          <a:solidFill>
            <a:schemeClr val="accent1">
              <a:lumMod val="20000"/>
              <a:lumOff val="80000"/>
            </a:schemeClr>
          </a:solidFill>
        </p:spPr>
        <p:txBody>
          <a:bodyPr>
            <a:noAutofit/>
          </a:bodyPr>
          <a:lstStyle/>
          <a:p>
            <a:pPr>
              <a:defRPr/>
            </a:pPr>
            <a:r>
              <a:rPr lang="sl-SI" sz="3600" b="1" dirty="0"/>
              <a:t>STRES, ZDRAVJE IN BOLEZEN </a:t>
            </a:r>
            <a:endParaRPr lang="en-US" sz="3600" b="1" dirty="0"/>
          </a:p>
        </p:txBody>
      </p:sp>
      <p:sp>
        <p:nvSpPr>
          <p:cNvPr id="16387" name="Rectangle 3"/>
          <p:cNvSpPr>
            <a:spLocks noGrp="1" noChangeArrowheads="1"/>
          </p:cNvSpPr>
          <p:nvPr>
            <p:ph sz="half" idx="1"/>
          </p:nvPr>
        </p:nvSpPr>
        <p:spPr>
          <a:xfrm>
            <a:off x="1356193" y="1403786"/>
            <a:ext cx="4572000" cy="4142232"/>
          </a:xfrm>
          <a:solidFill>
            <a:srgbClr val="FFCCCC"/>
          </a:solidFill>
        </p:spPr>
        <p:txBody>
          <a:bodyPr>
            <a:noAutofit/>
          </a:bodyPr>
          <a:lstStyle/>
          <a:p>
            <a:pPr>
              <a:lnSpc>
                <a:spcPct val="120000"/>
              </a:lnSpc>
              <a:buFont typeface="Wingdings" panose="05000000000000000000" pitchFamily="2" charset="2"/>
              <a:buChar char="§"/>
              <a:defRPr/>
            </a:pPr>
            <a:endParaRPr lang="sl-SI" sz="1600" dirty="0" smtClean="0">
              <a:solidFill>
                <a:schemeClr val="accent1">
                  <a:lumMod val="50000"/>
                </a:schemeClr>
              </a:solidFill>
            </a:endParaRPr>
          </a:p>
          <a:p>
            <a:pPr>
              <a:lnSpc>
                <a:spcPct val="120000"/>
              </a:lnSpc>
              <a:buFont typeface="Wingdings" panose="05000000000000000000" pitchFamily="2" charset="2"/>
              <a:buChar char="§"/>
              <a:defRPr/>
            </a:pPr>
            <a:r>
              <a:rPr lang="sl-SI" sz="1600" dirty="0" smtClean="0">
                <a:solidFill>
                  <a:schemeClr val="accent1">
                    <a:lumMod val="50000"/>
                  </a:schemeClr>
                </a:solidFill>
              </a:rPr>
              <a:t>stres v večini primerov povzroča nekdo/nekaj zunaj človekovega organizma</a:t>
            </a:r>
          </a:p>
          <a:p>
            <a:pPr>
              <a:lnSpc>
                <a:spcPct val="120000"/>
              </a:lnSpc>
              <a:buFont typeface="Wingdings" panose="05000000000000000000" pitchFamily="2" charset="2"/>
              <a:buChar char="§"/>
              <a:defRPr/>
            </a:pPr>
            <a:r>
              <a:rPr lang="sl-SI" sz="1600" dirty="0" smtClean="0">
                <a:solidFill>
                  <a:schemeClr val="accent1">
                    <a:lumMod val="50000"/>
                  </a:schemeClr>
                </a:solidFill>
              </a:rPr>
              <a:t>posledice stresa - notranje, psihološke in fiziološke narave, opisane kot napetost, napor (</a:t>
            </a:r>
            <a:r>
              <a:rPr lang="sl-SI" sz="1600" i="1" dirty="0" err="1" smtClean="0">
                <a:solidFill>
                  <a:schemeClr val="accent1">
                    <a:lumMod val="50000"/>
                  </a:schemeClr>
                </a:solidFill>
              </a:rPr>
              <a:t>strain</a:t>
            </a:r>
            <a:r>
              <a:rPr lang="sl-SI" sz="1600" dirty="0" smtClean="0">
                <a:solidFill>
                  <a:schemeClr val="accent1">
                    <a:lumMod val="50000"/>
                  </a:schemeClr>
                </a:solidFill>
              </a:rPr>
              <a:t>)</a:t>
            </a:r>
          </a:p>
          <a:p>
            <a:pPr>
              <a:lnSpc>
                <a:spcPct val="120000"/>
              </a:lnSpc>
              <a:buFont typeface="Wingdings" panose="05000000000000000000" pitchFamily="2" charset="2"/>
              <a:buChar char="§"/>
              <a:defRPr/>
            </a:pPr>
            <a:r>
              <a:rPr lang="sl-SI" sz="1600" dirty="0" smtClean="0">
                <a:solidFill>
                  <a:schemeClr val="accent1">
                    <a:lumMod val="50000"/>
                  </a:schemeClr>
                </a:solidFill>
              </a:rPr>
              <a:t>doživetje psihosocialne narave – posledica =psihično trpljenje in neprijetne, za organizem ogrožajoče fiziološke procese – </a:t>
            </a:r>
            <a:r>
              <a:rPr lang="sl-SI" sz="1600" b="1" dirty="0" smtClean="0">
                <a:solidFill>
                  <a:schemeClr val="accent1">
                    <a:lumMod val="50000"/>
                  </a:schemeClr>
                </a:solidFill>
              </a:rPr>
              <a:t>deluje na celotno biopsihosocialno naravo človeka</a:t>
            </a:r>
            <a:r>
              <a:rPr lang="sl-SI" sz="1600" dirty="0" smtClean="0">
                <a:solidFill>
                  <a:schemeClr val="accent1">
                    <a:lumMod val="50000"/>
                  </a:schemeClr>
                </a:solidFill>
              </a:rPr>
              <a:t> </a:t>
            </a:r>
            <a:endParaRPr lang="en-US" sz="1600" dirty="0">
              <a:solidFill>
                <a:schemeClr val="accent1">
                  <a:lumMod val="50000"/>
                </a:schemeClr>
              </a:solidFill>
            </a:endParaRPr>
          </a:p>
        </p:txBody>
      </p:sp>
      <p:sp>
        <p:nvSpPr>
          <p:cNvPr id="3" name="Označba mesta vsebine 2"/>
          <p:cNvSpPr>
            <a:spLocks noGrp="1"/>
          </p:cNvSpPr>
          <p:nvPr>
            <p:ph sz="half" idx="2"/>
          </p:nvPr>
        </p:nvSpPr>
        <p:spPr/>
        <p:txBody>
          <a:bodyPr/>
          <a:lstStyle/>
          <a:p>
            <a:endParaRPr lang="sl-SI"/>
          </a:p>
        </p:txBody>
      </p:sp>
      <p:pic>
        <p:nvPicPr>
          <p:cNvPr id="1026" name="Picture 2" descr="Rezultat iskanja slik za stress + burnout funny carto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8189" y="1088136"/>
            <a:ext cx="6428735" cy="61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921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pPr>
              <a:defRPr/>
            </a:pPr>
            <a:r>
              <a:rPr lang="sl-SI" sz="3600" b="1" dirty="0"/>
              <a:t>STRESORJI </a:t>
            </a:r>
            <a:endParaRPr lang="en-US" sz="3600" b="1" dirty="0"/>
          </a:p>
        </p:txBody>
      </p:sp>
      <p:sp>
        <p:nvSpPr>
          <p:cNvPr id="19459" name="Rectangle 3"/>
          <p:cNvSpPr>
            <a:spLocks noGrp="1" noChangeArrowheads="1"/>
          </p:cNvSpPr>
          <p:nvPr>
            <p:ph sz="half" idx="1"/>
          </p:nvPr>
        </p:nvSpPr>
        <p:spPr>
          <a:solidFill>
            <a:schemeClr val="accent1">
              <a:lumMod val="20000"/>
              <a:lumOff val="80000"/>
            </a:schemeClr>
          </a:solidFill>
        </p:spPr>
        <p:txBody>
          <a:bodyPr>
            <a:noAutofit/>
          </a:bodyPr>
          <a:lstStyle/>
          <a:p>
            <a:pPr>
              <a:lnSpc>
                <a:spcPct val="80000"/>
              </a:lnSpc>
              <a:buFont typeface="Monotype Sorts" pitchFamily="2" charset="2"/>
              <a:buNone/>
              <a:defRPr/>
            </a:pPr>
            <a:endParaRPr lang="sl-SI" sz="1000" dirty="0"/>
          </a:p>
          <a:p>
            <a:pPr marL="514350" indent="-514350">
              <a:lnSpc>
                <a:spcPct val="120000"/>
              </a:lnSpc>
              <a:buFont typeface="+mj-lt"/>
              <a:buAutoNum type="arabicPeriod"/>
              <a:defRPr/>
            </a:pPr>
            <a:r>
              <a:rPr lang="sl-SI" sz="1600" dirty="0" smtClean="0">
                <a:solidFill>
                  <a:schemeClr val="accent1">
                    <a:lumMod val="50000"/>
                  </a:schemeClr>
                </a:solidFill>
              </a:rPr>
              <a:t>katerikoli agens ali zunanje dogajanje - povzroči notranje (psiho-biološke) spremembe takšnega obsega, intenzitete in trajanja, da ogrožajo </a:t>
            </a:r>
            <a:r>
              <a:rPr lang="sl-SI" sz="1600" b="1" dirty="0" smtClean="0">
                <a:solidFill>
                  <a:schemeClr val="accent1">
                    <a:lumMod val="50000"/>
                  </a:schemeClr>
                </a:solidFill>
              </a:rPr>
              <a:t>adaptacijske potenciale organizma</a:t>
            </a:r>
            <a:r>
              <a:rPr lang="sl-SI" sz="1600" dirty="0" smtClean="0">
                <a:solidFill>
                  <a:schemeClr val="accent1">
                    <a:lumMod val="50000"/>
                  </a:schemeClr>
                </a:solidFill>
              </a:rPr>
              <a:t>, kar lahko v nekaterih okoliščinah vodi v bolezen</a:t>
            </a:r>
          </a:p>
          <a:p>
            <a:pPr marL="514350" indent="-514350">
              <a:lnSpc>
                <a:spcPct val="120000"/>
              </a:lnSpc>
              <a:buFont typeface="+mj-lt"/>
              <a:buAutoNum type="arabicPeriod"/>
              <a:defRPr/>
            </a:pPr>
            <a:r>
              <a:rPr lang="sl-SI" sz="1600" dirty="0" smtClean="0">
                <a:solidFill>
                  <a:schemeClr val="accent1">
                    <a:lumMod val="50000"/>
                  </a:schemeClr>
                </a:solidFill>
              </a:rPr>
              <a:t>pomembno razlikovati med </a:t>
            </a:r>
            <a:r>
              <a:rPr lang="sl-SI" sz="1600" b="1" dirty="0" smtClean="0">
                <a:solidFill>
                  <a:schemeClr val="accent1">
                    <a:lumMod val="50000"/>
                  </a:schemeClr>
                </a:solidFill>
              </a:rPr>
              <a:t>fiziološkimi</a:t>
            </a:r>
            <a:r>
              <a:rPr lang="sl-SI" sz="1600" dirty="0" smtClean="0">
                <a:solidFill>
                  <a:schemeClr val="accent1">
                    <a:lumMod val="50000"/>
                  </a:schemeClr>
                </a:solidFill>
              </a:rPr>
              <a:t> in </a:t>
            </a:r>
            <a:r>
              <a:rPr lang="sl-SI" sz="1600" b="1" dirty="0" smtClean="0">
                <a:solidFill>
                  <a:schemeClr val="accent1">
                    <a:lumMod val="50000"/>
                  </a:schemeClr>
                </a:solidFill>
              </a:rPr>
              <a:t>psihološkimi</a:t>
            </a:r>
            <a:r>
              <a:rPr lang="sl-SI" sz="1600" dirty="0" smtClean="0">
                <a:solidFill>
                  <a:schemeClr val="accent1">
                    <a:lumMod val="50000"/>
                  </a:schemeClr>
                </a:solidFill>
              </a:rPr>
              <a:t> stresorji</a:t>
            </a:r>
          </a:p>
          <a:p>
            <a:pPr marL="514350" indent="-514350">
              <a:lnSpc>
                <a:spcPct val="120000"/>
              </a:lnSpc>
              <a:buFont typeface="+mj-lt"/>
              <a:buAutoNum type="arabicPeriod"/>
              <a:defRPr/>
            </a:pPr>
            <a:r>
              <a:rPr lang="sl-SI" sz="1600" dirty="0" smtClean="0">
                <a:solidFill>
                  <a:schemeClr val="accent1">
                    <a:lumMod val="50000"/>
                  </a:schemeClr>
                </a:solidFill>
              </a:rPr>
              <a:t>moči psihosocialnega stresorja ne določa samo </a:t>
            </a:r>
            <a:r>
              <a:rPr lang="sl-SI" sz="1600" b="1" dirty="0" smtClean="0">
                <a:solidFill>
                  <a:schemeClr val="accent1">
                    <a:lumMod val="50000"/>
                  </a:schemeClr>
                </a:solidFill>
              </a:rPr>
              <a:t>grožnja</a:t>
            </a:r>
            <a:r>
              <a:rPr lang="sl-SI" sz="1600" dirty="0" smtClean="0">
                <a:solidFill>
                  <a:schemeClr val="accent1">
                    <a:lumMod val="50000"/>
                  </a:schemeClr>
                </a:solidFill>
              </a:rPr>
              <a:t>, ampak tudi</a:t>
            </a:r>
            <a:r>
              <a:rPr lang="sl-SI" sz="1600" b="1" dirty="0" smtClean="0">
                <a:solidFill>
                  <a:schemeClr val="accent1">
                    <a:lumMod val="50000"/>
                  </a:schemeClr>
                </a:solidFill>
              </a:rPr>
              <a:t> simbolični </a:t>
            </a:r>
            <a:r>
              <a:rPr lang="sl-SI" sz="1600" dirty="0" smtClean="0">
                <a:solidFill>
                  <a:schemeClr val="accent1">
                    <a:lumMod val="50000"/>
                  </a:schemeClr>
                </a:solidFill>
              </a:rPr>
              <a:t>in</a:t>
            </a:r>
            <a:r>
              <a:rPr lang="sl-SI" sz="1600" b="1" dirty="0" smtClean="0">
                <a:solidFill>
                  <a:schemeClr val="accent1">
                    <a:lumMod val="50000"/>
                  </a:schemeClr>
                </a:solidFill>
              </a:rPr>
              <a:t> anticipirani pomen </a:t>
            </a:r>
            <a:r>
              <a:rPr lang="sl-SI" sz="1600" dirty="0" smtClean="0">
                <a:solidFill>
                  <a:schemeClr val="accent1">
                    <a:lumMod val="50000"/>
                  </a:schemeClr>
                </a:solidFill>
              </a:rPr>
              <a:t>(pripis) </a:t>
            </a:r>
            <a:endParaRPr lang="en-US" sz="1600" dirty="0" smtClean="0">
              <a:solidFill>
                <a:schemeClr val="accent1">
                  <a:lumMod val="50000"/>
                </a:schemeClr>
              </a:solidFill>
            </a:endParaRPr>
          </a:p>
        </p:txBody>
      </p:sp>
      <p:sp>
        <p:nvSpPr>
          <p:cNvPr id="3" name="Označba mesta vsebine 2"/>
          <p:cNvSpPr>
            <a:spLocks noGrp="1"/>
          </p:cNvSpPr>
          <p:nvPr>
            <p:ph sz="half" idx="2"/>
          </p:nvPr>
        </p:nvSpPr>
        <p:spPr>
          <a:xfrm>
            <a:off x="6575050" y="265176"/>
            <a:ext cx="4572000" cy="4142232"/>
          </a:xfrm>
        </p:spPr>
        <p:txBody>
          <a:bodyPr/>
          <a:lstStyle/>
          <a:p>
            <a:pPr>
              <a:lnSpc>
                <a:spcPct val="80000"/>
              </a:lnSpc>
              <a:buFont typeface="Wingdings" panose="05000000000000000000" pitchFamily="2" charset="2"/>
              <a:buChar char="§"/>
              <a:defRPr/>
            </a:pPr>
            <a:r>
              <a:rPr lang="sl-SI" b="1" dirty="0">
                <a:solidFill>
                  <a:schemeClr val="accent1">
                    <a:lumMod val="50000"/>
                  </a:schemeClr>
                </a:solidFill>
              </a:rPr>
              <a:t>kataklizmični </a:t>
            </a:r>
          </a:p>
          <a:p>
            <a:pPr>
              <a:lnSpc>
                <a:spcPct val="80000"/>
              </a:lnSpc>
              <a:buFont typeface="Wingdings" panose="05000000000000000000" pitchFamily="2" charset="2"/>
              <a:buChar char="§"/>
              <a:defRPr/>
            </a:pPr>
            <a:r>
              <a:rPr lang="sl-SI" b="1" dirty="0">
                <a:solidFill>
                  <a:schemeClr val="accent1">
                    <a:lumMod val="50000"/>
                  </a:schemeClr>
                </a:solidFill>
              </a:rPr>
              <a:t>osebni</a:t>
            </a:r>
          </a:p>
          <a:p>
            <a:pPr>
              <a:lnSpc>
                <a:spcPct val="80000"/>
              </a:lnSpc>
              <a:buFont typeface="Wingdings" panose="05000000000000000000" pitchFamily="2" charset="2"/>
              <a:buChar char="§"/>
              <a:defRPr/>
            </a:pPr>
            <a:r>
              <a:rPr lang="sl-SI" b="1" dirty="0">
                <a:solidFill>
                  <a:schemeClr val="accent1">
                    <a:lumMod val="50000"/>
                  </a:schemeClr>
                </a:solidFill>
              </a:rPr>
              <a:t>stresorji </a:t>
            </a:r>
            <a:r>
              <a:rPr lang="sl-SI" b="1" dirty="0" smtClean="0">
                <a:solidFill>
                  <a:schemeClr val="accent1">
                    <a:lumMod val="50000"/>
                  </a:schemeClr>
                </a:solidFill>
              </a:rPr>
              <a:t>ozadja</a:t>
            </a:r>
            <a:endParaRPr lang="sl-SI" b="1" dirty="0">
              <a:solidFill>
                <a:schemeClr val="accent1">
                  <a:lumMod val="50000"/>
                </a:schemeClr>
              </a:solidFill>
            </a:endParaRPr>
          </a:p>
        </p:txBody>
      </p:sp>
      <p:pic>
        <p:nvPicPr>
          <p:cNvPr id="4098" name="Picture 2" descr="Rezultat iskanja slik za stress + burnout funny carto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050" y="1854000"/>
            <a:ext cx="5004000" cy="50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41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318843" y="308420"/>
            <a:ext cx="9509759" cy="1088136"/>
          </a:xfrm>
        </p:spPr>
        <p:txBody>
          <a:bodyPr>
            <a:noAutofit/>
          </a:bodyPr>
          <a:lstStyle/>
          <a:p>
            <a:pPr algn="ctr">
              <a:defRPr/>
            </a:pPr>
            <a:r>
              <a:rPr lang="sl-SI" sz="2800" b="1" dirty="0"/>
              <a:t>PORAVNAVANJE (SPOPRIJEMANJE) S STRESOM (COPING)</a:t>
            </a:r>
            <a:endParaRPr lang="en-US" sz="2800" b="1" dirty="0"/>
          </a:p>
        </p:txBody>
      </p:sp>
      <p:sp>
        <p:nvSpPr>
          <p:cNvPr id="24579" name="Rectangle 3"/>
          <p:cNvSpPr>
            <a:spLocks noGrp="1" noChangeArrowheads="1"/>
          </p:cNvSpPr>
          <p:nvPr>
            <p:ph sz="half" idx="1"/>
          </p:nvPr>
        </p:nvSpPr>
        <p:spPr>
          <a:solidFill>
            <a:schemeClr val="accent3">
              <a:lumMod val="20000"/>
              <a:lumOff val="80000"/>
            </a:schemeClr>
          </a:solidFill>
        </p:spPr>
        <p:txBody>
          <a:bodyPr>
            <a:noAutofit/>
          </a:bodyPr>
          <a:lstStyle/>
          <a:p>
            <a:pPr marL="457200" indent="-457200">
              <a:buFont typeface="+mj-lt"/>
              <a:buAutoNum type="arabicPeriod"/>
              <a:defRPr/>
            </a:pPr>
            <a:endParaRPr lang="sl-SI" dirty="0" smtClean="0"/>
          </a:p>
          <a:p>
            <a:pPr marL="457200" indent="-457200">
              <a:buFont typeface="+mj-lt"/>
              <a:buAutoNum type="arabicPeriod"/>
              <a:defRPr/>
            </a:pPr>
            <a:r>
              <a:rPr lang="sl-SI" dirty="0" smtClean="0"/>
              <a:t>proces obvladovanja </a:t>
            </a:r>
            <a:r>
              <a:rPr lang="sl-SI" b="1" dirty="0" smtClean="0"/>
              <a:t>razkoraka med zahtevami</a:t>
            </a:r>
            <a:r>
              <a:rPr lang="sl-SI" dirty="0" smtClean="0"/>
              <a:t> (situacije) </a:t>
            </a:r>
            <a:r>
              <a:rPr lang="sl-SI" b="1" dirty="0" smtClean="0"/>
              <a:t>in</a:t>
            </a:r>
            <a:r>
              <a:rPr lang="sl-SI" dirty="0" smtClean="0"/>
              <a:t> (ocenjenimi) </a:t>
            </a:r>
            <a:r>
              <a:rPr lang="sl-SI" b="1" dirty="0" smtClean="0"/>
              <a:t>viri neke osebe</a:t>
            </a:r>
          </a:p>
          <a:p>
            <a:pPr marL="457200" indent="-457200">
              <a:buFont typeface="+mj-lt"/>
              <a:buAutoNum type="arabicPeriod"/>
              <a:defRPr/>
            </a:pPr>
            <a:r>
              <a:rPr lang="sl-SI" dirty="0" smtClean="0"/>
              <a:t>v interakcijskem modelu stresa zajema poravnavanje </a:t>
            </a:r>
            <a:r>
              <a:rPr lang="sl-SI" b="1" dirty="0" smtClean="0">
                <a:solidFill>
                  <a:schemeClr val="accent1">
                    <a:lumMod val="50000"/>
                  </a:schemeClr>
                </a:solidFill>
              </a:rPr>
              <a:t>uporabo vseh virov odpornosti</a:t>
            </a:r>
            <a:r>
              <a:rPr lang="sl-SI" dirty="0" smtClean="0"/>
              <a:t>, s ciljem preseganja (obvladovanja) trenutnega odziva, ki ga je povzročil stresor </a:t>
            </a:r>
            <a:endParaRPr lang="en-US" dirty="0" smtClean="0"/>
          </a:p>
        </p:txBody>
      </p:sp>
      <p:sp>
        <p:nvSpPr>
          <p:cNvPr id="2" name="Označba mesta besedila 1"/>
          <p:cNvSpPr>
            <a:spLocks noGrp="1"/>
          </p:cNvSpPr>
          <p:nvPr>
            <p:ph sz="half" idx="2"/>
          </p:nvPr>
        </p:nvSpPr>
        <p:spPr>
          <a:xfrm>
            <a:off x="6478905" y="1925193"/>
            <a:ext cx="4572000" cy="4142232"/>
          </a:xfrm>
        </p:spPr>
        <p:txBody>
          <a:bodyPr>
            <a:normAutofit/>
          </a:bodyPr>
          <a:lstStyle/>
          <a:p>
            <a:pPr marL="45720" indent="0">
              <a:buNone/>
            </a:pPr>
            <a:endParaRPr lang="sl-SI" sz="2400" b="1" dirty="0">
              <a:effectLst>
                <a:outerShdw blurRad="38100" dist="38100" dir="2700000" algn="tl">
                  <a:srgbClr val="000000">
                    <a:alpha val="43137"/>
                  </a:srgbClr>
                </a:outerShdw>
              </a:effectLst>
              <a:latin typeface="+mj-lt"/>
            </a:endParaRPr>
          </a:p>
        </p:txBody>
      </p:sp>
      <p:pic>
        <p:nvPicPr>
          <p:cNvPr id="7170" name="Picture 2" descr="Rezultat iskanja slik za stress + burnout funny carto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3116" y="1572768"/>
            <a:ext cx="5915486" cy="52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93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047019" y="-1233440"/>
            <a:ext cx="2400300" cy="2286000"/>
          </a:xfrm>
        </p:spPr>
        <p:txBody>
          <a:bodyPr>
            <a:normAutofit/>
          </a:bodyPr>
          <a:lstStyle/>
          <a:p>
            <a:pPr>
              <a:defRPr/>
            </a:pPr>
            <a:r>
              <a:rPr lang="sl-SI" sz="2000" b="1" dirty="0"/>
              <a:t>IZVORI (VIRI) ODPORNOSTI</a:t>
            </a:r>
            <a:endParaRPr lang="en-US" sz="2000" b="1" dirty="0"/>
          </a:p>
        </p:txBody>
      </p:sp>
      <p:sp>
        <p:nvSpPr>
          <p:cNvPr id="21507" name="Rectangle 3"/>
          <p:cNvSpPr>
            <a:spLocks noGrp="1" noChangeArrowheads="1"/>
          </p:cNvSpPr>
          <p:nvPr>
            <p:ph idx="1"/>
          </p:nvPr>
        </p:nvSpPr>
        <p:spPr>
          <a:xfrm>
            <a:off x="5835031" y="486197"/>
            <a:ext cx="5009393" cy="5257800"/>
          </a:xfrm>
          <a:solidFill>
            <a:schemeClr val="accent3">
              <a:lumMod val="20000"/>
              <a:lumOff val="80000"/>
            </a:schemeClr>
          </a:solidFill>
        </p:spPr>
        <p:txBody>
          <a:bodyPr>
            <a:noAutofit/>
          </a:bodyPr>
          <a:lstStyle/>
          <a:p>
            <a:pPr marL="342900" indent="-342900">
              <a:lnSpc>
                <a:spcPct val="120000"/>
              </a:lnSpc>
              <a:buFont typeface="+mj-lt"/>
              <a:buAutoNum type="arabicPeriod"/>
              <a:defRPr/>
            </a:pPr>
            <a:r>
              <a:rPr lang="sl-SI" sz="1400" b="1" dirty="0" smtClean="0">
                <a:solidFill>
                  <a:schemeClr val="accent1">
                    <a:lumMod val="50000"/>
                  </a:schemeClr>
                </a:solidFill>
              </a:rPr>
              <a:t>OBJEKTIVNI VIRI</a:t>
            </a:r>
            <a:r>
              <a:rPr lang="sl-SI" sz="1400" dirty="0" smtClean="0">
                <a:solidFill>
                  <a:schemeClr val="accent1">
                    <a:lumMod val="50000"/>
                  </a:schemeClr>
                </a:solidFill>
              </a:rPr>
              <a:t> - </a:t>
            </a:r>
            <a:r>
              <a:rPr lang="sl-SI" sz="1400" dirty="0">
                <a:solidFill>
                  <a:schemeClr val="accent1">
                    <a:lumMod val="50000"/>
                  </a:schemeClr>
                </a:solidFill>
              </a:rPr>
              <a:t>materialni viri</a:t>
            </a:r>
            <a:r>
              <a:rPr lang="sl-SI" sz="1400" b="1" dirty="0">
                <a:solidFill>
                  <a:schemeClr val="accent1">
                    <a:lumMod val="50000"/>
                  </a:schemeClr>
                </a:solidFill>
              </a:rPr>
              <a:t> </a:t>
            </a:r>
            <a:r>
              <a:rPr lang="sl-SI" sz="1400" dirty="0">
                <a:solidFill>
                  <a:schemeClr val="accent1">
                    <a:lumMod val="50000"/>
                  </a:schemeClr>
                </a:solidFill>
              </a:rPr>
              <a:t>(denar in vse potrošne dobrine - hrana, obleka, stanovanje), s pomočjo katerih je mogoče izpolnjevati najrazličnejše zahteve okolja in družbe ter zadovoljevati svoje potrebe </a:t>
            </a:r>
          </a:p>
          <a:p>
            <a:pPr marL="342900" indent="-342900">
              <a:lnSpc>
                <a:spcPct val="120000"/>
              </a:lnSpc>
              <a:buFont typeface="+mj-lt"/>
              <a:buAutoNum type="arabicPeriod"/>
              <a:defRPr/>
            </a:pPr>
            <a:r>
              <a:rPr lang="sl-SI" sz="1400" b="1" dirty="0" smtClean="0">
                <a:solidFill>
                  <a:schemeClr val="accent1">
                    <a:lumMod val="50000"/>
                  </a:schemeClr>
                </a:solidFill>
              </a:rPr>
              <a:t>POGOJI BIVANJA</a:t>
            </a:r>
            <a:r>
              <a:rPr lang="sl-SI" sz="1400" dirty="0" smtClean="0">
                <a:solidFill>
                  <a:schemeClr val="accent1">
                    <a:lumMod val="50000"/>
                  </a:schemeClr>
                </a:solidFill>
              </a:rPr>
              <a:t> - </a:t>
            </a:r>
            <a:r>
              <a:rPr lang="sl-SI" sz="1400" dirty="0">
                <a:solidFill>
                  <a:schemeClr val="accent1">
                    <a:lumMod val="50000"/>
                  </a:schemeClr>
                </a:solidFill>
              </a:rPr>
              <a:t>stanja, oblike in načini bivanja, ki imajo za posameznika veliko vrednost - partnerstvo, starševstvo, državljanstvo </a:t>
            </a:r>
          </a:p>
          <a:p>
            <a:pPr marL="342900" indent="-342900">
              <a:lnSpc>
                <a:spcPct val="120000"/>
              </a:lnSpc>
              <a:buFont typeface="+mj-lt"/>
              <a:buAutoNum type="arabicPeriod"/>
              <a:defRPr/>
            </a:pPr>
            <a:r>
              <a:rPr lang="sl-SI" sz="1400" b="1" dirty="0" smtClean="0">
                <a:solidFill>
                  <a:schemeClr val="accent1">
                    <a:lumMod val="50000"/>
                  </a:schemeClr>
                </a:solidFill>
              </a:rPr>
              <a:t>OSEBNE ZNAČILNOSTI</a:t>
            </a:r>
            <a:r>
              <a:rPr lang="sl-SI" sz="1400" dirty="0" smtClean="0">
                <a:solidFill>
                  <a:schemeClr val="accent1">
                    <a:lumMod val="50000"/>
                  </a:schemeClr>
                </a:solidFill>
              </a:rPr>
              <a:t> - lastnosti</a:t>
            </a:r>
            <a:r>
              <a:rPr lang="sl-SI" sz="1400" dirty="0">
                <a:solidFill>
                  <a:schemeClr val="accent1">
                    <a:lumMod val="50000"/>
                  </a:schemeClr>
                </a:solidFill>
              </a:rPr>
              <a:t>, veščine in spretnosti - dopadljiv videz, ugodno samovrednotenje, delovne navade, občutek obvladovanja situacije ipd. - njihovo delovanje je zmeraj povezano z značilnostmi in zahtevami konkretne situacije; med osebne značilnosti lahko uvrstimo </a:t>
            </a:r>
            <a:r>
              <a:rPr lang="sl-SI" sz="1400" b="1" dirty="0">
                <a:solidFill>
                  <a:schemeClr val="accent1">
                    <a:lumMod val="50000"/>
                  </a:schemeClr>
                </a:solidFill>
              </a:rPr>
              <a:t>fizične </a:t>
            </a:r>
            <a:r>
              <a:rPr lang="sl-SI" sz="1400" dirty="0">
                <a:solidFill>
                  <a:schemeClr val="accent1">
                    <a:lumMod val="50000"/>
                  </a:schemeClr>
                </a:solidFill>
              </a:rPr>
              <a:t>(telesne) atribute (vire) in </a:t>
            </a:r>
            <a:r>
              <a:rPr lang="sl-SI" sz="1400" b="1" dirty="0" err="1">
                <a:solidFill>
                  <a:schemeClr val="accent1">
                    <a:lumMod val="50000"/>
                  </a:schemeClr>
                </a:solidFill>
              </a:rPr>
              <a:t>intrapersonalne</a:t>
            </a:r>
            <a:r>
              <a:rPr lang="sl-SI" sz="1400" dirty="0">
                <a:solidFill>
                  <a:schemeClr val="accent1">
                    <a:lumMod val="50000"/>
                  </a:schemeClr>
                </a:solidFill>
              </a:rPr>
              <a:t> (»notranje«) vire.</a:t>
            </a:r>
          </a:p>
          <a:p>
            <a:pPr marL="342900" indent="-342900">
              <a:lnSpc>
                <a:spcPct val="120000"/>
              </a:lnSpc>
              <a:buFont typeface="+mj-lt"/>
              <a:buAutoNum type="arabicPeriod"/>
              <a:defRPr/>
            </a:pPr>
            <a:r>
              <a:rPr lang="sl-SI" sz="1400" b="1" dirty="0" smtClean="0">
                <a:solidFill>
                  <a:schemeClr val="accent1">
                    <a:lumMod val="50000"/>
                  </a:schemeClr>
                </a:solidFill>
              </a:rPr>
              <a:t>ENERGIJE </a:t>
            </a:r>
            <a:r>
              <a:rPr lang="sl-SI" sz="1400" dirty="0">
                <a:solidFill>
                  <a:schemeClr val="accent1">
                    <a:lumMod val="50000"/>
                  </a:schemeClr>
                </a:solidFill>
              </a:rPr>
              <a:t>- čas, denar in znanje </a:t>
            </a:r>
          </a:p>
          <a:p>
            <a:pPr marL="342900" indent="-342900">
              <a:lnSpc>
                <a:spcPct val="120000"/>
              </a:lnSpc>
              <a:buFont typeface="+mj-lt"/>
              <a:buAutoNum type="arabicPeriod"/>
              <a:defRPr/>
            </a:pPr>
            <a:r>
              <a:rPr lang="sl-SI" sz="1400" b="1" dirty="0" smtClean="0">
                <a:solidFill>
                  <a:schemeClr val="accent1">
                    <a:lumMod val="50000"/>
                  </a:schemeClr>
                </a:solidFill>
              </a:rPr>
              <a:t>KULTURNI VIRI </a:t>
            </a:r>
            <a:r>
              <a:rPr lang="sl-SI" sz="1400" dirty="0" smtClean="0">
                <a:solidFill>
                  <a:schemeClr val="accent1">
                    <a:lumMod val="50000"/>
                  </a:schemeClr>
                </a:solidFill>
              </a:rPr>
              <a:t>- </a:t>
            </a:r>
            <a:r>
              <a:rPr lang="sl-SI" sz="1400" dirty="0">
                <a:solidFill>
                  <a:schemeClr val="accent1">
                    <a:lumMod val="50000"/>
                  </a:schemeClr>
                </a:solidFill>
              </a:rPr>
              <a:t>viri konteksta in referenčnih </a:t>
            </a:r>
            <a:r>
              <a:rPr lang="sl-SI" sz="1400" dirty="0" smtClean="0">
                <a:solidFill>
                  <a:schemeClr val="accent1">
                    <a:lumMod val="50000"/>
                  </a:schemeClr>
                </a:solidFill>
              </a:rPr>
              <a:t>skupin</a:t>
            </a:r>
            <a:endParaRPr lang="en-US" sz="1400" dirty="0">
              <a:solidFill>
                <a:schemeClr val="accent1">
                  <a:lumMod val="50000"/>
                </a:schemeClr>
              </a:solidFill>
            </a:endParaRPr>
          </a:p>
        </p:txBody>
      </p:sp>
      <p:sp>
        <p:nvSpPr>
          <p:cNvPr id="2" name="Označba mesta besedila 1"/>
          <p:cNvSpPr>
            <a:spLocks noGrp="1"/>
          </p:cNvSpPr>
          <p:nvPr>
            <p:ph type="body" sz="half" idx="2"/>
          </p:nvPr>
        </p:nvSpPr>
        <p:spPr>
          <a:xfrm>
            <a:off x="1704161" y="6928268"/>
            <a:ext cx="2400300" cy="4356000"/>
          </a:xfrm>
        </p:spPr>
        <p:txBody>
          <a:bodyPr>
            <a:normAutofit/>
          </a:bodyPr>
          <a:lstStyle/>
          <a:p>
            <a:endParaRPr lang="sl-SI" dirty="0"/>
          </a:p>
        </p:txBody>
      </p:sp>
      <p:pic>
        <p:nvPicPr>
          <p:cNvPr id="6146" name="Picture 2" descr="Rezultat iskanja slik za stress + burnout funny carto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722" y="1192423"/>
            <a:ext cx="4390080" cy="61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406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cean 16x9">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2">
            <a:shade val="50000"/>
          </a:schemeClr>
        </a:lnRef>
        <a:fillRef idx="1">
          <a:schemeClr val="accent2"/>
        </a:fillRef>
        <a:effectRef idx="0">
          <a:schemeClr val="accent2"/>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000">
            <a:solidFill>
              <a:schemeClr val="accent2"/>
            </a:solidFill>
          </a:defRPr>
        </a:defPPr>
      </a:lstStyle>
    </a:txDef>
  </a:objectDefaults>
  <a:extraClrSchemeLst/>
</a:theme>
</file>

<file path=ppt/theme/theme2.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2">
            <a:shade val="50000"/>
          </a:schemeClr>
        </a:lnRef>
        <a:fillRef idx="1">
          <a:schemeClr val="accent2"/>
        </a:fillRef>
        <a:effectRef idx="0">
          <a:schemeClr val="accent2"/>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000">
            <a:solidFill>
              <a:schemeClr val="accent2"/>
            </a:solidFill>
          </a:defRPr>
        </a:defPPr>
      </a:lstStyle>
    </a:txDef>
  </a:objectDefaults>
  <a:extraClrSchemeLst/>
</a:theme>
</file>

<file path=ppt/theme/theme3.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2">
            <a:shade val="50000"/>
          </a:schemeClr>
        </a:lnRef>
        <a:fillRef idx="1">
          <a:schemeClr val="accent2"/>
        </a:fillRef>
        <a:effectRef idx="0">
          <a:schemeClr val="accent2"/>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000">
            <a:solidFill>
              <a:schemeClr val="accent2"/>
            </a:solidFill>
          </a:defRPr>
        </a:defPPr>
      </a:lst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E84D6F3-030C-4789-9033-D4889AAC83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1470</Words>
  <Application>Microsoft Office PowerPoint</Application>
  <PresentationFormat>Širokozaslonsko</PresentationFormat>
  <Paragraphs>164</Paragraphs>
  <Slides>25</Slides>
  <Notes>1</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25</vt:i4>
      </vt:variant>
    </vt:vector>
  </HeadingPairs>
  <TitlesOfParts>
    <vt:vector size="30" baseType="lpstr">
      <vt:lpstr>Arial</vt:lpstr>
      <vt:lpstr>Georgia</vt:lpstr>
      <vt:lpstr>Monotype Sorts</vt:lpstr>
      <vt:lpstr>Wingdings</vt:lpstr>
      <vt:lpstr>Ocean 16x9</vt:lpstr>
      <vt:lpstr>PREPREČIMO IZGORELOST!</vt:lpstr>
      <vt:lpstr>PRIČAKOVANJA?</vt:lpstr>
      <vt:lpstr>POSLEDICE IZGORELOSTI</vt:lpstr>
      <vt:lpstr>   NASTANEK IZGORELOSTI</vt:lpstr>
      <vt:lpstr>PowerPointova predstavitev</vt:lpstr>
      <vt:lpstr>STRES, ZDRAVJE IN BOLEZEN </vt:lpstr>
      <vt:lpstr>STRESORJI </vt:lpstr>
      <vt:lpstr>PORAVNAVANJE (SPOPRIJEMANJE) S STRESOM (COPING)</vt:lpstr>
      <vt:lpstr>IZVORI (VIRI) ODPORNOSTI</vt:lpstr>
      <vt:lpstr>KOGNITIVNA OCENA </vt:lpstr>
      <vt:lpstr>SOCIALNA PODPORA: model glavnega in model blažilnega učinka -  predstavljata različne vidike socialne podpore</vt:lpstr>
      <vt:lpstr>STRES ≠ IZGORELOST</vt:lpstr>
      <vt:lpstr>IZGORELOST</vt:lpstr>
      <vt:lpstr>ZAVEDANJE DIHANJA</vt:lpstr>
      <vt:lpstr>DEJAVNIKI TVEGANJA ZA IZGORELOST DEJAVNIKI TVEGANJA, POVEZANI Z DELOM</vt:lpstr>
      <vt:lpstr>DEJAVNIKI TVEGANJA ZA IZGORELOST</vt:lpstr>
      <vt:lpstr>STRATEGIJE SPOPRIJEMANJA S STRESOM</vt:lpstr>
      <vt:lpstr>INDIVIDUALNOST STRATEGIJ – zlata pravila spoprijemanja</vt:lpstr>
      <vt:lpstr>VAROVALNI DEJAVNIKI: načrtovanje ukrepov za zmanjšanje izgorelosti</vt:lpstr>
      <vt:lpstr>VAJE</vt:lpstr>
      <vt:lpstr>EMOCIONALNA</vt:lpstr>
      <vt:lpstr>SEDEM-KORAČNA</vt:lpstr>
      <vt:lpstr>SEDEM-KORAČNA</vt:lpstr>
      <vt:lpstr>PowerPointova predstavitev</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2017-03-21T10:02:06Z</dcterms:created>
  <dcterms:modified xsi:type="dcterms:W3CDTF">2017-11-18T08:53:12Z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TC028952569991</vt:lpwstr>
  </property>
</Properties>
</file>