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4" r:id="rId3"/>
    <p:sldId id="275" r:id="rId4"/>
    <p:sldId id="276" r:id="rId5"/>
    <p:sldId id="267" r:id="rId6"/>
    <p:sldId id="277" r:id="rId7"/>
    <p:sldId id="278" r:id="rId8"/>
    <p:sldId id="280" r:id="rId9"/>
    <p:sldId id="281" r:id="rId10"/>
    <p:sldId id="279" r:id="rId11"/>
    <p:sldId id="260" r:id="rId12"/>
    <p:sldId id="282" r:id="rId13"/>
    <p:sldId id="283" r:id="rId14"/>
    <p:sldId id="284" r:id="rId15"/>
    <p:sldId id="285" r:id="rId16"/>
    <p:sldId id="286" r:id="rId17"/>
    <p:sldId id="273" r:id="rId18"/>
  </p:sldIdLst>
  <p:sldSz cx="12192000" cy="6858000"/>
  <p:notesSz cx="6735763" cy="98663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719" autoAdjust="0"/>
  </p:normalViewPr>
  <p:slideViewPr>
    <p:cSldViewPr snapToGrid="0">
      <p:cViewPr varScale="1">
        <p:scale>
          <a:sx n="88" d="100"/>
          <a:sy n="88" d="100"/>
        </p:scale>
        <p:origin x="1434" y="8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4CB91-44EC-4256-9BC6-3EB0F4773828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8A6DC-6444-4DFF-8E3B-86C071FE45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9123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8A6DC-6444-4DFF-8E3B-86C071FE4514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3702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Junij 2016: implementacija direktive o priznavanju poklicnih kvalifikacij, konkurenčna dejavnost zaposlenih zdravnikov, oglaševanje zdravstvene dejavnosti, nadzori – sistemski nadzor</a:t>
            </a:r>
          </a:p>
          <a:p>
            <a:endParaRPr lang="sl-SI" dirty="0" smtClean="0"/>
          </a:p>
          <a:p>
            <a:r>
              <a:rPr lang="sl-SI" dirty="0" smtClean="0"/>
              <a:t>September 2016: osnovna zdravstvena dejavnost – socialno varstveni zavodi, materialna pomoč družinam pokojnih zdravstvenih delavcev 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8A6DC-6444-4DFF-8E3B-86C071FE4514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9244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8A6DC-6444-4DFF-8E3B-86C071FE4514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02926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8A6DC-6444-4DFF-8E3B-86C071FE4514}" type="slidenum">
              <a:rPr lang="sl-SI" smtClean="0"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1710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18A6DC-6444-4DFF-8E3B-86C071FE4514}" type="slidenum">
              <a:rPr lang="sl-SI" smtClean="0"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5714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6399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3889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9579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9843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6820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97456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65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36042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41426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71625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6221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C8C04-BED5-4068-BADE-E8F5F737E1CB}" type="datetimeFigureOut">
              <a:rPr lang="sl-SI" smtClean="0"/>
              <a:t>25.11.2016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CF1A4-3554-4207-941B-EBB6D9B5CF6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94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sl-SI" sz="4000" dirty="0" smtClean="0"/>
              <a:t>Nedovoljene državne pomoči: prijava na Evropsko komisijo</a:t>
            </a:r>
            <a:br>
              <a:rPr lang="sl-SI" sz="4000" dirty="0" smtClean="0"/>
            </a:br>
            <a:r>
              <a:rPr lang="sl-SI" sz="4000" dirty="0" smtClean="0"/>
              <a:t>in</a:t>
            </a:r>
            <a:br>
              <a:rPr lang="sl-SI" sz="4000" dirty="0" smtClean="0"/>
            </a:br>
            <a:r>
              <a:rPr lang="sl-SI" sz="4000" dirty="0" smtClean="0"/>
              <a:t>Spremembe Zakona o zdravstveni dejavnosti</a:t>
            </a:r>
            <a:endParaRPr lang="sl-SI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Peter Renčel, univ. dipl. prav.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4985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Alternativni predlog Zdravniške zbornice glede koncesij – junij 2016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smtClean="0"/>
              <a:t>Koncesije bi se nadomestile z novim institutom: pooblastilom za izvajanje javne službe v zdravstveni dejavnosti. Pridobiti bi ga morali tako zasebniki kot tudi javni zavodi.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err="1" smtClean="0"/>
              <a:t>Koncedent</a:t>
            </a:r>
            <a:r>
              <a:rPr lang="sl-SI" dirty="0" smtClean="0"/>
              <a:t> bi moral izvesti javni razpis za vsak prosti program zdravstvenih storitev. Na razpisu bi zasebniki in javni zavodi kandidirali pod enakimi pogoji. 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Javni zavodi bi imeli v aktu o ustanovitvi natančno opredeljeno vrsto in obseg programov, ki jih izvajajo. V primeru kršitev oz. pomanjkanja zdravnikov, bi moral </a:t>
            </a:r>
            <a:r>
              <a:rPr lang="sl-SI" dirty="0" err="1" smtClean="0"/>
              <a:t>koncedent</a:t>
            </a:r>
            <a:r>
              <a:rPr lang="sl-SI" dirty="0" smtClean="0"/>
              <a:t> javnemu zavodu (enako kot zasebniku) program odvzeti in izvesti javni razpis. </a:t>
            </a: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2423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Evropsko konkurenčno pravo – osnovni pojmi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606" y="1690688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sl-SI" u="sng" dirty="0" smtClean="0"/>
          </a:p>
          <a:p>
            <a:pPr marL="0" indent="0">
              <a:buNone/>
            </a:pPr>
            <a:r>
              <a:rPr lang="sl-SI" dirty="0" smtClean="0"/>
              <a:t>Zdravstvene storitve = storitve splošnega gospodarskega pomena</a:t>
            </a:r>
            <a:endParaRPr lang="sl-SI" dirty="0"/>
          </a:p>
          <a:p>
            <a:pPr marL="0" indent="0">
              <a:buNone/>
            </a:pPr>
            <a:endParaRPr lang="sl-SI" u="sng" dirty="0" smtClean="0"/>
          </a:p>
          <a:p>
            <a:pPr marL="0" indent="0">
              <a:buNone/>
            </a:pPr>
            <a:r>
              <a:rPr lang="sl-SI" dirty="0" smtClean="0"/>
              <a:t>Izvajalci storitev splošnega gospodarskega pomena = podjetja po PDEU </a:t>
            </a:r>
          </a:p>
          <a:p>
            <a:pPr marL="0" indent="0">
              <a:buNone/>
            </a:pPr>
            <a:endParaRPr lang="sl-SI" u="sng" dirty="0" smtClean="0"/>
          </a:p>
          <a:p>
            <a:pPr marL="0" indent="0">
              <a:buNone/>
            </a:pPr>
            <a:r>
              <a:rPr lang="sl-SI" dirty="0" smtClean="0"/>
              <a:t>Za podjetja, ki izvajajo storitve splošnega gospodarskega pomena, se uporablja celoten konkurenčni okvir prava EU: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- svoboda </a:t>
            </a:r>
            <a:r>
              <a:rPr lang="sl-SI" dirty="0"/>
              <a:t>opravljanja storitev</a:t>
            </a:r>
          </a:p>
          <a:p>
            <a:pPr marL="0" indent="0">
              <a:buNone/>
            </a:pPr>
            <a:r>
              <a:rPr lang="sl-SI" dirty="0" smtClean="0"/>
              <a:t>- svoboda </a:t>
            </a:r>
            <a:r>
              <a:rPr lang="sl-SI" dirty="0"/>
              <a:t>ustanavljanja</a:t>
            </a:r>
          </a:p>
          <a:p>
            <a:pPr marL="0" indent="0">
              <a:buNone/>
            </a:pPr>
            <a:r>
              <a:rPr lang="sl-SI" dirty="0" smtClean="0"/>
              <a:t>- </a:t>
            </a:r>
            <a:r>
              <a:rPr lang="sl-SI" dirty="0"/>
              <a:t>p</a:t>
            </a:r>
            <a:r>
              <a:rPr lang="sl-SI" dirty="0" smtClean="0"/>
              <a:t>repoved </a:t>
            </a:r>
            <a:r>
              <a:rPr lang="sl-SI" dirty="0"/>
              <a:t>državnih pomoči</a:t>
            </a:r>
          </a:p>
          <a:p>
            <a:pPr marL="0" indent="0">
              <a:buNone/>
            </a:pPr>
            <a:r>
              <a:rPr lang="sl-SI" dirty="0" smtClean="0"/>
              <a:t>- prepoved </a:t>
            </a:r>
            <a:r>
              <a:rPr lang="sl-SI" dirty="0"/>
              <a:t>omejevanja konkurence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404627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Javni zavodi – prejemniki državnih pomoči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dirty="0" smtClean="0"/>
              <a:t>Državne pomoči so:</a:t>
            </a:r>
          </a:p>
          <a:p>
            <a:pPr>
              <a:buFontTx/>
              <a:buChar char="-"/>
            </a:pPr>
            <a:r>
              <a:rPr lang="sl-SI" dirty="0" smtClean="0"/>
              <a:t>vsa plačila, ki jih javni zavodi prejmejo iz državnega ali občinskih proračunov </a:t>
            </a:r>
          </a:p>
          <a:p>
            <a:pPr>
              <a:buFontTx/>
              <a:buChar char="-"/>
            </a:pPr>
            <a:r>
              <a:rPr lang="sl-SI" dirty="0" smtClean="0"/>
              <a:t>vse ostale ugodnosti, ki jih javni zavodi prejmejo na račun državnega, oziroma na račun premoženja občin (uporaba nepremičnin)  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Državne pomoči niso prepovedane. Dovoljene so, če izpolnjujejo ti. </a:t>
            </a:r>
            <a:r>
              <a:rPr lang="sl-SI" dirty="0" err="1" smtClean="0"/>
              <a:t>Altmark</a:t>
            </a:r>
            <a:r>
              <a:rPr lang="sl-SI" dirty="0" smtClean="0"/>
              <a:t> kriterije:</a:t>
            </a:r>
          </a:p>
          <a:p>
            <a:pPr marL="0" indent="0">
              <a:buNone/>
            </a:pPr>
            <a:r>
              <a:rPr lang="sl-SI" dirty="0"/>
              <a:t>- o</a:t>
            </a:r>
            <a:r>
              <a:rPr lang="sl-SI" dirty="0" smtClean="0"/>
              <a:t>bstoj akta </a:t>
            </a:r>
            <a:r>
              <a:rPr lang="sl-SI" dirty="0"/>
              <a:t>o pooblastitvi</a:t>
            </a:r>
            <a:br>
              <a:rPr lang="sl-SI" dirty="0"/>
            </a:br>
            <a:r>
              <a:rPr lang="sl-SI" dirty="0" smtClean="0"/>
              <a:t>- </a:t>
            </a:r>
            <a:r>
              <a:rPr lang="sl-SI" dirty="0"/>
              <a:t>obstoj meril za izračun nadomestil</a:t>
            </a:r>
            <a:br>
              <a:rPr lang="sl-SI" dirty="0"/>
            </a:br>
            <a:r>
              <a:rPr lang="sl-SI" dirty="0" smtClean="0"/>
              <a:t>- </a:t>
            </a:r>
            <a:r>
              <a:rPr lang="sl-SI" dirty="0"/>
              <a:t>določitev načel za izogibanje prekomernim nadomestilom</a:t>
            </a:r>
            <a:br>
              <a:rPr lang="sl-SI" dirty="0"/>
            </a:br>
            <a:r>
              <a:rPr lang="sl-SI" dirty="0" smtClean="0"/>
              <a:t>- </a:t>
            </a:r>
            <a:r>
              <a:rPr lang="sl-SI" dirty="0"/>
              <a:t>ter določitev pravil glede izbire izvajalcev 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0904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 obrazložitve predloga Zakona o lekarniški dejavnosti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smtClean="0"/>
              <a:t>Ministrstvo za zdravje je obrazložitvi predloga zakona navedlo:</a:t>
            </a:r>
          </a:p>
          <a:p>
            <a:pPr marL="0" indent="0">
              <a:buNone/>
            </a:pPr>
            <a:r>
              <a:rPr lang="sl-SI" sz="2400" i="1" dirty="0" smtClean="0"/>
              <a:t>„1. Sklenemo </a:t>
            </a:r>
            <a:r>
              <a:rPr lang="sl-SI" sz="2400" i="1" dirty="0"/>
              <a:t>lahko, </a:t>
            </a:r>
            <a:r>
              <a:rPr lang="sl-SI" sz="2400" i="1" dirty="0" smtClean="0"/>
              <a:t>da </a:t>
            </a:r>
            <a:r>
              <a:rPr lang="sl-SI" sz="2400" i="1" dirty="0"/>
              <a:t>je </a:t>
            </a:r>
            <a:r>
              <a:rPr lang="sl-SI" sz="2400" i="1" u="sng" dirty="0"/>
              <a:t>javni zavod v praksi ena najbolj neustrezno uporabljenih statusnih oblik</a:t>
            </a:r>
            <a:r>
              <a:rPr lang="sl-SI" sz="2400" i="1" dirty="0" smtClean="0"/>
              <a:t>.</a:t>
            </a:r>
          </a:p>
          <a:p>
            <a:pPr marL="0" indent="0">
              <a:buNone/>
            </a:pPr>
            <a:r>
              <a:rPr lang="sl-SI" sz="2400" i="1" dirty="0" smtClean="0"/>
              <a:t>…</a:t>
            </a:r>
            <a:endParaRPr lang="sl-SI" sz="2400" i="1" dirty="0"/>
          </a:p>
          <a:p>
            <a:pPr marL="0" indent="0">
              <a:buNone/>
            </a:pPr>
            <a:r>
              <a:rPr lang="sl-SI" sz="2400" i="1" dirty="0" smtClean="0"/>
              <a:t>2. Ugotovimo </a:t>
            </a:r>
            <a:r>
              <a:rPr lang="sl-SI" sz="2400" i="1" dirty="0"/>
              <a:t>lahko, da </a:t>
            </a:r>
            <a:r>
              <a:rPr lang="sl-SI" sz="2400" i="1" u="sng" dirty="0"/>
              <a:t>sedanji sistem financiranja javnih zavodov ne spodbuja učinkovitega in racionalnega izvajanja dejavnosti javnih </a:t>
            </a:r>
            <a:r>
              <a:rPr lang="sl-SI" sz="2400" i="1" u="sng" dirty="0" smtClean="0"/>
              <a:t>služb</a:t>
            </a:r>
            <a:r>
              <a:rPr lang="sl-SI" sz="2400" i="1" dirty="0" smtClean="0"/>
              <a:t>…</a:t>
            </a:r>
          </a:p>
          <a:p>
            <a:pPr marL="0" indent="0">
              <a:buNone/>
            </a:pPr>
            <a:r>
              <a:rPr lang="sl-SI" sz="2400" i="1" dirty="0" smtClean="0"/>
              <a:t> …</a:t>
            </a:r>
          </a:p>
          <a:p>
            <a:pPr marL="0" indent="0">
              <a:buNone/>
            </a:pPr>
            <a:r>
              <a:rPr lang="sl-SI" sz="2400" i="1" dirty="0" smtClean="0"/>
              <a:t>3. S </a:t>
            </a:r>
            <a:r>
              <a:rPr lang="sl-SI" sz="2400" i="1" dirty="0"/>
              <a:t>tem je na trgu nastala nenormalna situacija, saj </a:t>
            </a:r>
            <a:r>
              <a:rPr lang="sl-SI" sz="2400" i="1" u="sng" dirty="0"/>
              <a:t>javni zavodi pri izvajanju gospodarskih (tržnih) dejavnosti pomenijo nelojalno konkurenco na trgu</a:t>
            </a:r>
            <a:r>
              <a:rPr lang="sl-SI" sz="2400" i="1" dirty="0"/>
              <a:t> v razmerju do zasebnega sektorja, ki mu zlahka </a:t>
            </a:r>
            <a:r>
              <a:rPr lang="sl-SI" sz="2400" i="1" dirty="0" smtClean="0"/>
              <a:t>konkurirajo, saj imajo večino svojih stroškov že pokritih iz državnega oziroma občinskih proračunov. </a:t>
            </a:r>
            <a:r>
              <a:rPr lang="sl-SI" sz="2400" i="1" u="sng" dirty="0" smtClean="0"/>
              <a:t>To vprašanje pa se je ob vstopu </a:t>
            </a:r>
            <a:r>
              <a:rPr lang="sl-SI" sz="2400" i="1" u="sng" dirty="0"/>
              <a:t>v EU še </a:t>
            </a:r>
            <a:r>
              <a:rPr lang="sl-SI" sz="2400" i="1" u="sng" dirty="0" smtClean="0"/>
              <a:t>zaostrilo</a:t>
            </a:r>
            <a:r>
              <a:rPr lang="sl-SI" sz="2400" i="1" u="sng" dirty="0"/>
              <a:t>, saj takšno stanje pomeni kršitev ene temeljnih evropskih politik, </a:t>
            </a:r>
            <a:r>
              <a:rPr lang="sl-SI" sz="2400" i="1" u="sng" dirty="0" err="1"/>
              <a:t>t.j</a:t>
            </a:r>
            <a:r>
              <a:rPr lang="sl-SI" sz="2400" i="1" u="sng" dirty="0"/>
              <a:t>. varstva svobode konkurence</a:t>
            </a:r>
            <a:r>
              <a:rPr lang="sl-SI" sz="2400" i="1" dirty="0" smtClean="0"/>
              <a:t>.“</a:t>
            </a:r>
            <a:endParaRPr lang="sl-SI" sz="2400" i="1" dirty="0"/>
          </a:p>
        </p:txBody>
      </p:sp>
    </p:spTree>
    <p:extLst>
      <p:ext uri="{BB962C8B-B14F-4D97-AF65-F5344CB8AC3E}">
        <p14:creationId xmlns:p14="http://schemas.microsoft.com/office/powerpoint/2010/main" val="360488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Finančno poslovanje zdravstvenih domov v letu 2015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Iz poročila o poslovanju zdravstvenih domov v letu 2015:</a:t>
            </a:r>
          </a:p>
          <a:p>
            <a:pPr marL="0" indent="0">
              <a:buNone/>
            </a:pPr>
            <a:endParaRPr lang="sl-SI" dirty="0"/>
          </a:p>
          <a:p>
            <a:pPr>
              <a:buFontTx/>
              <a:buChar char="-"/>
            </a:pPr>
            <a:r>
              <a:rPr lang="sl-SI" dirty="0" smtClean="0"/>
              <a:t>54 od skupaj 57 zdravstvenih domov je poslovalo z dobičkom (presežkom prihodkov nad odhodki) v višini 15.054.337,00 EUR.</a:t>
            </a:r>
          </a:p>
          <a:p>
            <a:pPr>
              <a:buFontTx/>
              <a:buChar char="-"/>
            </a:pPr>
            <a:r>
              <a:rPr lang="sl-SI" dirty="0" smtClean="0"/>
              <a:t>3 zdravstveni domovi so imeli skupaj za 69.931,00 EUR izgube.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6325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Postopek s prijavo na Evropsko komisijo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dirty="0" smtClean="0"/>
              <a:t>1) Prijava vložena dne 24. 6. 2016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2) 1. 9. 2016 sestavljena tričlanska komisija (Direktorat za konkurenco), ki obravnava prijavo.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3) RS bo prejela zahtevo za odgovor na navedbe iz prijave 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Postopek bi moral biti po internih pravilih zaključen v roku enega leta.</a:t>
            </a: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99272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Vsebina prijave na EK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l-SI" dirty="0"/>
              <a:t>Osrednji viri podatkov:</a:t>
            </a:r>
          </a:p>
          <a:p>
            <a:r>
              <a:rPr lang="sl-SI" dirty="0"/>
              <a:t>poročila MZ o poslovanju javnih zdravstvenih zavodov po posameznih letih</a:t>
            </a:r>
          </a:p>
          <a:p>
            <a:r>
              <a:rPr lang="sl-SI" dirty="0"/>
              <a:t>poslovna poročila javnih zavodov</a:t>
            </a:r>
          </a:p>
          <a:p>
            <a:r>
              <a:rPr lang="sl-SI" dirty="0"/>
              <a:t>revizijska poročila Računskega sodišča RS 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Prijavljene zgolj </a:t>
            </a:r>
            <a:r>
              <a:rPr lang="sl-SI" i="1" dirty="0" smtClean="0"/>
              <a:t>prima </a:t>
            </a:r>
            <a:r>
              <a:rPr lang="sl-SI" i="1" dirty="0" err="1" smtClean="0"/>
              <a:t>facie</a:t>
            </a:r>
            <a:r>
              <a:rPr lang="sl-SI" i="1" dirty="0" smtClean="0"/>
              <a:t> </a:t>
            </a:r>
            <a:r>
              <a:rPr lang="sl-SI" dirty="0" smtClean="0"/>
              <a:t>kršitve:</a:t>
            </a:r>
          </a:p>
          <a:p>
            <a:pPr>
              <a:buFontTx/>
              <a:buChar char="-"/>
            </a:pPr>
            <a:r>
              <a:rPr lang="sl-SI" dirty="0"/>
              <a:t>n</a:t>
            </a:r>
            <a:r>
              <a:rPr lang="sl-SI" dirty="0" smtClean="0"/>
              <a:t>eposredna plačila iz državnega in občinski proračunov</a:t>
            </a:r>
          </a:p>
          <a:p>
            <a:pPr>
              <a:buFontTx/>
              <a:buChar char="-"/>
            </a:pPr>
            <a:r>
              <a:rPr lang="sl-SI" dirty="0"/>
              <a:t>n</a:t>
            </a:r>
            <a:r>
              <a:rPr lang="sl-SI" dirty="0" smtClean="0"/>
              <a:t>eodplačna uporaba premoženja v lasti države in občin</a:t>
            </a:r>
          </a:p>
          <a:p>
            <a:pPr>
              <a:buFontTx/>
              <a:buChar char="-"/>
            </a:pPr>
            <a:r>
              <a:rPr lang="sl-SI" dirty="0"/>
              <a:t>z</a:t>
            </a:r>
            <a:r>
              <a:rPr lang="sl-SI" dirty="0" smtClean="0"/>
              <a:t>ačasna (brezobrestna) posojila iz državne zakladnice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0193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p</a:t>
            </a:r>
            <a:r>
              <a:rPr lang="sl-SI" dirty="0" smtClean="0"/>
              <a:t>eter.rencel@zzs-mcs.si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709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Kronologija sprememb predlogov Zakona o zdravstveni dejavnosti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Prvo besedilo: oktober 2015</a:t>
            </a:r>
          </a:p>
          <a:p>
            <a:r>
              <a:rPr lang="sl-SI" dirty="0" smtClean="0"/>
              <a:t>Razširjeni predlog: junij 2016 – pogajanja</a:t>
            </a:r>
          </a:p>
          <a:p>
            <a:r>
              <a:rPr lang="sl-SI" dirty="0" smtClean="0"/>
              <a:t>Prijava na Evropsko komisijo: junij 2016</a:t>
            </a:r>
          </a:p>
          <a:p>
            <a:r>
              <a:rPr lang="sl-SI" dirty="0" smtClean="0"/>
              <a:t>Besedilo po medresorskem usklajevanju: september 2016</a:t>
            </a:r>
          </a:p>
          <a:p>
            <a:r>
              <a:rPr lang="sl-SI" dirty="0" smtClean="0"/>
              <a:t>Zoženo besedilo (zakon po nujnem postopku) – oktober 2016</a:t>
            </a:r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643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Kdo je lahko koncesionar?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b="1" dirty="0"/>
              <a:t>Predlog ZZDej – oktober </a:t>
            </a:r>
            <a:r>
              <a:rPr lang="sl-SI" b="1" dirty="0" smtClean="0"/>
              <a:t>2015</a:t>
            </a:r>
          </a:p>
          <a:p>
            <a:pPr marL="0" indent="0">
              <a:buNone/>
            </a:pPr>
            <a:r>
              <a:rPr lang="sl-SI" dirty="0" smtClean="0"/>
              <a:t>Osnovna zdravstvena dejavnost – zgolj fizična oseba</a:t>
            </a:r>
          </a:p>
          <a:p>
            <a:pPr marL="0" indent="0">
              <a:buNone/>
            </a:pPr>
            <a:r>
              <a:rPr lang="sl-SI" dirty="0" smtClean="0"/>
              <a:t>Sekundarni nivo – tudi pravne osebe, vendar v večinski lasti zdravnika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b="1" dirty="0"/>
              <a:t>Predlog ZZDej – </a:t>
            </a:r>
            <a:r>
              <a:rPr lang="sl-SI" b="1" dirty="0" smtClean="0"/>
              <a:t>junij 2016</a:t>
            </a:r>
          </a:p>
          <a:p>
            <a:pPr marL="0" indent="0">
              <a:buNone/>
            </a:pPr>
            <a:r>
              <a:rPr lang="sl-SI" dirty="0" smtClean="0"/>
              <a:t>Na vseh ravneh je lahko koncesionar pravna oseba, v večinski lastni zdravnikov.</a:t>
            </a:r>
          </a:p>
          <a:p>
            <a:endParaRPr lang="sl-SI" dirty="0"/>
          </a:p>
          <a:p>
            <a:pPr marL="0" indent="0">
              <a:buNone/>
            </a:pPr>
            <a:r>
              <a:rPr lang="sl-SI" b="1" dirty="0" smtClean="0"/>
              <a:t>Predlog ZZDej – september 2016</a:t>
            </a:r>
          </a:p>
          <a:p>
            <a:pPr marL="0" indent="0">
              <a:buNone/>
            </a:pPr>
            <a:r>
              <a:rPr lang="sl-SI" dirty="0" smtClean="0"/>
              <a:t>Nespremenjen. </a:t>
            </a:r>
            <a:endParaRPr lang="sl-SI" dirty="0"/>
          </a:p>
          <a:p>
            <a:endParaRPr lang="sl-SI" dirty="0"/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5535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Kdo sprejme koncesijski akt?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dirty="0" smtClean="0"/>
              <a:t>S koncesijskim aktom se določi vrsto dejavnosti, obseg in območje izvajanja koncesije.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Predlog </a:t>
            </a:r>
            <a:r>
              <a:rPr lang="sl-SI" dirty="0"/>
              <a:t>ZZDej – </a:t>
            </a:r>
            <a:r>
              <a:rPr lang="sl-SI" b="1" dirty="0"/>
              <a:t>oktober 2015</a:t>
            </a:r>
          </a:p>
          <a:p>
            <a:pPr marL="0" indent="0">
              <a:buNone/>
            </a:pPr>
            <a:r>
              <a:rPr lang="sl-SI" dirty="0" smtClean="0"/>
              <a:t>Sprejeme ga minister za zdravje za vse ravni dejavnosti.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Predlog ZZDej – </a:t>
            </a:r>
            <a:r>
              <a:rPr lang="sl-SI" b="1" dirty="0"/>
              <a:t>junij 2016</a:t>
            </a:r>
          </a:p>
          <a:p>
            <a:pPr marL="0" indent="0">
              <a:buNone/>
            </a:pPr>
            <a:r>
              <a:rPr lang="sl-SI" dirty="0" smtClean="0"/>
              <a:t>Na primarni ravni – občina v soglasju z MZ, po predhodnem mnenju ZZZS-ja</a:t>
            </a:r>
          </a:p>
          <a:p>
            <a:pPr marL="0" indent="0">
              <a:buNone/>
            </a:pPr>
            <a:r>
              <a:rPr lang="sl-SI" dirty="0" smtClean="0"/>
              <a:t>Sekundarna raven – MZ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Predlog ZZDej – </a:t>
            </a:r>
            <a:r>
              <a:rPr lang="sl-SI" b="1" dirty="0"/>
              <a:t>september </a:t>
            </a:r>
            <a:r>
              <a:rPr lang="sl-SI" b="1" dirty="0" smtClean="0"/>
              <a:t>2016</a:t>
            </a:r>
          </a:p>
          <a:p>
            <a:pPr marL="0" indent="0">
              <a:buNone/>
            </a:pPr>
            <a:r>
              <a:rPr lang="sl-SI" dirty="0"/>
              <a:t>Na </a:t>
            </a:r>
            <a:r>
              <a:rPr lang="sl-SI" dirty="0" smtClean="0"/>
              <a:t>primarni ravni </a:t>
            </a:r>
            <a:r>
              <a:rPr lang="sl-SI" dirty="0"/>
              <a:t>– občina v soglasju z </a:t>
            </a:r>
            <a:r>
              <a:rPr lang="sl-SI" dirty="0" smtClean="0"/>
              <a:t>MZ in v soglasju z ZZZS</a:t>
            </a:r>
            <a:endParaRPr lang="sl-SI" dirty="0"/>
          </a:p>
          <a:p>
            <a:pPr marL="0" indent="0">
              <a:buNone/>
            </a:pPr>
            <a:r>
              <a:rPr lang="sl-SI" dirty="0"/>
              <a:t>Sekundarna raven – </a:t>
            </a:r>
            <a:r>
              <a:rPr lang="sl-SI" dirty="0" smtClean="0"/>
              <a:t>Vlada RS po predhodnem soglasju ZZZS</a:t>
            </a:r>
            <a:endParaRPr lang="sl-SI" dirty="0"/>
          </a:p>
          <a:p>
            <a:pPr marL="0" indent="0">
              <a:buNone/>
            </a:pPr>
            <a:endParaRPr lang="sl-SI" b="1" dirty="0" smtClean="0"/>
          </a:p>
          <a:p>
            <a:pPr marL="0" indent="0">
              <a:buNone/>
            </a:pPr>
            <a:endParaRPr lang="sl-SI" b="1" dirty="0" smtClean="0"/>
          </a:p>
          <a:p>
            <a:pPr marL="0" indent="0">
              <a:buNone/>
            </a:pPr>
            <a:endParaRPr lang="sl-SI" b="1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1277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Trajanje koncesijskega razmerja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l-SI" dirty="0" smtClean="0"/>
              <a:t>Predlog ZZDej – </a:t>
            </a:r>
            <a:r>
              <a:rPr lang="sl-SI" b="1" dirty="0" smtClean="0"/>
              <a:t>oktober 2015</a:t>
            </a:r>
          </a:p>
          <a:p>
            <a:pPr marL="0" indent="0">
              <a:buNone/>
            </a:pPr>
            <a:r>
              <a:rPr lang="sl-SI" dirty="0" smtClean="0"/>
              <a:t>Trajanje do </a:t>
            </a:r>
            <a:r>
              <a:rPr lang="sl-SI" dirty="0"/>
              <a:t>15 let. </a:t>
            </a:r>
            <a:endParaRPr lang="sl-SI" dirty="0" smtClean="0"/>
          </a:p>
          <a:p>
            <a:pPr marL="0" indent="0">
              <a:buNone/>
            </a:pPr>
            <a:endParaRPr lang="sl-SI" b="1" dirty="0"/>
          </a:p>
          <a:p>
            <a:pPr marL="0" indent="0">
              <a:buNone/>
            </a:pPr>
            <a:r>
              <a:rPr lang="sl-SI" dirty="0" smtClean="0"/>
              <a:t>Predlog ZZDej – </a:t>
            </a:r>
            <a:r>
              <a:rPr lang="sl-SI" b="1" dirty="0" smtClean="0"/>
              <a:t>junij 2016</a:t>
            </a:r>
          </a:p>
          <a:p>
            <a:pPr marL="0" indent="0">
              <a:buNone/>
            </a:pPr>
            <a:r>
              <a:rPr lang="sl-SI" dirty="0" smtClean="0"/>
              <a:t>Trajanje do 15 let. Možnost enkratnega podaljšanja za enako obdobje ali krajše. Koncesije, ki so bile po letu 2006 podeljene za nedoločen čas, se podaljšajo za 15 let.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Predlog ZZDej – </a:t>
            </a:r>
            <a:r>
              <a:rPr lang="sl-SI" b="1" dirty="0" smtClean="0"/>
              <a:t>september 2016</a:t>
            </a:r>
          </a:p>
          <a:p>
            <a:pPr marL="0" indent="0">
              <a:buNone/>
            </a:pPr>
            <a:r>
              <a:rPr lang="sl-SI" dirty="0" smtClean="0"/>
              <a:t>Trajanje do 30 let, brez možnosti podaljšanja</a:t>
            </a:r>
            <a:r>
              <a:rPr lang="sl-SI" dirty="0"/>
              <a:t>. Koncesije, </a:t>
            </a:r>
            <a:r>
              <a:rPr lang="sl-SI" dirty="0" smtClean="0"/>
              <a:t>ki </a:t>
            </a:r>
            <a:r>
              <a:rPr lang="sl-SI" dirty="0"/>
              <a:t>so bile po letu 2006 podeljene za nedoločen čas, se podaljšajo za </a:t>
            </a:r>
            <a:r>
              <a:rPr lang="sl-SI" dirty="0" smtClean="0"/>
              <a:t>30 </a:t>
            </a:r>
            <a:r>
              <a:rPr lang="sl-SI" dirty="0"/>
              <a:t>let. </a:t>
            </a: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1494610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Prenos koncesije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Predlog </a:t>
            </a:r>
            <a:r>
              <a:rPr lang="sl-SI" dirty="0"/>
              <a:t>ZZDej – </a:t>
            </a:r>
            <a:r>
              <a:rPr lang="sl-SI" b="1" dirty="0"/>
              <a:t>oktober 2015</a:t>
            </a:r>
          </a:p>
          <a:p>
            <a:pPr marL="0" indent="0">
              <a:buNone/>
            </a:pPr>
            <a:r>
              <a:rPr lang="sl-SI" dirty="0" smtClean="0"/>
              <a:t>Dopusten začasni prenos (največ za 2 leti), če koncesionar iz objektivnih razlogov ne more izvajati koncesije (bolezen, porodniška odsotnost, izobraževanje).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Predlog ZZDej – </a:t>
            </a:r>
            <a:r>
              <a:rPr lang="sl-SI" b="1" dirty="0"/>
              <a:t>junij 2016</a:t>
            </a:r>
          </a:p>
          <a:p>
            <a:pPr marL="0" indent="0">
              <a:buNone/>
            </a:pPr>
            <a:r>
              <a:rPr lang="sl-SI" dirty="0" smtClean="0"/>
              <a:t>Dopusten začasni prenos (največ za 2 leti) v primeru prenehanja koncesije (razen, če je prenehala zaradi poteka časa, za katerega je bila sklenjena).</a:t>
            </a:r>
            <a:endParaRPr lang="sl-SI" dirty="0"/>
          </a:p>
          <a:p>
            <a:endParaRPr lang="sl-SI" dirty="0"/>
          </a:p>
          <a:p>
            <a:pPr marL="0" indent="0">
              <a:buNone/>
            </a:pPr>
            <a:r>
              <a:rPr lang="sl-SI" dirty="0"/>
              <a:t>Predlog ZZDej – </a:t>
            </a:r>
            <a:r>
              <a:rPr lang="sl-SI" b="1" dirty="0"/>
              <a:t>september </a:t>
            </a:r>
            <a:r>
              <a:rPr lang="sl-SI" b="1" dirty="0" smtClean="0"/>
              <a:t>2016</a:t>
            </a:r>
          </a:p>
          <a:p>
            <a:pPr marL="0" indent="0">
              <a:buNone/>
            </a:pPr>
            <a:r>
              <a:rPr lang="sl-SI" dirty="0" smtClean="0"/>
              <a:t>Enaka ureditev kot junija 2016.</a:t>
            </a:r>
          </a:p>
          <a:p>
            <a:pPr marL="0" indent="0">
              <a:buNone/>
            </a:pPr>
            <a:r>
              <a:rPr lang="sl-SI" u="sng" dirty="0" smtClean="0"/>
              <a:t>Možnost zamenjave odgovornega nosilca zdravstvene dejavnosti pri pravni osebi.</a:t>
            </a:r>
            <a:endParaRPr lang="sl-SI" u="sng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13490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Obveznost uporabe storitev javnega zavoda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/>
              <a:t>Predlog ZZDej – </a:t>
            </a:r>
            <a:r>
              <a:rPr lang="sl-SI" b="1" dirty="0"/>
              <a:t>oktober 2015</a:t>
            </a:r>
          </a:p>
          <a:p>
            <a:pPr marL="0" indent="0">
              <a:buNone/>
            </a:pPr>
            <a:r>
              <a:rPr lang="sl-SI" dirty="0" smtClean="0"/>
              <a:t>Koncesionar je dolžan uporabljati diagnostične, rehabilitacijske </a:t>
            </a:r>
            <a:r>
              <a:rPr lang="sl-SI" dirty="0"/>
              <a:t>in </a:t>
            </a:r>
            <a:r>
              <a:rPr lang="sl-SI" dirty="0" smtClean="0"/>
              <a:t>druge </a:t>
            </a:r>
            <a:r>
              <a:rPr lang="sl-SI" dirty="0"/>
              <a:t>zmogljivosti </a:t>
            </a:r>
            <a:r>
              <a:rPr lang="sl-SI" dirty="0" smtClean="0"/>
              <a:t>javnega zdravstvenega </a:t>
            </a:r>
            <a:r>
              <a:rPr lang="sl-SI" dirty="0"/>
              <a:t>zavoda.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Predlog ZZDej – </a:t>
            </a:r>
            <a:r>
              <a:rPr lang="sl-SI" b="1" dirty="0"/>
              <a:t>junij </a:t>
            </a:r>
            <a:r>
              <a:rPr lang="sl-SI" b="1" dirty="0" smtClean="0"/>
              <a:t>2016</a:t>
            </a:r>
          </a:p>
          <a:p>
            <a:pPr marL="0" indent="0">
              <a:buNone/>
            </a:pPr>
            <a:r>
              <a:rPr lang="sl-SI" dirty="0" smtClean="0"/>
              <a:t>Izpuščena obveznost uporabe storitev.</a:t>
            </a:r>
            <a:endParaRPr lang="sl-SI" dirty="0"/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/>
              <a:t>Predlog ZZDej – </a:t>
            </a:r>
            <a:r>
              <a:rPr lang="sl-SI" b="1" dirty="0"/>
              <a:t>september </a:t>
            </a:r>
            <a:r>
              <a:rPr lang="sl-SI" b="1" dirty="0" smtClean="0"/>
              <a:t>2016</a:t>
            </a:r>
          </a:p>
          <a:p>
            <a:pPr marL="0" indent="0">
              <a:buNone/>
            </a:pPr>
            <a:r>
              <a:rPr lang="sl-SI" dirty="0" smtClean="0"/>
              <a:t>Spremenjen nabor dejavnosti, ki jih mora izvajati vsak zdravstveni dom: črtano izvajanje laboratorijske in druge diagnostične dejavnosti 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2227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Sporni del zakona – onemogočeno podeljevanje novih koncesij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/>
              <a:t>Predlog ZZDej – </a:t>
            </a:r>
            <a:r>
              <a:rPr lang="sl-SI" b="1" dirty="0"/>
              <a:t>oktober 2015</a:t>
            </a:r>
          </a:p>
          <a:p>
            <a:pPr marL="0" indent="0">
              <a:buNone/>
            </a:pPr>
            <a:r>
              <a:rPr lang="sl-SI" sz="2000" i="1" dirty="0"/>
              <a:t>Koncesija se podeli, </a:t>
            </a:r>
            <a:r>
              <a:rPr lang="sl-SI" sz="2000" i="1" dirty="0" smtClean="0"/>
              <a:t>če </a:t>
            </a:r>
            <a:r>
              <a:rPr lang="sl-SI" sz="2000" i="1" dirty="0"/>
              <a:t>javni zdravstveni zavod ne zagotavlja izvajanja zdravstvene dejavnosti </a:t>
            </a:r>
            <a:r>
              <a:rPr lang="sl-SI" sz="2000" i="1" dirty="0" smtClean="0"/>
              <a:t>v obsegu</a:t>
            </a:r>
            <a:r>
              <a:rPr lang="sl-SI" sz="2000" i="1" dirty="0"/>
              <a:t>, kot je </a:t>
            </a:r>
            <a:r>
              <a:rPr lang="sl-SI" sz="2000" i="1" dirty="0" smtClean="0"/>
              <a:t>določeno </a:t>
            </a:r>
            <a:r>
              <a:rPr lang="sl-SI" sz="2000" i="1" dirty="0"/>
              <a:t>z mrežo </a:t>
            </a:r>
            <a:r>
              <a:rPr lang="sl-SI" sz="2000" i="1" dirty="0" smtClean="0"/>
              <a:t>javne zdravstvene </a:t>
            </a:r>
            <a:r>
              <a:rPr lang="sl-SI" sz="2000" i="1" dirty="0"/>
              <a:t>službe, oziroma </a:t>
            </a:r>
            <a:r>
              <a:rPr lang="sl-SI" sz="2000" i="1" dirty="0" smtClean="0"/>
              <a:t>če </a:t>
            </a:r>
            <a:r>
              <a:rPr lang="sl-SI" sz="2000" i="1" dirty="0"/>
              <a:t>javni zdravstveni zavod </a:t>
            </a:r>
            <a:r>
              <a:rPr lang="sl-SI" sz="2000" i="1" dirty="0" smtClean="0"/>
              <a:t>ne more zagotoviti </a:t>
            </a:r>
            <a:r>
              <a:rPr lang="sl-SI" sz="2000" i="1" dirty="0"/>
              <a:t>dostopnosti zdravstvenih storitev, ki jo </a:t>
            </a:r>
            <a:r>
              <a:rPr lang="sl-SI" sz="2000" i="1" dirty="0" smtClean="0"/>
              <a:t>določa </a:t>
            </a:r>
            <a:r>
              <a:rPr lang="sl-SI" sz="2000" i="1" dirty="0"/>
              <a:t>mreža </a:t>
            </a:r>
            <a:r>
              <a:rPr lang="sl-SI" sz="2000" i="1" dirty="0" smtClean="0"/>
              <a:t>javne zdravstvene </a:t>
            </a:r>
            <a:r>
              <a:rPr lang="sl-SI" sz="2000" i="1" dirty="0"/>
              <a:t>službe.</a:t>
            </a:r>
          </a:p>
          <a:p>
            <a:pPr marL="0" indent="0">
              <a:buNone/>
            </a:pPr>
            <a:r>
              <a:rPr lang="sl-SI" dirty="0" smtClean="0"/>
              <a:t>Predlog </a:t>
            </a:r>
            <a:r>
              <a:rPr lang="sl-SI" dirty="0"/>
              <a:t>ZZDej – </a:t>
            </a:r>
            <a:r>
              <a:rPr lang="sl-SI" b="1" dirty="0"/>
              <a:t>junij 2016</a:t>
            </a:r>
          </a:p>
          <a:p>
            <a:pPr marL="0" indent="0">
              <a:buNone/>
            </a:pPr>
            <a:r>
              <a:rPr lang="sl-SI" dirty="0" smtClean="0"/>
              <a:t>Podobno besedilo kot oktobra 2015. </a:t>
            </a:r>
            <a:endParaRPr lang="sl-SI" dirty="0"/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/>
              <a:t>Predlog </a:t>
            </a:r>
            <a:r>
              <a:rPr lang="sl-SI" dirty="0"/>
              <a:t>ZZDej – </a:t>
            </a:r>
            <a:r>
              <a:rPr lang="sl-SI" b="1" dirty="0"/>
              <a:t>september </a:t>
            </a:r>
            <a:r>
              <a:rPr lang="sl-SI" b="1" dirty="0" smtClean="0"/>
              <a:t>2016</a:t>
            </a:r>
          </a:p>
          <a:p>
            <a:pPr marL="0" indent="0">
              <a:buNone/>
            </a:pPr>
            <a:r>
              <a:rPr lang="sl-SI" sz="1900" i="1" dirty="0"/>
              <a:t>Koncesija se podeli, če </a:t>
            </a:r>
            <a:r>
              <a:rPr lang="sl-SI" sz="1900" i="1" dirty="0" err="1"/>
              <a:t>koncendent</a:t>
            </a:r>
            <a:r>
              <a:rPr lang="sl-SI" sz="1900" i="1" dirty="0"/>
              <a:t> ugotovi, da javni zdravstveni zavod ne zagotavlja opravljanja zdravstvene dejavnosti v obsegu, kot je določen z mrežo javne zdravstvene službe, oziroma če javni zdravstveni zavod ne more </a:t>
            </a:r>
            <a:r>
              <a:rPr lang="sl-SI" sz="2100" i="1" dirty="0"/>
              <a:t>zagotoviti</a:t>
            </a:r>
            <a:r>
              <a:rPr lang="sl-SI" sz="1900" i="1" dirty="0"/>
              <a:t> potrebne dostopnosti zdravstvenih storitev </a:t>
            </a:r>
            <a:r>
              <a:rPr lang="sl-SI" sz="1900" b="1" i="1" u="sng" dirty="0"/>
              <a:t>in v obsegu, ki ne ogroža dejavnosti in nadaljnjega obstoja javnega zdravstvenega zavoda</a:t>
            </a:r>
            <a:r>
              <a:rPr lang="sl-SI" sz="1900" b="1" u="sng" dirty="0"/>
              <a:t>. 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0481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Položaj socialno varstvenih zavodov v ZZDej - september 2016 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Osnovno zdravstveno dejavnost bi poslej lahko za svoje varovance izvajali tudi socialno varstveni zavodi. Skupaj približno 60 programov. 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Socialno varstveni zavodi, ki ob uveljavitvi zakona opravljajo zdravstveno dejavnost tudi za zunanje uporabnike, bi smeli s to dejavnostjo nadaljevati tudi po uveljavitvi zakona.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/>
              <a:t>Zasebni socialno varstveni zavodi – pridobitev pravice do izvajanje javne zdravstvene službe brez koncesije (zadoščala bi odločba MZ).  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3697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2762</TotalTime>
  <Words>1212</Words>
  <Application>Microsoft Office PowerPoint</Application>
  <PresentationFormat>Widescreen</PresentationFormat>
  <Paragraphs>145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Nedovoljene državne pomoči: prijava na Evropsko komisijo in Spremembe Zakona o zdravstveni dejavnosti</vt:lpstr>
      <vt:lpstr>Kronologija sprememb predlogov Zakona o zdravstveni dejavnosti</vt:lpstr>
      <vt:lpstr>Kdo je lahko koncesionar? </vt:lpstr>
      <vt:lpstr>Kdo sprejme koncesijski akt?</vt:lpstr>
      <vt:lpstr>Trajanje koncesijskega razmerja</vt:lpstr>
      <vt:lpstr>Prenos koncesije </vt:lpstr>
      <vt:lpstr>Obveznost uporabe storitev javnega zavoda</vt:lpstr>
      <vt:lpstr>Sporni del zakona – onemogočeno podeljevanje novih koncesij</vt:lpstr>
      <vt:lpstr>Položaj socialno varstvenih zavodov v ZZDej - september 2016 </vt:lpstr>
      <vt:lpstr>Alternativni predlog Zdravniške zbornice glede koncesij – junij 2016</vt:lpstr>
      <vt:lpstr>Evropsko konkurenčno pravo – osnovni pojmi</vt:lpstr>
      <vt:lpstr>Javni zavodi – prejemniki državnih pomoči</vt:lpstr>
      <vt:lpstr>Iz obrazložitve predloga Zakona o lekarniški dejavnosti</vt:lpstr>
      <vt:lpstr>Finančno poslovanje zdravstvenih domov v letu 2015</vt:lpstr>
      <vt:lpstr>Postopek s prijavo na Evropsko komisijo</vt:lpstr>
      <vt:lpstr>Vsebina prijave na EK</vt:lpstr>
      <vt:lpstr>peter.rencel@zzs-mcs.si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Renčel</dc:creator>
  <cp:lastModifiedBy>Peter Renčel</cp:lastModifiedBy>
  <cp:revision>107</cp:revision>
  <cp:lastPrinted>2016-11-25T14:20:00Z</cp:lastPrinted>
  <dcterms:created xsi:type="dcterms:W3CDTF">2015-11-18T08:15:11Z</dcterms:created>
  <dcterms:modified xsi:type="dcterms:W3CDTF">2016-11-25T15:07:59Z</dcterms:modified>
</cp:coreProperties>
</file>