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95" r:id="rId4"/>
    <p:sldId id="261" r:id="rId5"/>
    <p:sldId id="265" r:id="rId6"/>
    <p:sldId id="263" r:id="rId7"/>
    <p:sldId id="296" r:id="rId8"/>
    <p:sldId id="286" r:id="rId9"/>
    <p:sldId id="266" r:id="rId10"/>
    <p:sldId id="267" r:id="rId11"/>
    <p:sldId id="268" r:id="rId12"/>
    <p:sldId id="270" r:id="rId13"/>
    <p:sldId id="294" r:id="rId1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0F"/>
    <a:srgbClr val="3CA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Ornik\Desktop\Podatki_projekcije%20prebivalstv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Ornik\Desktop\Podatki_projekcije%20prebivalstv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Ornik\Desktop\Podatki_projekcije%20prebivalstv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'Povprečna plača pokojnina'!$E$1</c:f>
              <c:strCache>
                <c:ptCount val="1"/>
                <c:pt idx="0">
                  <c:v>Delež</c:v>
                </c:pt>
              </c:strCache>
            </c:strRef>
          </c:tx>
          <c:spPr>
            <a:solidFill>
              <a:srgbClr val="3CA082"/>
            </a:solidFill>
            <a:ln>
              <a:solidFill>
                <a:srgbClr val="3CA08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CA082"/>
              </a:solidFill>
              <a:ln>
                <a:solidFill>
                  <a:srgbClr val="3CA082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8D4-4C9C-9FF5-342D6DEE529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'Povprečna plača pokojnina'!$B$2:$B$5</c:f>
              <c:numCache>
                <c:formatCode>General</c:formatCode>
                <c:ptCount val="4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</c:numCache>
            </c:numRef>
          </c:cat>
          <c:val>
            <c:numRef>
              <c:f>'Povprečna plača pokojnina'!$E$2:$E$5</c:f>
              <c:numCache>
                <c:formatCode>0%</c:formatCode>
                <c:ptCount val="4"/>
                <c:pt idx="0">
                  <c:v>0.76143141153081506</c:v>
                </c:pt>
                <c:pt idx="1">
                  <c:v>0.69021739130434778</c:v>
                </c:pt>
                <c:pt idx="2">
                  <c:v>0.64736297828335054</c:v>
                </c:pt>
                <c:pt idx="3">
                  <c:v>0.60939060939060941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8D4-4C9C-9FF5-342D6DEE529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50303016"/>
        <c:axId val="150303408"/>
      </c:barChart>
      <c:catAx>
        <c:axId val="150303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150303408"/>
        <c:crosses val="autoZero"/>
        <c:auto val="1"/>
        <c:lblAlgn val="ctr"/>
        <c:lblOffset val="100"/>
        <c:noMultiLvlLbl val="0"/>
      </c:catAx>
      <c:valAx>
        <c:axId val="150303408"/>
        <c:scaling>
          <c:orientation val="minMax"/>
          <c:min val="0.55000000000000004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0303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>
        <c:manualLayout>
          <c:xMode val="edge"/>
          <c:yMode val="edge"/>
          <c:x val="0.44182065823120997"/>
          <c:y val="7.8431344056764093E-2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'Starostna struktura'!$E$17</c:f>
              <c:strCache>
                <c:ptCount val="1"/>
                <c:pt idx="0">
                  <c:v>2045</c:v>
                </c:pt>
              </c:strCache>
            </c:strRef>
          </c:tx>
          <c:dPt>
            <c:idx val="0"/>
            <c:bubble3D val="0"/>
            <c:spPr>
              <a:solidFill>
                <a:srgbClr val="009BD2"/>
              </a:solidFill>
              <a:ln>
                <a:solidFill>
                  <a:srgbClr val="009BD2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D04-42AB-8BB9-943649B22B02}"/>
              </c:ext>
            </c:extLst>
          </c:dPt>
          <c:dPt>
            <c:idx val="1"/>
            <c:bubble3D val="0"/>
            <c:spPr>
              <a:solidFill>
                <a:srgbClr val="464B4B"/>
              </a:solidFill>
              <a:ln>
                <a:solidFill>
                  <a:srgbClr val="464B4B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D04-42AB-8BB9-943649B22B02}"/>
              </c:ext>
            </c:extLst>
          </c:dPt>
          <c:dPt>
            <c:idx val="2"/>
            <c:bubble3D val="0"/>
            <c:spPr>
              <a:solidFill>
                <a:srgbClr val="3CA082"/>
              </a:solidFill>
              <a:ln>
                <a:solidFill>
                  <a:srgbClr val="3CA082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D04-42AB-8BB9-943649B22B0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bg1"/>
                    </a:solidFill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'Starostna struktura'!$B$18:$B$20</c:f>
              <c:strCache>
                <c:ptCount val="3"/>
                <c:pt idx="0">
                  <c:v>Otroci (0-14)</c:v>
                </c:pt>
                <c:pt idx="1">
                  <c:v>Delovno sposobno prebivalstvo (15-64)</c:v>
                </c:pt>
                <c:pt idx="2">
                  <c:v>Starejše prebivalstvo (65 in več)</c:v>
                </c:pt>
              </c:strCache>
            </c:strRef>
          </c:cat>
          <c:val>
            <c:numRef>
              <c:f>'Starostna struktura'!$E$18:$E$20</c:f>
              <c:numCache>
                <c:formatCode>#,##0.0</c:formatCode>
                <c:ptCount val="3"/>
                <c:pt idx="0" formatCode="General">
                  <c:v>14.3</c:v>
                </c:pt>
                <c:pt idx="1">
                  <c:v>56.6</c:v>
                </c:pt>
                <c:pt idx="2">
                  <c:v>29.2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D04-42AB-8BB9-943649B22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overlay val="1"/>
    </c:title>
    <c:autoTitleDeleted val="0"/>
    <c:plotArea>
      <c:layout>
        <c:manualLayout>
          <c:layoutTarget val="inner"/>
          <c:xMode val="edge"/>
          <c:yMode val="edge"/>
          <c:x val="0.28898972003499562"/>
          <c:y val="0.1759018664333625"/>
          <c:w val="0.37901232571801213"/>
          <c:h val="0.63868143796367671"/>
        </c:manualLayout>
      </c:layout>
      <c:doughnutChart>
        <c:varyColors val="1"/>
        <c:ser>
          <c:idx val="0"/>
          <c:order val="0"/>
          <c:tx>
            <c:strRef>
              <c:f>'Starostna struktura'!$C$17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3CA082"/>
            </a:solidFill>
            <a:ln>
              <a:solidFill>
                <a:srgbClr val="3CA082"/>
              </a:solidFill>
            </a:ln>
          </c:spPr>
          <c:dPt>
            <c:idx val="0"/>
            <c:bubble3D val="0"/>
            <c:spPr>
              <a:solidFill>
                <a:srgbClr val="009BD2"/>
              </a:solidFill>
              <a:ln>
                <a:solidFill>
                  <a:srgbClr val="009BD2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D1-498D-AFD4-2EBD803FD545}"/>
              </c:ext>
            </c:extLst>
          </c:dPt>
          <c:dPt>
            <c:idx val="1"/>
            <c:bubble3D val="0"/>
            <c:spPr>
              <a:solidFill>
                <a:srgbClr val="464B4B"/>
              </a:solidFill>
              <a:ln>
                <a:solidFill>
                  <a:srgbClr val="464B4B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D1-498D-AFD4-2EBD803FD5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'Starostna struktura'!$B$18:$B$20</c:f>
              <c:strCache>
                <c:ptCount val="3"/>
                <c:pt idx="0">
                  <c:v>Otroci (0-14)</c:v>
                </c:pt>
                <c:pt idx="1">
                  <c:v>Delovno sposobno prebivalstvo (15-64)</c:v>
                </c:pt>
                <c:pt idx="2">
                  <c:v>Starejše prebivalstvo (65 in več)</c:v>
                </c:pt>
              </c:strCache>
            </c:strRef>
          </c:cat>
          <c:val>
            <c:numRef>
              <c:f>'Starostna struktura'!$C$18:$C$20</c:f>
              <c:numCache>
                <c:formatCode>#,##0.0</c:formatCode>
                <c:ptCount val="3"/>
                <c:pt idx="0" formatCode="General">
                  <c:v>14.5</c:v>
                </c:pt>
                <c:pt idx="1">
                  <c:v>68.2</c:v>
                </c:pt>
                <c:pt idx="2">
                  <c:v>17.3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4D1-498D-AFD4-2EBD803FD5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0"/>
          <c:y val="0.75663796542045969"/>
          <c:w val="0.75353953445757682"/>
          <c:h val="0.24336203457954042"/>
        </c:manualLayout>
      </c:layout>
      <c:overlay val="0"/>
    </c:legend>
    <c:plotVisOnly val="1"/>
    <c:dispBlanksAs val="gap"/>
    <c:showDLblsOverMax val="0"/>
  </c:chart>
  <c:spPr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sl-S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472321278989061"/>
          <c:y val="9.6411220416151036E-2"/>
          <c:w val="0.53055357442021878"/>
          <c:h val="0.80717755916769796"/>
        </c:manualLayout>
      </c:layout>
      <c:pieChart>
        <c:varyColors val="1"/>
        <c:ser>
          <c:idx val="0"/>
          <c:order val="0"/>
          <c:spPr>
            <a:solidFill>
              <a:srgbClr val="3CA082"/>
            </a:solidFill>
          </c:spPr>
          <c:dPt>
            <c:idx val="0"/>
            <c:bubble3D val="0"/>
            <c:spPr>
              <a:solidFill>
                <a:srgbClr val="F79646">
                  <a:lumMod val="7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F27-4A2F-8EA7-A4B470F54898}"/>
              </c:ext>
            </c:extLst>
          </c:dPt>
          <c:dPt>
            <c:idx val="1"/>
            <c:bubble3D val="0"/>
            <c:spPr>
              <a:solidFill>
                <a:srgbClr val="8064A2">
                  <a:lumMod val="75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F27-4A2F-8EA7-A4B470F54898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F27-4A2F-8EA7-A4B470F54898}"/>
              </c:ext>
            </c:extLst>
          </c:dPt>
          <c:dPt>
            <c:idx val="3"/>
            <c:bubble3D val="0"/>
            <c:spPr>
              <a:solidFill>
                <a:srgbClr val="3CA08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F27-4A2F-8EA7-A4B470F54898}"/>
              </c:ext>
            </c:extLst>
          </c:dPt>
          <c:dPt>
            <c:idx val="4"/>
            <c:bubble3D val="0"/>
            <c:spPr>
              <a:solidFill>
                <a:sysClr val="windowText" lastClr="000000">
                  <a:lumMod val="50000"/>
                  <a:lumOff val="50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F27-4A2F-8EA7-A4B470F54898}"/>
              </c:ext>
            </c:extLst>
          </c:dPt>
          <c:dPt>
            <c:idx val="5"/>
            <c:bubble3D val="0"/>
            <c:spPr>
              <a:solidFill>
                <a:sysClr val="windowText" lastClr="000000">
                  <a:lumMod val="75000"/>
                  <a:lumOff val="25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F27-4A2F-8EA7-A4B470F54898}"/>
              </c:ext>
            </c:extLst>
          </c:dPt>
          <c:dLbls>
            <c:dLbl>
              <c:idx val="0"/>
              <c:layout>
                <c:manualLayout>
                  <c:x val="0.18984746587527615"/>
                  <c:y val="7.7071300298429783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F27-4A2F-8EA7-A4B470F5489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2697655346273205"/>
                  <c:y val="8.092486531335127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F27-4A2F-8EA7-A4B470F5489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2609019617228698"/>
                  <c:y val="0.1826941796239502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F27-4A2F-8EA7-A4B470F5489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20337745015915565"/>
                  <c:y val="2.22450833365294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F27-4A2F-8EA7-A4B470F5489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1797956106550503"/>
                  <c:y val="-0.2549363257550195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F27-4A2F-8EA7-A4B470F5489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5597061005672166"/>
                  <c:y val="0.162054364031904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FF27-4A2F-8EA7-A4B470F5489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List1!$A$1:$A$6</c:f>
              <c:strCache>
                <c:ptCount val="6"/>
                <c:pt idx="0">
                  <c:v>nad 1.800 EUR</c:v>
                </c:pt>
                <c:pt idx="1">
                  <c:v>do 1.800 EUR</c:v>
                </c:pt>
                <c:pt idx="2">
                  <c:v>do 1.500 EUR</c:v>
                </c:pt>
                <c:pt idx="3">
                  <c:v>do 1.100 EUR</c:v>
                </c:pt>
                <c:pt idx="4">
                  <c:v>do 700 EUR</c:v>
                </c:pt>
                <c:pt idx="5">
                  <c:v>do 500 EUR</c:v>
                </c:pt>
              </c:strCache>
            </c:strRef>
          </c:cat>
          <c:val>
            <c:numRef>
              <c:f>List1!$B$1:$B$6</c:f>
              <c:numCache>
                <c:formatCode>General</c:formatCode>
                <c:ptCount val="6"/>
                <c:pt idx="0">
                  <c:v>5080</c:v>
                </c:pt>
                <c:pt idx="1">
                  <c:v>7705</c:v>
                </c:pt>
                <c:pt idx="2">
                  <c:v>21640</c:v>
                </c:pt>
                <c:pt idx="3">
                  <c:v>108322</c:v>
                </c:pt>
                <c:pt idx="4">
                  <c:v>132525</c:v>
                </c:pt>
                <c:pt idx="5">
                  <c:v>98806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FF27-4A2F-8EA7-A4B470F54898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FF27-4A2F-8EA7-A4B470F5489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FF27-4A2F-8EA7-A4B470F5489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FF27-4A2F-8EA7-A4B470F5489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FF27-4A2F-8EA7-A4B470F5489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FF27-4A2F-8EA7-A4B470F5489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FF27-4A2F-8EA7-A4B470F54898}"/>
              </c:ext>
            </c:extLst>
          </c:dPt>
          <c:cat>
            <c:strRef>
              <c:f>List1!$A$1:$A$6</c:f>
              <c:strCache>
                <c:ptCount val="6"/>
                <c:pt idx="0">
                  <c:v>nad 1.800 EUR</c:v>
                </c:pt>
                <c:pt idx="1">
                  <c:v>do 1.800 EUR</c:v>
                </c:pt>
                <c:pt idx="2">
                  <c:v>do 1.500 EUR</c:v>
                </c:pt>
                <c:pt idx="3">
                  <c:v>do 1.100 EUR</c:v>
                </c:pt>
                <c:pt idx="4">
                  <c:v>do 700 EUR</c:v>
                </c:pt>
                <c:pt idx="5">
                  <c:v>do 500 EUR</c:v>
                </c:pt>
              </c:strCache>
            </c:strRef>
          </c:cat>
          <c:val>
            <c:numRef>
              <c:f>List1!$C$1:$C$6</c:f>
              <c:numCache>
                <c:formatCode>0.0</c:formatCode>
                <c:ptCount val="6"/>
                <c:pt idx="0">
                  <c:v>1.3580055496447265</c:v>
                </c:pt>
                <c:pt idx="1">
                  <c:v>2.0597308582702003</c:v>
                </c:pt>
                <c:pt idx="2">
                  <c:v>5.784889782344858</c:v>
                </c:pt>
                <c:pt idx="3">
                  <c:v>28.957062430829932</c:v>
                </c:pt>
                <c:pt idx="4">
                  <c:v>35.427103438320351</c:v>
                </c:pt>
                <c:pt idx="5">
                  <c:v>26.413207940589928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FF27-4A2F-8EA7-A4B470F548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85473-298C-4914-993D-AF4CE990835D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6591C3-C4B2-496B-BA14-B6FD1BA593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583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3755F-C304-4883-9964-7FE9CDD880E5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086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28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3864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072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0609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8489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136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866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845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410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816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0690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72944-53D0-4F03-875C-DF3D6117B0E6}" type="datetimeFigureOut">
              <a:rPr lang="sl-SI" smtClean="0"/>
              <a:t>16.11.2018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C874B-FC36-457B-A685-9B51B87008A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985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Igor.psunder@sava-pokojninska.si" TargetMode="External"/><Relationship Id="rId2" Type="http://schemas.openxmlformats.org/officeDocument/2006/relationships/hyperlink" Target="mailto:Lojze.grobelnik@sava-pokojninska.s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mailto:info@sava-pokojninska.si" TargetMode="External"/><Relationship Id="rId4" Type="http://schemas.openxmlformats.org/officeDocument/2006/relationships/hyperlink" Target="http://www.sava-pokojninka.si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156264" y="1821741"/>
            <a:ext cx="5292080" cy="1888371"/>
          </a:xfrm>
        </p:spPr>
        <p:txBody>
          <a:bodyPr>
            <a:noAutofit/>
          </a:bodyPr>
          <a:lstStyle/>
          <a:p>
            <a:pPr algn="l"/>
            <a:r>
              <a:rPr lang="sl-SI" sz="3000" b="1" cap="all" dirty="0">
                <a:solidFill>
                  <a:srgbClr val="464B4B"/>
                </a:solidFill>
              </a:rPr>
              <a:t>Financiranje dodatnega pokojninskega zavarovanja v zasebnem zdravstvu</a:t>
            </a:r>
            <a:endParaRPr lang="sl-SI" sz="3000" b="1" cap="all" dirty="0"/>
          </a:p>
        </p:txBody>
      </p:sp>
      <p:pic>
        <p:nvPicPr>
          <p:cNvPr id="14" name="Označba mesta vseb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898" y="4669766"/>
            <a:ext cx="4039302" cy="1483900"/>
          </a:xfrm>
          <a:prstGeom prst="rect">
            <a:avLst/>
          </a:prstGeom>
        </p:spPr>
      </p:pic>
      <p:pic>
        <p:nvPicPr>
          <p:cNvPr id="5" name="Označba mesta vseb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48" y="883190"/>
            <a:ext cx="1080019" cy="108001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47" y="2765927"/>
            <a:ext cx="1080019" cy="108001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46" y="4621443"/>
            <a:ext cx="1080019" cy="1080019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678755" y="1957575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Odličnost</a:t>
            </a:r>
          </a:p>
          <a:p>
            <a:endParaRPr lang="sl-SI" sz="1600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678755" y="3845946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Donosnost</a:t>
            </a:r>
          </a:p>
          <a:p>
            <a:endParaRPr lang="sl-SI" sz="1600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678755" y="5743337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Zaupanje</a:t>
            </a:r>
          </a:p>
          <a:p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491071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altLang="sl-SI" sz="2800" dirty="0">
                <a:solidFill>
                  <a:srgbClr val="3CA082"/>
                </a:solidFill>
                <a:cs typeface="Arial" panose="020B0604020202020204" pitchFamily="34" charset="0"/>
              </a:rPr>
              <a:t>FINANCIRANJE DODATNEGA POKOJNINSKEGA ZAVAROVANJA V ZDRAVSTVU – SPLOŠNI DOGOVOR, Priloga 1</a:t>
            </a:r>
            <a:br>
              <a:rPr lang="sl-SI" altLang="sl-SI" sz="2800" dirty="0">
                <a:solidFill>
                  <a:srgbClr val="3CA082"/>
                </a:solidFill>
                <a:cs typeface="Arial" panose="020B0604020202020204" pitchFamily="34" charset="0"/>
              </a:rPr>
            </a:br>
            <a:r>
              <a:rPr lang="sl-SI" altLang="sl-SI" sz="2800" dirty="0">
                <a:solidFill>
                  <a:srgbClr val="3CA082"/>
                </a:solidFill>
                <a:cs typeface="Arial" panose="020B0604020202020204" pitchFamily="34" charset="0"/>
              </a:rPr>
              <a:t>(nekaj primerov)</a:t>
            </a:r>
            <a:endParaRPr lang="sl-SI" sz="2800" dirty="0">
              <a:latin typeface="+mn-lt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327 011   OTROŠKI IN ŠOLSKI DISPANZER - PREVENTIVA </a:t>
            </a:r>
            <a:endParaRPr lang="sl-SI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1600" dirty="0"/>
              <a:t>PREMIJA ZA DOD. POKOJ. ZAVAROVANJE </a:t>
            </a:r>
            <a:r>
              <a:rPr lang="pl-PL" sz="1600" b="1" dirty="0"/>
              <a:t>1.298,12</a:t>
            </a:r>
            <a:r>
              <a:rPr lang="pl-PL" sz="1600" dirty="0"/>
              <a:t> EUR           </a:t>
            </a:r>
          </a:p>
          <a:p>
            <a:pPr marL="0" indent="0">
              <a:buNone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404 101 + 404 102 ZOBOZDRAVSTVO ZA ODRASLE </a:t>
            </a:r>
          </a:p>
          <a:p>
            <a:pPr marL="0" indent="0">
              <a:buNone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1600" dirty="0"/>
              <a:t>PREMIJA ZA DOD. POKOJ. ZAVAROVANJE </a:t>
            </a:r>
            <a:r>
              <a:rPr lang="pl-PL" sz="1600" b="1" dirty="0"/>
              <a:t>1.298,12</a:t>
            </a:r>
            <a:r>
              <a:rPr lang="pl-PL" sz="1600" dirty="0"/>
              <a:t> EUR                     </a:t>
            </a:r>
          </a:p>
          <a:p>
            <a:pPr marL="0" indent="0">
              <a:buNone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306 007  DISPANZER ZA ŽENSKE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1600" dirty="0"/>
              <a:t>PREMIJA ZA DOD. POKOJ. ZAVAROVANJE </a:t>
            </a:r>
            <a:r>
              <a:rPr lang="pl-PL" sz="1600" b="1" dirty="0"/>
              <a:t>1.080,52</a:t>
            </a:r>
            <a:r>
              <a:rPr lang="pl-PL" sz="1600" dirty="0"/>
              <a:t> EUR                 </a:t>
            </a:r>
          </a:p>
          <a:p>
            <a:pPr marL="0" indent="0">
              <a:buNone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401 110 ORTODONTIJA </a:t>
            </a:r>
          </a:p>
          <a:p>
            <a:pPr marL="0" indent="0">
              <a:buNone/>
            </a:pP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1600" dirty="0"/>
              <a:t>PREMIJA ZA DOD. POKOJ. ZAVAROVANJE 1.298,12 EUR                      </a:t>
            </a:r>
          </a:p>
          <a:p>
            <a:pPr marL="0" indent="0">
              <a:buNone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230 241 SPEC - PSIHIATRIJA </a:t>
            </a:r>
          </a:p>
          <a:p>
            <a:pPr marL="0" indent="0">
              <a:buNone/>
            </a:pP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1600" dirty="0"/>
              <a:t>PREMIJA ZA DOD. POKOJ. ZAVAROVANJE 866,67 EUR</a:t>
            </a:r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xmlns="" id="{A708EEF3-D7BE-4E63-B76D-6F956F7984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46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sz="2800" dirty="0">
                <a:solidFill>
                  <a:srgbClr val="3CA082"/>
                </a:solidFill>
                <a:cs typeface="Arial" panose="020B0604020202020204" pitchFamily="34" charset="0"/>
              </a:rPr>
              <a:t>SAVA POKOJNINSKA DRUŽBA, d.d.</a:t>
            </a:r>
            <a:endParaRPr lang="sl-SI" sz="2800" dirty="0">
              <a:latin typeface="+mn-lt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Specializirana pokojninska družba za dodatno pokojninsko zavarovanje in izplačevanje doživljenjskih pokojninskih rent</a:t>
            </a:r>
          </a:p>
          <a:p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vse člane Strokovnega združenja zasebnih zdravnikov in zobozdravnikov (SZZZZS) uredi enotno vključitev zaposlenih v dodatno pokojninsko zavarovanj</a:t>
            </a:r>
          </a:p>
          <a:p>
            <a:endParaRPr lang="sl-SI" sz="1600" dirty="0">
              <a:solidFill>
                <a:srgbClr val="3CA0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Posebni pogoji za vse za zaposlene pri članih SZZZZS (brez vstopnih stroškov, garantirana zajamčena donosnost – za 50 % višja od zakonsko predpisane)</a:t>
            </a:r>
          </a:p>
          <a:p>
            <a:endParaRPr lang="sl-SI" sz="1600" dirty="0">
              <a:solidFill>
                <a:srgbClr val="3CA0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Brezplačni prenos sredstev od sedanjih izvajalcev k Sava pokojninski družbi, d.d.</a:t>
            </a:r>
          </a:p>
          <a:p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Redno mesečno brezplačno informiranje (SMS, osebni račun) in 1x letni osebni obisk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xmlns="" id="{27D5062C-C093-4EFF-8435-8DBD7829F0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2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altLang="sl-SI" sz="2800" dirty="0">
                <a:solidFill>
                  <a:srgbClr val="3CA082"/>
                </a:solidFill>
                <a:cs typeface="Arial" panose="020B0604020202020204" pitchFamily="34" charset="0"/>
              </a:rPr>
              <a:t>POSEBNE DODATNE UGODNOSTI ZA ČLANE SZZZZS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600" dirty="0">
                <a:solidFill>
                  <a:srgbClr val="0F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Vsem zavarovancem, ki bodo prenesli že privarčevana sredstva od sedanjega upravljavca k Sava pokojninski  družbi, bomo v celoti pokrili administrativni strošek prenosa </a:t>
            </a:r>
          </a:p>
          <a:p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Zavarovanje za primer nezgodne smrti z zavarovalno vsoto 8.000 EUR za 5 let, sklenjeno pri Zavarovalnici Sava</a:t>
            </a:r>
          </a:p>
          <a:p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EUR vrednostni bon za sklenitev ali obnovo avtomobilskega ali premoženjskega zavarovanja pri Zavarovalnici Sava, ki ga zavarovanec lahko izkoristi v roku enega leta od prejema</a:t>
            </a:r>
          </a:p>
          <a:p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Darilo v višini 42 EUR, ki se vplača na zavarovančev osebni račun, prejme vsak zavarovanec, ki bo prenesel že privarčevana sredstva od sedanjega upravljavca k Sava pokojninski družbi</a:t>
            </a:r>
          </a:p>
          <a:p>
            <a:endParaRPr lang="sl-SI" sz="1600" dirty="0">
              <a:solidFill>
                <a:srgbClr val="3CA0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dirty="0">
                <a:solidFill>
                  <a:srgbClr val="0F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sklenitve letnega turističnega zavarovanja z asistenco v tujini za zavarovance in za družinske člane po posebni ponudbi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xmlns="" id="{0F244648-2F0E-446D-9DFB-F2A1798127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31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28650" y="1589903"/>
            <a:ext cx="7886700" cy="4587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/>
              <a:t>Lojze Grobelnik</a:t>
            </a:r>
          </a:p>
          <a:p>
            <a:pPr marL="0" indent="0">
              <a:buNone/>
            </a:pPr>
            <a:r>
              <a:rPr lang="sl-SI" sz="2400" dirty="0"/>
              <a:t>predsednik uprave</a:t>
            </a:r>
          </a:p>
          <a:p>
            <a:pPr marL="0" indent="0">
              <a:buNone/>
            </a:pPr>
            <a:r>
              <a:rPr lang="sl-SI" sz="2400" dirty="0">
                <a:solidFill>
                  <a:srgbClr val="3CA08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lojze.grobelnik@sava-pokojninska.si</a:t>
            </a:r>
            <a:endParaRPr lang="sl-SI" sz="2400" dirty="0">
              <a:solidFill>
                <a:srgbClr val="3CA082"/>
              </a:solidFill>
            </a:endParaRP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/>
              <a:t>dr. Igor Pšunder</a:t>
            </a:r>
          </a:p>
          <a:p>
            <a:pPr marL="0" indent="0">
              <a:buNone/>
            </a:pPr>
            <a:r>
              <a:rPr lang="sl-SI" sz="2400" dirty="0"/>
              <a:t>član uprave</a:t>
            </a:r>
          </a:p>
          <a:p>
            <a:pPr marL="0" indent="0">
              <a:buNone/>
            </a:pPr>
            <a:r>
              <a:rPr lang="sl-SI" sz="2400" dirty="0">
                <a:solidFill>
                  <a:srgbClr val="3CA08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igor.psunder@sava-pokojninska.si</a:t>
            </a:r>
            <a:endParaRPr lang="sl-SI" sz="2400" dirty="0">
              <a:solidFill>
                <a:srgbClr val="3CA082"/>
              </a:solidFill>
            </a:endParaRP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>
                <a:solidFill>
                  <a:srgbClr val="3CA08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www.sava-pokojninka.si</a:t>
            </a:r>
            <a:endParaRPr lang="sl-SI" sz="2400" dirty="0">
              <a:solidFill>
                <a:srgbClr val="3CA082"/>
              </a:solidFill>
            </a:endParaRPr>
          </a:p>
          <a:p>
            <a:pPr marL="0" indent="0">
              <a:buNone/>
            </a:pPr>
            <a:r>
              <a:rPr lang="sl-SI" sz="2400" dirty="0">
                <a:solidFill>
                  <a:srgbClr val="3CA08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info@sava-pokojninska.si</a:t>
            </a:r>
            <a:endParaRPr lang="sl-SI" sz="2400" dirty="0">
              <a:solidFill>
                <a:srgbClr val="3CA082"/>
              </a:solidFill>
            </a:endParaRPr>
          </a:p>
          <a:p>
            <a:pPr marL="0" indent="0">
              <a:buNone/>
            </a:pPr>
            <a:endParaRPr lang="sl-SI" sz="2400" dirty="0"/>
          </a:p>
        </p:txBody>
      </p:sp>
      <p:pic>
        <p:nvPicPr>
          <p:cNvPr id="4" name="Označba mesta vsebin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419872" y="388649"/>
            <a:ext cx="5294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>
                <a:solidFill>
                  <a:srgbClr val="3CA082"/>
                </a:solidFill>
              </a:rPr>
              <a:t>KONTAKTI</a:t>
            </a:r>
          </a:p>
        </p:txBody>
      </p:sp>
    </p:spTree>
    <p:extLst>
      <p:ext uri="{BB962C8B-B14F-4D97-AF65-F5344CB8AC3E}">
        <p14:creationId xmlns:p14="http://schemas.microsoft.com/office/powerpoint/2010/main" val="409267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727650" y="86100"/>
            <a:ext cx="6796677" cy="1325563"/>
          </a:xfrm>
        </p:spPr>
        <p:txBody>
          <a:bodyPr>
            <a:normAutofit/>
          </a:bodyPr>
          <a:lstStyle/>
          <a:p>
            <a:pPr algn="l"/>
            <a:r>
              <a:rPr lang="sl-SI" sz="2800" dirty="0">
                <a:solidFill>
                  <a:srgbClr val="3CA082"/>
                </a:solidFill>
                <a:latin typeface="+mn-lt"/>
                <a:cs typeface="Arial" panose="020B0604020202020204" pitchFamily="34" charset="0"/>
              </a:rPr>
              <a:t>STARANJE, PLAČA IN STAROSTNA POKOJNINA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solidFill>
                  <a:srgbClr val="C00000"/>
                </a:solidFill>
              </a:rPr>
              <a:t>	</a:t>
            </a:r>
          </a:p>
        </p:txBody>
      </p:sp>
      <p:sp>
        <p:nvSpPr>
          <p:cNvPr id="8" name="Označba mesta vsebine 7"/>
          <p:cNvSpPr>
            <a:spLocks noGrp="1"/>
          </p:cNvSpPr>
          <p:nvPr>
            <p:ph sz="quarter" idx="4"/>
          </p:nvPr>
        </p:nvSpPr>
        <p:spPr>
          <a:xfrm>
            <a:off x="5551072" y="1221467"/>
            <a:ext cx="3467473" cy="4625902"/>
          </a:xfrm>
        </p:spPr>
        <p:txBody>
          <a:bodyPr>
            <a:noAutofit/>
          </a:bodyPr>
          <a:lstStyle/>
          <a:p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3CA082"/>
              </a:buClr>
            </a:pP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Postajamo »stara« družba.</a:t>
            </a:r>
          </a:p>
          <a:p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3CA082"/>
              </a:buClr>
            </a:pP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Za nami sta dve pokojninski reformi</a:t>
            </a:r>
          </a:p>
          <a:p>
            <a:pPr>
              <a:buClr>
                <a:srgbClr val="3CA082"/>
              </a:buClr>
            </a:pPr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3CA082"/>
              </a:buClr>
            </a:pP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Rezultat: drastično znižanje pokojnin (novim upokojencem)</a:t>
            </a:r>
          </a:p>
          <a:p>
            <a:pPr>
              <a:buClr>
                <a:srgbClr val="3CA082"/>
              </a:buClr>
            </a:pPr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3CA082"/>
              </a:buClr>
            </a:pP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Trenda upadanja se brez namenskega varčevanja ne da obrniti</a:t>
            </a:r>
          </a:p>
          <a:p>
            <a:pPr marL="0" indent="0">
              <a:buNone/>
            </a:pPr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Označba mesta vsebine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9740435"/>
              </p:ext>
            </p:extLst>
          </p:nvPr>
        </p:nvGraphicFramePr>
        <p:xfrm>
          <a:off x="286518" y="4280133"/>
          <a:ext cx="4629496" cy="2270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Desna puščica 10"/>
          <p:cNvSpPr/>
          <p:nvPr/>
        </p:nvSpPr>
        <p:spPr>
          <a:xfrm rot="1892089">
            <a:off x="1979618" y="4555199"/>
            <a:ext cx="1168785" cy="122497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350">
              <a:solidFill>
                <a:schemeClr val="tx1"/>
              </a:solidFill>
            </a:endParaRPr>
          </a:p>
        </p:txBody>
      </p:sp>
      <p:sp>
        <p:nvSpPr>
          <p:cNvPr id="12" name="PoljeZBesedilom 11"/>
          <p:cNvSpPr txBox="1"/>
          <p:nvPr/>
        </p:nvSpPr>
        <p:spPr>
          <a:xfrm>
            <a:off x="3222095" y="4616448"/>
            <a:ext cx="1421026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25" dirty="0">
                <a:cs typeface="Arial" panose="020B0604020202020204" pitchFamily="34" charset="0"/>
              </a:rPr>
              <a:t>1.000 EUR : 610 EUR</a:t>
            </a:r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2FD7-A445-40B0-9BB1-6F7F261AC65A}" type="slidenum">
              <a:rPr lang="sl-SI" smtClean="0"/>
              <a:t>2</a:t>
            </a:fld>
            <a:endParaRPr lang="sl-SI"/>
          </a:p>
        </p:txBody>
      </p:sp>
      <p:pic>
        <p:nvPicPr>
          <p:cNvPr id="25" name="Označba mesta vseb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  <p:graphicFrame>
        <p:nvGraphicFramePr>
          <p:cNvPr id="13" name="Grafikon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524803"/>
              </p:ext>
            </p:extLst>
          </p:nvPr>
        </p:nvGraphicFramePr>
        <p:xfrm>
          <a:off x="1914526" y="1151478"/>
          <a:ext cx="4638674" cy="2752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Grafikon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591615"/>
              </p:ext>
            </p:extLst>
          </p:nvPr>
        </p:nvGraphicFramePr>
        <p:xfrm>
          <a:off x="-404812" y="1306346"/>
          <a:ext cx="4638675" cy="2752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32079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2800" dirty="0">
                <a:solidFill>
                  <a:srgbClr val="3CA082"/>
                </a:solidFill>
                <a:latin typeface="+mn-lt"/>
                <a:cs typeface="Arial" panose="020B0604020202020204" pitchFamily="34" charset="0"/>
              </a:rPr>
              <a:t>POKOJNINE V SLOVENIJI – DECEMBER 2017</a:t>
            </a:r>
            <a:endParaRPr lang="sl-SI" sz="1300" dirty="0">
              <a:latin typeface="+mn-lt"/>
            </a:endParaRPr>
          </a:p>
        </p:txBody>
      </p:sp>
      <p:pic>
        <p:nvPicPr>
          <p:cNvPr id="6" name="Označba mesta vseb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xmlns="" id="{FD613647-5A3A-4D51-9FAD-6671EFEF6E6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438275" y="1656072"/>
          <a:ext cx="6267450" cy="4119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Pravokotnik 2">
            <a:extLst>
              <a:ext uri="{FF2B5EF4-FFF2-40B4-BE49-F238E27FC236}">
                <a16:creationId xmlns:a16="http://schemas.microsoft.com/office/drawing/2014/main" xmlns="" id="{1D3D59DD-4383-426B-A0BF-1C3D6AE3F31F}"/>
              </a:ext>
            </a:extLst>
          </p:cNvPr>
          <p:cNvSpPr/>
          <p:nvPr/>
        </p:nvSpPr>
        <p:spPr>
          <a:xfrm>
            <a:off x="3337142" y="5498635"/>
            <a:ext cx="24697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200" dirty="0">
                <a:solidFill>
                  <a:srgbClr val="0F0F0F"/>
                </a:solidFill>
                <a:cs typeface="Arial" panose="020B0604020202020204" pitchFamily="34" charset="0"/>
              </a:rPr>
              <a:t>Vir: ZPIZ, podatek za december 2017</a:t>
            </a:r>
            <a:endParaRPr lang="sl-SI" sz="1200" dirty="0">
              <a:solidFill>
                <a:srgbClr val="0F0F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4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>
                <a:solidFill>
                  <a:srgbClr val="3CA082"/>
                </a:solidFill>
                <a:latin typeface="+mn-lt"/>
                <a:cs typeface="Arial" panose="020B0604020202020204" pitchFamily="34" charset="0"/>
              </a:rPr>
              <a:t>DODATNO POKOJNINSKO ZAVAROVANJE</a:t>
            </a:r>
            <a:endParaRPr lang="sl-SI" sz="2800" dirty="0">
              <a:latin typeface="+mn-lt"/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467544" y="1689395"/>
            <a:ext cx="8229600" cy="4525963"/>
          </a:xfrm>
        </p:spPr>
        <p:txBody>
          <a:bodyPr>
            <a:normAutofit/>
          </a:bodyPr>
          <a:lstStyle/>
          <a:p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Dodatno pokojninsko zavarovanje je </a:t>
            </a: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namenska oblika varčevanja za dodatno pokojnino</a:t>
            </a: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 in je urejena z </a:t>
            </a: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Zakonom o pokojninskem in invalidskem zavarovanju </a:t>
            </a: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(ZPIZ-2)</a:t>
            </a:r>
          </a:p>
          <a:p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Sklene se lahko </a:t>
            </a:r>
            <a:r>
              <a:rPr lang="sl-SI" sz="1600" b="1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kolektivno</a:t>
            </a:r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(premijo v celoti ali deloma plačuje delodajalec) ali </a:t>
            </a:r>
            <a:r>
              <a:rPr lang="sl-SI" sz="1600" b="1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individualno </a:t>
            </a:r>
          </a:p>
          <a:p>
            <a:r>
              <a:rPr lang="sl-SI" sz="1600" b="1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Plačnik premije </a:t>
            </a:r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obdobju varčevanja pridobi in </a:t>
            </a:r>
            <a:r>
              <a:rPr lang="sl-SI" sz="1600" b="1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prejemnik dodatne pokojnine </a:t>
            </a:r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pridobi </a:t>
            </a:r>
            <a:r>
              <a:rPr lang="sl-SI" sz="1600" b="1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davčno olajšavo</a:t>
            </a:r>
          </a:p>
          <a:p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Zavarovanje zajema dve obdobji: </a:t>
            </a:r>
            <a:r>
              <a:rPr lang="sl-SI" sz="1600" b="1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obdobje varčevanja</a:t>
            </a:r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l-SI" sz="1600" b="1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obdobje prejemanja doživljenjske pokojninske rente</a:t>
            </a:r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(dodatne pokojnine)</a:t>
            </a:r>
            <a:endParaRPr lang="sl-SI" sz="1600" b="1" dirty="0">
              <a:solidFill>
                <a:srgbClr val="3CA0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sklenitvijo dodatnega pokojninskega zavarovanja zavarovanec vključi v sklade življenjskega cikla: </a:t>
            </a:r>
            <a:r>
              <a:rPr lang="sl-SI" sz="1600" b="1" dirty="0">
                <a:solidFill>
                  <a:srgbClr val="3CA0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dinamični sklad, uravnoteženi sklad, zajamčeni sklad</a:t>
            </a:r>
          </a:p>
          <a:p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Zajamčeni sklad garantira </a:t>
            </a: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zajamčeni donos</a:t>
            </a:r>
          </a:p>
          <a:p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V primeru smrti zavarovanca v obdobju varčevanja, se privarčevana sredstva </a:t>
            </a: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dedujejo</a:t>
            </a:r>
          </a:p>
          <a:p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Dodatna pokojnina, ki se izplačuje v obliki rente, je </a:t>
            </a: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doživljenjska</a:t>
            </a: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, z možnostjo </a:t>
            </a: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garancije do 20 let</a:t>
            </a:r>
          </a:p>
          <a:p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značba mesta vseb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12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4595" y="322469"/>
            <a:ext cx="7886700" cy="656366"/>
          </a:xfrm>
        </p:spPr>
        <p:txBody>
          <a:bodyPr>
            <a:normAutofit/>
          </a:bodyPr>
          <a:lstStyle/>
          <a:p>
            <a:pPr algn="l"/>
            <a:r>
              <a:rPr lang="sl-SI" sz="2800" dirty="0">
                <a:solidFill>
                  <a:srgbClr val="3CA082"/>
                </a:solidFill>
                <a:latin typeface="+mn-lt"/>
              </a:rPr>
              <a:t>DAVČNA OLAJŠAVA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28650" y="1210962"/>
            <a:ext cx="7886700" cy="4193860"/>
          </a:xfrm>
        </p:spPr>
        <p:txBody>
          <a:bodyPr>
            <a:normAutofit/>
          </a:bodyPr>
          <a:lstStyle/>
          <a:p>
            <a:pPr>
              <a:buClr>
                <a:srgbClr val="3CA082"/>
              </a:buClr>
            </a:pPr>
            <a:r>
              <a:rPr lang="sl-SI" sz="1800" b="1" dirty="0"/>
              <a:t>Kolektivno</a:t>
            </a:r>
            <a:endParaRPr lang="sl-SI" sz="1800" dirty="0"/>
          </a:p>
          <a:p>
            <a:pPr lvl="1">
              <a:buClr>
                <a:srgbClr val="3CA082"/>
              </a:buClr>
            </a:pPr>
            <a:r>
              <a:rPr lang="sl-SI" sz="1800" dirty="0"/>
              <a:t>brez davkov in prispevkov (bruto = neto)</a:t>
            </a:r>
          </a:p>
          <a:p>
            <a:pPr lvl="1">
              <a:buClr>
                <a:srgbClr val="3CA082"/>
              </a:buClr>
            </a:pPr>
            <a:r>
              <a:rPr lang="sl-SI" sz="1800" dirty="0"/>
              <a:t>znižanje osnove za odmero davka do dohodka</a:t>
            </a:r>
            <a:endParaRPr lang="sl-SI" sz="1800" b="1" dirty="0"/>
          </a:p>
          <a:p>
            <a:pPr>
              <a:buClr>
                <a:srgbClr val="3CA082"/>
              </a:buClr>
            </a:pPr>
            <a:r>
              <a:rPr lang="sl-SI" sz="1800" b="1" dirty="0"/>
              <a:t>Individualno</a:t>
            </a:r>
          </a:p>
          <a:p>
            <a:pPr lvl="1">
              <a:buClr>
                <a:srgbClr val="3CA082"/>
              </a:buClr>
            </a:pPr>
            <a:r>
              <a:rPr lang="sl-SI" sz="1800" dirty="0"/>
              <a:t>znižanje osnove za dohodnino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6908973" y="1722084"/>
            <a:ext cx="1699912" cy="923330"/>
          </a:xfrm>
          <a:prstGeom prst="rect">
            <a:avLst/>
          </a:prstGeom>
          <a:noFill/>
          <a:ln w="12700">
            <a:solidFill>
              <a:srgbClr val="3CA082"/>
            </a:solidFill>
          </a:ln>
        </p:spPr>
        <p:txBody>
          <a:bodyPr wrap="square" rtlCol="0">
            <a:spAutoFit/>
          </a:bodyPr>
          <a:lstStyle/>
          <a:p>
            <a:r>
              <a:rPr lang="sl-SI" i="1" dirty="0"/>
              <a:t>5,844 % bruto plače ali največ 2.819,09 EUR</a:t>
            </a:r>
          </a:p>
        </p:txBody>
      </p:sp>
      <p:pic>
        <p:nvPicPr>
          <p:cNvPr id="6" name="Označba mesta vseb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14798"/>
              </p:ext>
            </p:extLst>
          </p:nvPr>
        </p:nvGraphicFramePr>
        <p:xfrm>
          <a:off x="834595" y="3235466"/>
          <a:ext cx="7764764" cy="2931226"/>
        </p:xfrm>
        <a:graphic>
          <a:graphicData uri="http://schemas.openxmlformats.org/drawingml/2006/table">
            <a:tbl>
              <a:tblPr/>
              <a:tblGrid>
                <a:gridCol w="11012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70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60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950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2412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6108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036338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Bruto plača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A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Neto plača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A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Dohodninski razred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A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Maksimalna mesečna premija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A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Znižanje osnove za dohodnino ob plačilu letne premije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A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Vračilo premije zaradi znižanja osnove za dohodnino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A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267"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(3)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(4) = (1) x 5,844%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(5) = (4) x 12 mesecev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l-SI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(6) = (5) x (3)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1274"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274"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F0F0F"/>
                          </a:solidFill>
                          <a:effectLst/>
                          <a:latin typeface="Calibri" panose="020F0502020204030204" pitchFamily="34" charset="0"/>
                        </a:rPr>
                        <a:t>2.000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F0F0F"/>
                          </a:solidFill>
                          <a:effectLst/>
                          <a:latin typeface="Calibri" panose="020F0502020204030204" pitchFamily="34" charset="0"/>
                        </a:rPr>
                        <a:t>1.285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F0F0F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F0F0F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F0F0F"/>
                          </a:solidFill>
                          <a:effectLst/>
                          <a:latin typeface="Calibri" panose="020F0502020204030204" pitchFamily="34" charset="0"/>
                        </a:rPr>
                        <a:t>1.404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F0F0F"/>
                          </a:solidFill>
                          <a:effectLst/>
                          <a:latin typeface="Calibri" panose="020F0502020204030204" pitchFamily="34" charset="0"/>
                        </a:rPr>
                        <a:t>379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274"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274"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4525"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F0F0F"/>
                          </a:solidFill>
                          <a:effectLst/>
                          <a:latin typeface="Calibri" panose="020F0502020204030204" pitchFamily="34" charset="0"/>
                        </a:rPr>
                        <a:t>234,92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F0F0F"/>
                          </a:solidFill>
                          <a:effectLst/>
                          <a:latin typeface="Calibri" panose="020F0502020204030204" pitchFamily="34" charset="0"/>
                        </a:rPr>
                        <a:t>2.819,09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l-S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513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28649" y="1234490"/>
            <a:ext cx="7886700" cy="4351338"/>
          </a:xfrm>
        </p:spPr>
        <p:txBody>
          <a:bodyPr>
            <a:normAutofit/>
          </a:bodyPr>
          <a:lstStyle/>
          <a:p>
            <a:pPr>
              <a:buClr>
                <a:srgbClr val="3CA082"/>
              </a:buClr>
            </a:pPr>
            <a:r>
              <a:rPr lang="sl-SI" sz="2400" dirty="0">
                <a:cs typeface="Arial" pitchFamily="34" charset="0"/>
              </a:rPr>
              <a:t>Življenjski cikel posameznika</a:t>
            </a:r>
          </a:p>
          <a:p>
            <a:pPr>
              <a:buClr>
                <a:srgbClr val="3CA082"/>
              </a:buClr>
            </a:pPr>
            <a:r>
              <a:rPr lang="sl-SI" sz="2400" dirty="0">
                <a:cs typeface="Arial" pitchFamily="34" charset="0"/>
              </a:rPr>
              <a:t>Odvisno od starosti posameznika</a:t>
            </a: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1DB05-6BAD-4F6C-839D-114C3812CAC9}" type="slidenum">
              <a:rPr lang="sl-SI" smtClean="0"/>
              <a:pPr/>
              <a:t>6</a:t>
            </a:fld>
            <a:endParaRPr lang="sl-SI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22693" y="286716"/>
            <a:ext cx="6130925" cy="633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altLang="sl-SI" sz="2800" dirty="0">
                <a:solidFill>
                  <a:srgbClr val="3CA082"/>
                </a:solidFill>
                <a:latin typeface="+mn-lt"/>
                <a:cs typeface="Arial" panose="020B0604020202020204" pitchFamily="34" charset="0"/>
              </a:rPr>
              <a:t>ŽIVLJENJSKI CIKEL</a:t>
            </a:r>
          </a:p>
        </p:txBody>
      </p:sp>
      <p:pic>
        <p:nvPicPr>
          <p:cNvPr id="19" name="Označba mesta vseb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64" y="2051533"/>
            <a:ext cx="8811855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71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xmlns="" id="{CFD846E2-7496-422B-9CB2-898F911545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8416" y="1772816"/>
            <a:ext cx="7427168" cy="368301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470558DA-C934-42B4-958C-B91E1C76D742}"/>
              </a:ext>
            </a:extLst>
          </p:cNvPr>
          <p:cNvSpPr txBox="1">
            <a:spLocks noChangeArrowheads="1"/>
          </p:cNvSpPr>
          <p:nvPr/>
        </p:nvSpPr>
        <p:spPr>
          <a:xfrm>
            <a:off x="1022693" y="286716"/>
            <a:ext cx="6130925" cy="633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altLang="sl-SI" sz="2800" dirty="0">
                <a:solidFill>
                  <a:srgbClr val="3CA082"/>
                </a:solidFill>
                <a:latin typeface="+mn-lt"/>
                <a:cs typeface="Arial" panose="020B0604020202020204" pitchFamily="34" charset="0"/>
              </a:rPr>
              <a:t>USPEŠNOST UPRAVLJANJA</a:t>
            </a:r>
          </a:p>
        </p:txBody>
      </p:sp>
      <p:pic>
        <p:nvPicPr>
          <p:cNvPr id="6" name="Označba mesta vsebine 3">
            <a:extLst>
              <a:ext uri="{FF2B5EF4-FFF2-40B4-BE49-F238E27FC236}">
                <a16:creationId xmlns:a16="http://schemas.microsoft.com/office/drawing/2014/main" xmlns="" id="{2E44B952-9231-466D-9CBC-B64304389C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5C647886-3D6C-4C0F-A614-DC709CC95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416" y="1402165"/>
            <a:ext cx="7427168" cy="26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92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Naslov 3"/>
          <p:cNvSpPr>
            <a:spLocks noGrp="1"/>
          </p:cNvSpPr>
          <p:nvPr>
            <p:ph type="title"/>
          </p:nvPr>
        </p:nvSpPr>
        <p:spPr>
          <a:xfrm>
            <a:off x="858967" y="43563"/>
            <a:ext cx="6559550" cy="993775"/>
          </a:xfrm>
        </p:spPr>
        <p:txBody>
          <a:bodyPr>
            <a:normAutofit/>
          </a:bodyPr>
          <a:lstStyle/>
          <a:p>
            <a:r>
              <a:rPr lang="sl-SI" altLang="sl-SI" sz="3200" b="1" dirty="0">
                <a:latin typeface="+mn-lt"/>
                <a:cs typeface="Arial" panose="020B0604020202020204" pitchFamily="34" charset="0"/>
              </a:rPr>
              <a:t>Z UPOKOJITVIJO PRIDE RENTA</a:t>
            </a:r>
          </a:p>
        </p:txBody>
      </p:sp>
      <p:pic>
        <p:nvPicPr>
          <p:cNvPr id="22" name="Označba mesta vseb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16" y="1556792"/>
            <a:ext cx="7170515" cy="407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54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altLang="sl-SI" sz="2800" dirty="0">
                <a:solidFill>
                  <a:srgbClr val="3CA082"/>
                </a:solidFill>
                <a:cs typeface="Arial" panose="020B0604020202020204" pitchFamily="34" charset="0"/>
              </a:rPr>
              <a:t>FINANCIRANJE DODATNEGA POKOJNINSKEGA ZAVAROVANJA V ZDRAVSTVU – SPLOŠNI DOGOVOR, Priloga 1</a:t>
            </a:r>
            <a:br>
              <a:rPr lang="sl-SI" altLang="sl-SI" sz="2800" dirty="0">
                <a:solidFill>
                  <a:srgbClr val="3CA082"/>
                </a:solidFill>
                <a:cs typeface="Arial" panose="020B0604020202020204" pitchFamily="34" charset="0"/>
              </a:rPr>
            </a:br>
            <a:r>
              <a:rPr lang="sl-SI" altLang="sl-SI" sz="2800" dirty="0">
                <a:solidFill>
                  <a:srgbClr val="3CA082"/>
                </a:solidFill>
                <a:cs typeface="Arial" panose="020B0604020202020204" pitchFamily="34" charset="0"/>
              </a:rPr>
              <a:t>(nekaj primerov)</a:t>
            </a:r>
            <a:endParaRPr lang="sl-SI" sz="2800" dirty="0">
              <a:latin typeface="+mn-lt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301 258 SPEC - MEDICINA DELA, PROMETA IN ŠPORTA </a:t>
            </a:r>
          </a:p>
          <a:p>
            <a:pPr marL="0" indent="0">
              <a:buNone/>
            </a:pP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1600" dirty="0"/>
              <a:t>PREMIJA ZA DOD. POKOJ. ZAVAROVANJE </a:t>
            </a:r>
            <a:r>
              <a:rPr lang="pl-PL" sz="1600" b="1" dirty="0"/>
              <a:t>1.080,52</a:t>
            </a:r>
            <a:r>
              <a:rPr lang="pl-PL" sz="1600" dirty="0"/>
              <a:t> EUR</a:t>
            </a:r>
          </a:p>
          <a:p>
            <a:pPr marL="0" indent="0">
              <a:buNone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302 001   AMBULANTA DRUŽINSKE MEDICINE / SPLOŠNA AMBULANTA </a:t>
            </a:r>
          </a:p>
          <a:p>
            <a:pPr marL="0" indent="0">
              <a:buNone/>
            </a:pPr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1600" dirty="0"/>
              <a:t>PREMIJA ZA DOD. POKOJ. ZAVAROVANJE </a:t>
            </a:r>
            <a:r>
              <a:rPr lang="pl-PL" sz="1600" b="1" dirty="0"/>
              <a:t>907,94</a:t>
            </a:r>
            <a:r>
              <a:rPr lang="pl-PL" sz="1600" dirty="0"/>
              <a:t> EUR                                                              </a:t>
            </a:r>
          </a:p>
          <a:p>
            <a:pPr marL="0" indent="0">
              <a:buNone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302 001 E0279  AMBULANTA DRUŽINSKE MEDICINE (DODATEK ZA REFERENČNO AMBULANTO)</a:t>
            </a:r>
            <a:r>
              <a:rPr lang="sl-SI" sz="1600" dirty="0"/>
              <a:t> </a:t>
            </a:r>
          </a:p>
          <a:p>
            <a:pPr marL="0" indent="0">
              <a:buNone/>
            </a:pPr>
            <a:r>
              <a:rPr lang="sl-SI" sz="1600" dirty="0"/>
              <a:t>	</a:t>
            </a:r>
            <a:r>
              <a:rPr lang="pl-PL" sz="1600" dirty="0"/>
              <a:t>PREMIJA ZA DOD. POKOJ. ZAVAROVANJE </a:t>
            </a:r>
            <a:r>
              <a:rPr lang="pl-PL" sz="1600" b="1" dirty="0"/>
              <a:t>232,61</a:t>
            </a:r>
            <a:r>
              <a:rPr lang="pl-PL" sz="1600" dirty="0"/>
              <a:t> EUR           </a:t>
            </a:r>
          </a:p>
          <a:p>
            <a:pPr marL="0" indent="0">
              <a:buNone/>
            </a:pPr>
            <a:r>
              <a:rPr lang="pl-PL" sz="1600" dirty="0"/>
              <a:t>      </a:t>
            </a:r>
          </a:p>
          <a:p>
            <a:r>
              <a:rPr lang="sl-SI" sz="1600" b="1" dirty="0"/>
              <a:t>302 002  SPLOŠNA AMBULANTA V SOCIALNOVARSTVENEM ZAVODU </a:t>
            </a:r>
          </a:p>
          <a:p>
            <a:pPr marL="0" indent="0">
              <a:buNone/>
            </a:pPr>
            <a:r>
              <a:rPr lang="sl-SI" sz="1600" b="1" dirty="0"/>
              <a:t>	</a:t>
            </a:r>
            <a:r>
              <a:rPr lang="pl-PL" sz="1600" dirty="0"/>
              <a:t>PREMIJA ZA DOD. POKOJ. ZAVAROVANJE </a:t>
            </a:r>
            <a:r>
              <a:rPr lang="pl-PL" sz="1600" b="1" dirty="0"/>
              <a:t>907,94 </a:t>
            </a:r>
            <a:r>
              <a:rPr lang="pl-PL" sz="1600" dirty="0"/>
              <a:t>EUR                                </a:t>
            </a:r>
          </a:p>
          <a:p>
            <a:pPr marL="0" indent="0">
              <a:buNone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600" b="1" dirty="0">
                <a:latin typeface="Arial" panose="020B0604020202020204" pitchFamily="34" charset="0"/>
                <a:cs typeface="Arial" panose="020B0604020202020204" pitchFamily="34" charset="0"/>
              </a:rPr>
              <a:t>327 009  OTROŠKI IN ŠOLSKI DISPANZER - KURATIVA</a:t>
            </a: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sl-SI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1600" dirty="0"/>
              <a:t>PREMIJA ZA DOD. POKOJ. ZAVAROVANJE </a:t>
            </a:r>
            <a:r>
              <a:rPr lang="pl-PL" sz="1600" b="1" dirty="0"/>
              <a:t>1.016,74</a:t>
            </a:r>
            <a:r>
              <a:rPr lang="pl-PL" sz="1600" dirty="0"/>
              <a:t>  EUR</a:t>
            </a:r>
            <a:endParaRPr lang="sl-SI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xmlns="" id="{866FAA4E-6D12-43B6-96A2-FEC1C73A08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4" y="6234955"/>
            <a:ext cx="1035394" cy="38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03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618</Words>
  <Application>Microsoft Office PowerPoint</Application>
  <PresentationFormat>Diaprojekcija na zaslonu (4:3)</PresentationFormat>
  <Paragraphs>143</Paragraphs>
  <Slides>13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Officeova tema</vt:lpstr>
      <vt:lpstr>PowerPointova predstavitev</vt:lpstr>
      <vt:lpstr>STARANJE, PLAČA IN STAROSTNA POKOJNINA</vt:lpstr>
      <vt:lpstr>POKOJNINE V SLOVENIJI – DECEMBER 2017</vt:lpstr>
      <vt:lpstr>DODATNO POKOJNINSKO ZAVAROVANJE</vt:lpstr>
      <vt:lpstr>DAVČNA OLAJŠAVA</vt:lpstr>
      <vt:lpstr>PowerPointova predstavitev</vt:lpstr>
      <vt:lpstr>PowerPointova predstavitev</vt:lpstr>
      <vt:lpstr>Z UPOKOJITVIJO PRIDE RENTA</vt:lpstr>
      <vt:lpstr>FINANCIRANJE DODATNEGA POKOJNINSKEGA ZAVAROVANJA V ZDRAVSTVU – SPLOŠNI DOGOVOR, Priloga 1 (nekaj primerov)</vt:lpstr>
      <vt:lpstr>FINANCIRANJE DODATNEGA POKOJNINSKEGA ZAVAROVANJA V ZDRAVSTVU – SPLOŠNI DOGOVOR, Priloga 1 (nekaj primerov)</vt:lpstr>
      <vt:lpstr>SAVA POKOJNINSKA DRUŽBA, d.d.</vt:lpstr>
      <vt:lpstr>POSEBNE DODATNE UGODNOSTI ZA ČLANE SZZZZS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Lojze Grobelnik</dc:creator>
  <cp:lastModifiedBy>andreja</cp:lastModifiedBy>
  <cp:revision>26</cp:revision>
  <dcterms:created xsi:type="dcterms:W3CDTF">2018-08-30T19:11:48Z</dcterms:created>
  <dcterms:modified xsi:type="dcterms:W3CDTF">2018-11-16T10:02:01Z</dcterms:modified>
</cp:coreProperties>
</file>