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2" r:id="rId4"/>
    <p:sldId id="263" r:id="rId5"/>
    <p:sldId id="264" r:id="rId6"/>
    <p:sldId id="265" r:id="rId7"/>
    <p:sldId id="266" r:id="rId8"/>
    <p:sldId id="267" r:id="rId9"/>
    <p:sldId id="268" r:id="rId10"/>
    <p:sldId id="269" r:id="rId11"/>
    <p:sldId id="270" r:id="rId12"/>
    <p:sldId id="271" r:id="rId13"/>
    <p:sldId id="259" r:id="rId14"/>
    <p:sldId id="260" r:id="rId15"/>
    <p:sldId id="261" r:id="rId16"/>
    <p:sldId id="262" r:id="rId17"/>
    <p:sldId id="273" r:id="rId1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Renčel" initials="PR" lastIdx="0" clrIdx="0">
    <p:extLst>
      <p:ext uri="{19B8F6BF-5375-455C-9EA6-DF929625EA0E}">
        <p15:presenceInfo xmlns:p15="http://schemas.microsoft.com/office/powerpoint/2012/main" userId="S-1-5-21-1451838152-465197326-314601362-39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4545" autoAdjust="0"/>
  </p:normalViewPr>
  <p:slideViewPr>
    <p:cSldViewPr snapToGrid="0">
      <p:cViewPr varScale="1">
        <p:scale>
          <a:sx n="89" d="100"/>
          <a:sy n="89" d="100"/>
        </p:scale>
        <p:origin x="437" y="8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4CB91-44EC-4256-9BC6-3EB0F4773828}" type="datetimeFigureOut">
              <a:rPr lang="sl-SI" smtClean="0"/>
              <a:t>23.11.2015</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8A6DC-6444-4DFF-8E3B-86C071FE4514}" type="slidenum">
              <a:rPr lang="sl-SI" smtClean="0"/>
              <a:t>‹#›</a:t>
            </a:fld>
            <a:endParaRPr lang="sl-SI"/>
          </a:p>
        </p:txBody>
      </p:sp>
    </p:spTree>
    <p:extLst>
      <p:ext uri="{BB962C8B-B14F-4D97-AF65-F5344CB8AC3E}">
        <p14:creationId xmlns:p14="http://schemas.microsoft.com/office/powerpoint/2010/main" val="1689123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2</a:t>
            </a:fld>
            <a:endParaRPr lang="sl-SI"/>
          </a:p>
        </p:txBody>
      </p:sp>
    </p:spTree>
    <p:extLst>
      <p:ext uri="{BB962C8B-B14F-4D97-AF65-F5344CB8AC3E}">
        <p14:creationId xmlns:p14="http://schemas.microsoft.com/office/powerpoint/2010/main" val="1297836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11</a:t>
            </a:fld>
            <a:endParaRPr lang="sl-SI"/>
          </a:p>
        </p:txBody>
      </p:sp>
    </p:spTree>
    <p:extLst>
      <p:ext uri="{BB962C8B-B14F-4D97-AF65-F5344CB8AC3E}">
        <p14:creationId xmlns:p14="http://schemas.microsoft.com/office/powerpoint/2010/main" val="8367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12</a:t>
            </a:fld>
            <a:endParaRPr lang="sl-SI"/>
          </a:p>
        </p:txBody>
      </p:sp>
    </p:spTree>
    <p:extLst>
      <p:ext uri="{BB962C8B-B14F-4D97-AF65-F5344CB8AC3E}">
        <p14:creationId xmlns:p14="http://schemas.microsoft.com/office/powerpoint/2010/main" val="1273254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13</a:t>
            </a:fld>
            <a:endParaRPr lang="sl-SI"/>
          </a:p>
        </p:txBody>
      </p:sp>
    </p:spTree>
    <p:extLst>
      <p:ext uri="{BB962C8B-B14F-4D97-AF65-F5344CB8AC3E}">
        <p14:creationId xmlns:p14="http://schemas.microsoft.com/office/powerpoint/2010/main" val="3311575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14</a:t>
            </a:fld>
            <a:endParaRPr lang="sl-SI"/>
          </a:p>
        </p:txBody>
      </p:sp>
    </p:spTree>
    <p:extLst>
      <p:ext uri="{BB962C8B-B14F-4D97-AF65-F5344CB8AC3E}">
        <p14:creationId xmlns:p14="http://schemas.microsoft.com/office/powerpoint/2010/main" val="335571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3</a:t>
            </a:fld>
            <a:endParaRPr lang="sl-SI"/>
          </a:p>
        </p:txBody>
      </p:sp>
    </p:spTree>
    <p:extLst>
      <p:ext uri="{BB962C8B-B14F-4D97-AF65-F5344CB8AC3E}">
        <p14:creationId xmlns:p14="http://schemas.microsoft.com/office/powerpoint/2010/main" val="914239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4</a:t>
            </a:fld>
            <a:endParaRPr lang="sl-SI"/>
          </a:p>
        </p:txBody>
      </p:sp>
    </p:spTree>
    <p:extLst>
      <p:ext uri="{BB962C8B-B14F-4D97-AF65-F5344CB8AC3E}">
        <p14:creationId xmlns:p14="http://schemas.microsoft.com/office/powerpoint/2010/main" val="552401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5</a:t>
            </a:fld>
            <a:endParaRPr lang="sl-SI"/>
          </a:p>
        </p:txBody>
      </p:sp>
    </p:spTree>
    <p:extLst>
      <p:ext uri="{BB962C8B-B14F-4D97-AF65-F5344CB8AC3E}">
        <p14:creationId xmlns:p14="http://schemas.microsoft.com/office/powerpoint/2010/main" val="757409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6</a:t>
            </a:fld>
            <a:endParaRPr lang="sl-SI"/>
          </a:p>
        </p:txBody>
      </p:sp>
    </p:spTree>
    <p:extLst>
      <p:ext uri="{BB962C8B-B14F-4D97-AF65-F5344CB8AC3E}">
        <p14:creationId xmlns:p14="http://schemas.microsoft.com/office/powerpoint/2010/main" val="1944182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7</a:t>
            </a:fld>
            <a:endParaRPr lang="sl-SI"/>
          </a:p>
        </p:txBody>
      </p:sp>
    </p:spTree>
    <p:extLst>
      <p:ext uri="{BB962C8B-B14F-4D97-AF65-F5344CB8AC3E}">
        <p14:creationId xmlns:p14="http://schemas.microsoft.com/office/powerpoint/2010/main" val="2810383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8</a:t>
            </a:fld>
            <a:endParaRPr lang="sl-SI"/>
          </a:p>
        </p:txBody>
      </p:sp>
    </p:spTree>
    <p:extLst>
      <p:ext uri="{BB962C8B-B14F-4D97-AF65-F5344CB8AC3E}">
        <p14:creationId xmlns:p14="http://schemas.microsoft.com/office/powerpoint/2010/main" val="3702926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 </a:t>
            </a:r>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9</a:t>
            </a:fld>
            <a:endParaRPr lang="sl-SI"/>
          </a:p>
        </p:txBody>
      </p:sp>
    </p:spTree>
    <p:extLst>
      <p:ext uri="{BB962C8B-B14F-4D97-AF65-F5344CB8AC3E}">
        <p14:creationId xmlns:p14="http://schemas.microsoft.com/office/powerpoint/2010/main" val="856993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smtClean="0"/>
          </a:p>
          <a:p>
            <a:endParaRPr lang="sl-SI" dirty="0"/>
          </a:p>
        </p:txBody>
      </p:sp>
      <p:sp>
        <p:nvSpPr>
          <p:cNvPr id="4" name="Slide Number Placeholder 3"/>
          <p:cNvSpPr>
            <a:spLocks noGrp="1"/>
          </p:cNvSpPr>
          <p:nvPr>
            <p:ph type="sldNum" sz="quarter" idx="10"/>
          </p:nvPr>
        </p:nvSpPr>
        <p:spPr/>
        <p:txBody>
          <a:bodyPr/>
          <a:lstStyle/>
          <a:p>
            <a:fld id="{9F18A6DC-6444-4DFF-8E3B-86C071FE4514}" type="slidenum">
              <a:rPr lang="sl-SI" smtClean="0"/>
              <a:t>10</a:t>
            </a:fld>
            <a:endParaRPr lang="sl-SI"/>
          </a:p>
        </p:txBody>
      </p:sp>
    </p:spTree>
    <p:extLst>
      <p:ext uri="{BB962C8B-B14F-4D97-AF65-F5344CB8AC3E}">
        <p14:creationId xmlns:p14="http://schemas.microsoft.com/office/powerpoint/2010/main" val="317519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fld id="{788C8C04-BED5-4068-BADE-E8F5F737E1CB}" type="datetimeFigureOut">
              <a:rPr lang="sl-SI" smtClean="0"/>
              <a:t>23.11.2015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196639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788C8C04-BED5-4068-BADE-E8F5F737E1CB}" type="datetimeFigureOut">
              <a:rPr lang="sl-SI" smtClean="0"/>
              <a:t>23.11.2015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253889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788C8C04-BED5-4068-BADE-E8F5F737E1CB}" type="datetimeFigureOut">
              <a:rPr lang="sl-SI" smtClean="0"/>
              <a:t>23.11.2015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749579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788C8C04-BED5-4068-BADE-E8F5F737E1CB}" type="datetimeFigureOut">
              <a:rPr lang="sl-SI" smtClean="0"/>
              <a:t>23.11.2015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337984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8C8C04-BED5-4068-BADE-E8F5F737E1CB}" type="datetimeFigureOut">
              <a:rPr lang="sl-SI" smtClean="0"/>
              <a:t>23.11.2015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140682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fld id="{788C8C04-BED5-4068-BADE-E8F5F737E1CB}" type="datetimeFigureOut">
              <a:rPr lang="sl-SI" smtClean="0"/>
              <a:t>23.11.2015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3197456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fld id="{788C8C04-BED5-4068-BADE-E8F5F737E1CB}" type="datetimeFigureOut">
              <a:rPr lang="sl-SI" smtClean="0"/>
              <a:t>23.11.2015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26652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fld id="{788C8C04-BED5-4068-BADE-E8F5F737E1CB}" type="datetimeFigureOut">
              <a:rPr lang="sl-SI" smtClean="0"/>
              <a:t>23.11.2015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2136042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8C8C04-BED5-4068-BADE-E8F5F737E1CB}" type="datetimeFigureOut">
              <a:rPr lang="sl-SI" smtClean="0"/>
              <a:t>23.11.2015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54142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8C8C04-BED5-4068-BADE-E8F5F737E1CB}" type="datetimeFigureOut">
              <a:rPr lang="sl-SI" smtClean="0"/>
              <a:t>23.11.2015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217162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8C8C04-BED5-4068-BADE-E8F5F737E1CB}" type="datetimeFigureOut">
              <a:rPr lang="sl-SI" smtClean="0"/>
              <a:t>23.11.2015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B90CF1A4-3554-4207-941B-EBB6D9B5CF66}" type="slidenum">
              <a:rPr lang="sl-SI" smtClean="0"/>
              <a:t>‹#›</a:t>
            </a:fld>
            <a:endParaRPr lang="sl-SI"/>
          </a:p>
        </p:txBody>
      </p:sp>
    </p:spTree>
    <p:extLst>
      <p:ext uri="{BB962C8B-B14F-4D97-AF65-F5344CB8AC3E}">
        <p14:creationId xmlns:p14="http://schemas.microsoft.com/office/powerpoint/2010/main" val="3366221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8C8C04-BED5-4068-BADE-E8F5F737E1CB}" type="datetimeFigureOut">
              <a:rPr lang="sl-SI" smtClean="0"/>
              <a:t>23.11.2015</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CF1A4-3554-4207-941B-EBB6D9B5CF66}" type="slidenum">
              <a:rPr lang="sl-SI" smtClean="0"/>
              <a:t>‹#›</a:t>
            </a:fld>
            <a:endParaRPr lang="sl-SI"/>
          </a:p>
        </p:txBody>
      </p:sp>
    </p:spTree>
    <p:extLst>
      <p:ext uri="{BB962C8B-B14F-4D97-AF65-F5344CB8AC3E}">
        <p14:creationId xmlns:p14="http://schemas.microsoft.com/office/powerpoint/2010/main" val="112948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l-SI" dirty="0" smtClean="0"/>
              <a:t>Aktualna problematika koncesij</a:t>
            </a:r>
            <a:endParaRPr lang="sl-SI" dirty="0"/>
          </a:p>
        </p:txBody>
      </p:sp>
      <p:sp>
        <p:nvSpPr>
          <p:cNvPr id="3" name="Subtitle 2"/>
          <p:cNvSpPr>
            <a:spLocks noGrp="1"/>
          </p:cNvSpPr>
          <p:nvPr>
            <p:ph type="subTitle" idx="1"/>
          </p:nvPr>
        </p:nvSpPr>
        <p:spPr/>
        <p:txBody>
          <a:bodyPr/>
          <a:lstStyle/>
          <a:p>
            <a:r>
              <a:rPr lang="sl-SI" dirty="0" smtClean="0"/>
              <a:t>Peter Renčel, univ. dipl. prav.</a:t>
            </a:r>
            <a:endParaRPr lang="sl-SI" dirty="0"/>
          </a:p>
        </p:txBody>
      </p:sp>
    </p:spTree>
    <p:extLst>
      <p:ext uri="{BB962C8B-B14F-4D97-AF65-F5344CB8AC3E}">
        <p14:creationId xmlns:p14="http://schemas.microsoft.com/office/powerpoint/2010/main" val="12498557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Obveznost uporabe diagnostičnih in drugih zmogljivosti javnega zavoda</a:t>
            </a:r>
            <a:endParaRPr lang="sl-SI" dirty="0"/>
          </a:p>
        </p:txBody>
      </p:sp>
      <p:sp>
        <p:nvSpPr>
          <p:cNvPr id="3" name="Content Placeholder 2"/>
          <p:cNvSpPr>
            <a:spLocks noGrp="1"/>
          </p:cNvSpPr>
          <p:nvPr>
            <p:ph idx="1"/>
          </p:nvPr>
        </p:nvSpPr>
        <p:spPr/>
        <p:txBody>
          <a:bodyPr>
            <a:normAutofit fontScale="92500" lnSpcReduction="20000"/>
          </a:bodyPr>
          <a:lstStyle/>
          <a:p>
            <a:pPr marL="0" indent="0">
              <a:buNone/>
            </a:pPr>
            <a:r>
              <a:rPr lang="sl-SI" dirty="0" smtClean="0"/>
              <a:t>Predlog ZZDej za koncesionarje uvaja obveznost sklenitve dogovora o </a:t>
            </a:r>
            <a:r>
              <a:rPr lang="sl-SI" dirty="0"/>
              <a:t>skupni uporabi diagnostičnih, rehabilitacijskih in drugih zmogljivosti javnega zdravstvenega zavoda</a:t>
            </a:r>
            <a:r>
              <a:rPr lang="sl-SI" dirty="0" smtClean="0"/>
              <a:t>.</a:t>
            </a:r>
          </a:p>
          <a:p>
            <a:pPr marL="0" indent="0">
              <a:buNone/>
            </a:pPr>
            <a:endParaRPr lang="sl-SI" dirty="0"/>
          </a:p>
          <a:p>
            <a:pPr marL="0" indent="0">
              <a:buNone/>
            </a:pPr>
            <a:r>
              <a:rPr lang="sl-SI" b="1" dirty="0" smtClean="0"/>
              <a:t>Zakon o preprečevanju omejevanja konkurence</a:t>
            </a:r>
          </a:p>
          <a:p>
            <a:pPr marL="0" indent="0" algn="ctr">
              <a:buNone/>
            </a:pPr>
            <a:r>
              <a:rPr lang="sl-SI" dirty="0" smtClean="0"/>
              <a:t>64. člen</a:t>
            </a:r>
          </a:p>
          <a:p>
            <a:pPr marL="0" indent="0">
              <a:buNone/>
            </a:pPr>
            <a:r>
              <a:rPr lang="sl-SI" i="1" dirty="0"/>
              <a:t>(1) Vlada, državni organi, organi lokalnih skupnosti in nosilci javnih pooblastil ne smejo omejevati prostega nastopanja podjetij na trgu</a:t>
            </a:r>
            <a:r>
              <a:rPr lang="sl-SI" i="1" dirty="0" smtClean="0"/>
              <a:t>.</a:t>
            </a:r>
            <a:endParaRPr lang="sl-SI" i="1" dirty="0"/>
          </a:p>
          <a:p>
            <a:pPr marL="0" indent="0">
              <a:buNone/>
            </a:pPr>
            <a:r>
              <a:rPr lang="sl-SI" i="1" dirty="0"/>
              <a:t>(2) Za omejevanje prostega nastopanja podjetij na trgu po tem zakonu se štejejo splošni in posamični akti in dejanja, s katerimi se v nasprotju z ustavo in zakonom omejujejo svobodna menjava blaga in storitev, svoboden vstop na trg, svobodno nastopanje na trgu ali s katerimi se kako drugače preprečuje konkurenca.</a:t>
            </a:r>
          </a:p>
          <a:p>
            <a:pPr marL="0" indent="0">
              <a:buNone/>
            </a:pPr>
            <a:endParaRPr lang="sl-SI" dirty="0" smtClean="0"/>
          </a:p>
          <a:p>
            <a:pPr marL="0" indent="0">
              <a:buNone/>
            </a:pPr>
            <a:endParaRPr lang="sl-SI" dirty="0"/>
          </a:p>
        </p:txBody>
      </p:sp>
    </p:spTree>
    <p:extLst>
      <p:ext uri="{BB962C8B-B14F-4D97-AF65-F5344CB8AC3E}">
        <p14:creationId xmlns:p14="http://schemas.microsoft.com/office/powerpoint/2010/main" val="37769366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Strogo omejen prenos koncesij </a:t>
            </a:r>
            <a:endParaRPr lang="sl-SI" dirty="0"/>
          </a:p>
        </p:txBody>
      </p:sp>
      <p:sp>
        <p:nvSpPr>
          <p:cNvPr id="3" name="Content Placeholder 2"/>
          <p:cNvSpPr>
            <a:spLocks noGrp="1"/>
          </p:cNvSpPr>
          <p:nvPr>
            <p:ph idx="1"/>
          </p:nvPr>
        </p:nvSpPr>
        <p:spPr/>
        <p:txBody>
          <a:bodyPr>
            <a:normAutofit fontScale="85000" lnSpcReduction="10000"/>
          </a:bodyPr>
          <a:lstStyle/>
          <a:p>
            <a:pPr marL="0" indent="0">
              <a:buNone/>
            </a:pPr>
            <a:r>
              <a:rPr lang="sl-SI" dirty="0" smtClean="0"/>
              <a:t>Predlog ZZDej 44.o člen:</a:t>
            </a:r>
          </a:p>
          <a:p>
            <a:pPr marL="0" indent="0">
              <a:buNone/>
            </a:pPr>
            <a:r>
              <a:rPr lang="sl-SI" i="1" dirty="0" smtClean="0"/>
              <a:t>(</a:t>
            </a:r>
            <a:r>
              <a:rPr lang="sl-SI" i="1" dirty="0"/>
              <a:t>1) Ne glede na določbe tega poglavja lahko </a:t>
            </a:r>
            <a:r>
              <a:rPr lang="sl-SI" i="1" dirty="0" err="1"/>
              <a:t>koncedent</a:t>
            </a:r>
            <a:r>
              <a:rPr lang="sl-SI" i="1" dirty="0"/>
              <a:t> zaradi zagotavljanja javnega interesa in v primerih, ko koncesionar, zaradi dalj časa trajajoče bolezni, odsotnosti zaradi varstva in vzgoje otroka ali izobraževanja odgovornega nosilca zdravstvene dejavnosti, ne izvaja koncesijske dejavnosti, izda soglasje za prenos koncesije na začasnega prevzemnika, vendar največ za dve leti. </a:t>
            </a:r>
          </a:p>
          <a:p>
            <a:pPr marL="0" indent="0">
              <a:buNone/>
            </a:pPr>
            <a:r>
              <a:rPr lang="sl-SI" i="1" dirty="0"/>
              <a:t>(2) Začasni prevzemnik prevzame vse obveznosti iz koncesijske pogodbe in izvaja koncesijsko dejavnost v svojem imenu in za svoj račun na podlagi koncesijske pogodbe, sklenjene s koncesionarjem, ki začasno ne izvaja koncesijske dejavnosti. </a:t>
            </a:r>
          </a:p>
          <a:p>
            <a:pPr marL="0" indent="0">
              <a:buNone/>
            </a:pPr>
            <a:r>
              <a:rPr lang="sl-SI" i="1" dirty="0"/>
              <a:t>(3) Za čas prenosa koncesije iz tega člena sklene </a:t>
            </a:r>
            <a:r>
              <a:rPr lang="sl-SI" i="1" dirty="0" err="1"/>
              <a:t>koncedent</a:t>
            </a:r>
            <a:r>
              <a:rPr lang="sl-SI" i="1" dirty="0"/>
              <a:t> z začasnim prevzemnikom pogodbo, ki vsebuje vse pravice in obveznosti iz koncesijske pogodbe, ki jih je prevzel koncesionar.</a:t>
            </a:r>
          </a:p>
          <a:p>
            <a:endParaRPr lang="sl-SI" dirty="0"/>
          </a:p>
        </p:txBody>
      </p:sp>
    </p:spTree>
    <p:extLst>
      <p:ext uri="{BB962C8B-B14F-4D97-AF65-F5344CB8AC3E}">
        <p14:creationId xmlns:p14="http://schemas.microsoft.com/office/powerpoint/2010/main" val="1520677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Uskladitev obstoječih koncesijskih pogodb</a:t>
            </a:r>
            <a:endParaRPr lang="sl-SI" dirty="0"/>
          </a:p>
        </p:txBody>
      </p:sp>
      <p:sp>
        <p:nvSpPr>
          <p:cNvPr id="3" name="Content Placeholder 2"/>
          <p:cNvSpPr>
            <a:spLocks noGrp="1"/>
          </p:cNvSpPr>
          <p:nvPr>
            <p:ph idx="1"/>
          </p:nvPr>
        </p:nvSpPr>
        <p:spPr/>
        <p:txBody>
          <a:bodyPr>
            <a:normAutofit fontScale="85000" lnSpcReduction="20000"/>
          </a:bodyPr>
          <a:lstStyle/>
          <a:p>
            <a:pPr marL="0" indent="0">
              <a:buNone/>
            </a:pPr>
            <a:r>
              <a:rPr lang="sl-SI" dirty="0" smtClean="0"/>
              <a:t>Prehodne in končne določbe predloga ZZDej:</a:t>
            </a:r>
          </a:p>
          <a:p>
            <a:pPr marL="0" indent="0">
              <a:buNone/>
            </a:pPr>
            <a:r>
              <a:rPr lang="sl-SI" i="1" dirty="0" smtClean="0"/>
              <a:t>„(</a:t>
            </a:r>
            <a:r>
              <a:rPr lang="sl-SI" i="1" dirty="0"/>
              <a:t>1) Koncesijske pogodbe, ki so bile sklenjene pred uveljavitvijo tega zakona in veljajo tudi po uveljavitvi tega zakona, se uskladijo z določbami tega zakona v 24 mesecih od uveljavitve tega zakona</a:t>
            </a:r>
            <a:r>
              <a:rPr lang="sl-SI" i="1" dirty="0" smtClean="0"/>
              <a:t>.</a:t>
            </a:r>
            <a:endParaRPr lang="sl-SI" i="1" dirty="0"/>
          </a:p>
          <a:p>
            <a:pPr marL="0" indent="0">
              <a:buNone/>
            </a:pPr>
            <a:r>
              <a:rPr lang="sl-SI" i="1" dirty="0"/>
              <a:t>(2) Do sprejema posebnega zakona, ki bo uredil področje zdraviliške dejavnosti, se koncesije za zdraviliško dejavnost podeljujejo ob upoštevanju določb tega zakona</a:t>
            </a:r>
            <a:r>
              <a:rPr lang="sl-SI" i="1" dirty="0" smtClean="0"/>
              <a:t>.“</a:t>
            </a:r>
          </a:p>
          <a:p>
            <a:pPr marL="0" indent="0">
              <a:buNone/>
            </a:pPr>
            <a:endParaRPr lang="sl-SI" i="1" dirty="0" smtClean="0"/>
          </a:p>
          <a:p>
            <a:pPr marL="0" indent="0">
              <a:buNone/>
            </a:pPr>
            <a:r>
              <a:rPr lang="sl-SI" b="1" i="1" dirty="0" smtClean="0"/>
              <a:t>Zakon o javno – zasebnem partnerstvu</a:t>
            </a:r>
          </a:p>
          <a:p>
            <a:pPr marL="0" indent="0">
              <a:buNone/>
            </a:pPr>
            <a:r>
              <a:rPr lang="sl-SI" i="1" dirty="0" smtClean="0"/>
              <a:t>Načelo sorazmernosti</a:t>
            </a:r>
          </a:p>
          <a:p>
            <a:pPr marL="0" indent="0">
              <a:buNone/>
            </a:pPr>
            <a:r>
              <a:rPr lang="sl-SI" i="1" dirty="0" smtClean="0"/>
              <a:t>„Za </a:t>
            </a:r>
            <a:r>
              <a:rPr lang="sl-SI" i="1" dirty="0"/>
              <a:t>enostranske posege javnega partnerja v razmerje javno-zasebnega partnerstva se, če ni z zakonom določeno drugače, smiselno uporabljajo pravila obligacijskega prava o odškodninski odgovornosti zaradi kršitve pogodbe (povračilo dejanske škode in izgubljenega dobička</a:t>
            </a:r>
            <a:r>
              <a:rPr lang="sl-SI" i="1" dirty="0" smtClean="0"/>
              <a:t>).“</a:t>
            </a:r>
            <a:endParaRPr lang="sl-SI" i="1" dirty="0"/>
          </a:p>
          <a:p>
            <a:pPr marL="0" indent="0">
              <a:buNone/>
            </a:pPr>
            <a:endParaRPr lang="sl-SI" i="1" dirty="0"/>
          </a:p>
          <a:p>
            <a:endParaRPr lang="sl-SI" dirty="0"/>
          </a:p>
        </p:txBody>
      </p:sp>
    </p:spTree>
    <p:extLst>
      <p:ext uri="{BB962C8B-B14F-4D97-AF65-F5344CB8AC3E}">
        <p14:creationId xmlns:p14="http://schemas.microsoft.com/office/powerpoint/2010/main" val="46958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Zdravstvene storitve in pravo EU</a:t>
            </a:r>
            <a:endParaRPr lang="sl-SI" dirty="0"/>
          </a:p>
        </p:txBody>
      </p:sp>
      <p:sp>
        <p:nvSpPr>
          <p:cNvPr id="3" name="Content Placeholder 2"/>
          <p:cNvSpPr>
            <a:spLocks noGrp="1"/>
          </p:cNvSpPr>
          <p:nvPr>
            <p:ph idx="1"/>
          </p:nvPr>
        </p:nvSpPr>
        <p:spPr/>
        <p:txBody>
          <a:bodyPr/>
          <a:lstStyle/>
          <a:p>
            <a:pPr marL="0" indent="0">
              <a:buNone/>
            </a:pPr>
            <a:r>
              <a:rPr lang="sl-SI" dirty="0" smtClean="0"/>
              <a:t>Zdravstvene storitve, vključno s storitvami v bolnišnicah, se po odločitvah Evropske Komisije in Sodišča EU štejejo med gospodarske dejavnosti.</a:t>
            </a:r>
          </a:p>
          <a:p>
            <a:pPr marL="0" indent="0">
              <a:buNone/>
            </a:pPr>
            <a:r>
              <a:rPr lang="sl-SI" dirty="0" smtClean="0"/>
              <a:t>Primeri:</a:t>
            </a:r>
          </a:p>
          <a:p>
            <a:pPr lvl="1"/>
            <a:r>
              <a:rPr lang="sl-SI" dirty="0" err="1"/>
              <a:t>Smiths</a:t>
            </a:r>
            <a:r>
              <a:rPr lang="sl-SI" dirty="0"/>
              <a:t>, </a:t>
            </a:r>
            <a:r>
              <a:rPr lang="sl-SI" dirty="0" smtClean="0"/>
              <a:t>C-157/99 (točka 53)</a:t>
            </a:r>
          </a:p>
          <a:p>
            <a:pPr lvl="1"/>
            <a:r>
              <a:rPr lang="it-IT" dirty="0"/>
              <a:t>Luisi in </a:t>
            </a:r>
            <a:r>
              <a:rPr lang="it-IT" dirty="0" smtClean="0"/>
              <a:t>Carbone</a:t>
            </a:r>
            <a:r>
              <a:rPr lang="sl-SI" dirty="0" smtClean="0"/>
              <a:t>, C-286/82 (točka 16)</a:t>
            </a:r>
          </a:p>
          <a:p>
            <a:pPr lvl="1"/>
            <a:r>
              <a:rPr lang="en-US" dirty="0"/>
              <a:t>Society for the Protection of unborn </a:t>
            </a:r>
            <a:r>
              <a:rPr lang="en-US" dirty="0" smtClean="0"/>
              <a:t>children</a:t>
            </a:r>
            <a:r>
              <a:rPr lang="sl-SI" dirty="0" smtClean="0"/>
              <a:t>, C-159/90 (točka 18)</a:t>
            </a:r>
          </a:p>
          <a:p>
            <a:pPr lvl="1"/>
            <a:endParaRPr lang="sl-SI" dirty="0" smtClean="0"/>
          </a:p>
          <a:p>
            <a:endParaRPr lang="sl-SI" dirty="0" smtClean="0"/>
          </a:p>
        </p:txBody>
      </p:sp>
    </p:spTree>
    <p:extLst>
      <p:ext uri="{BB962C8B-B14F-4D97-AF65-F5344CB8AC3E}">
        <p14:creationId xmlns:p14="http://schemas.microsoft.com/office/powerpoint/2010/main" val="1066483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Storitve splošnega gospodarskega </a:t>
            </a:r>
            <a:r>
              <a:rPr lang="sl-SI" dirty="0" smtClean="0"/>
              <a:t>pomena in pravila o konkurenci </a:t>
            </a:r>
            <a:endParaRPr lang="sl-SI" dirty="0"/>
          </a:p>
        </p:txBody>
      </p:sp>
      <p:sp>
        <p:nvSpPr>
          <p:cNvPr id="3" name="Content Placeholder 2"/>
          <p:cNvSpPr>
            <a:spLocks noGrp="1"/>
          </p:cNvSpPr>
          <p:nvPr>
            <p:ph idx="1"/>
          </p:nvPr>
        </p:nvSpPr>
        <p:spPr>
          <a:xfrm>
            <a:off x="818606" y="1690688"/>
            <a:ext cx="10515600" cy="4351338"/>
          </a:xfrm>
        </p:spPr>
        <p:txBody>
          <a:bodyPr/>
          <a:lstStyle/>
          <a:p>
            <a:pPr marL="0" indent="0">
              <a:buNone/>
            </a:pPr>
            <a:r>
              <a:rPr lang="sl-SI" u="sng" dirty="0" smtClean="0"/>
              <a:t>Gospodarske dejavnosti</a:t>
            </a:r>
            <a:r>
              <a:rPr lang="sl-SI" dirty="0" smtClean="0"/>
              <a:t>, ki se opravljajo v splošno </a:t>
            </a:r>
            <a:r>
              <a:rPr lang="sl-SI" u="sng" dirty="0" smtClean="0"/>
              <a:t>javno korist in se na trgu brez javnega posredovanja sicer ne bi opravljale </a:t>
            </a:r>
            <a:r>
              <a:rPr lang="sl-SI" dirty="0" smtClean="0"/>
              <a:t>(oziroma bi se opravljale pod drugačnimi pogoji) se po razlagi Evropske Komisije uvrščajo med storitve </a:t>
            </a:r>
            <a:r>
              <a:rPr lang="sl-SI" u="sng" dirty="0" smtClean="0"/>
              <a:t>splošnega gospodarskega pomena</a:t>
            </a:r>
            <a:r>
              <a:rPr lang="sl-SI" dirty="0" smtClean="0"/>
              <a:t>. </a:t>
            </a:r>
          </a:p>
          <a:p>
            <a:pPr marL="0" indent="0">
              <a:buNone/>
            </a:pPr>
            <a:r>
              <a:rPr lang="sl-SI" dirty="0" smtClean="0"/>
              <a:t>Izvajalci storitev splošnega gospodarskega pomena imajo položaj „</a:t>
            </a:r>
            <a:r>
              <a:rPr lang="sl-SI" u="sng" dirty="0" smtClean="0"/>
              <a:t>podjetij</a:t>
            </a:r>
            <a:r>
              <a:rPr lang="sl-SI" dirty="0" smtClean="0"/>
              <a:t>“ v smislu evropske zakonodaje in zanje se uporabljajo vsa pravila o konkurenci, vključno s pravili o </a:t>
            </a:r>
            <a:r>
              <a:rPr lang="sl-SI" u="sng" dirty="0" smtClean="0"/>
              <a:t>(prepovedanih) državnih pomočeh.</a:t>
            </a:r>
          </a:p>
          <a:p>
            <a:pPr marL="0" indent="0">
              <a:buNone/>
            </a:pPr>
            <a:r>
              <a:rPr lang="sl-SI" dirty="0" smtClean="0"/>
              <a:t>Pod pojem podjetja se uvrščajo vsi izvajalci, torej tudi javni zavodi in nosilci svobodnih poklicev. </a:t>
            </a:r>
            <a:endParaRPr lang="sl-SI" dirty="0"/>
          </a:p>
        </p:txBody>
      </p:sp>
    </p:spTree>
    <p:extLst>
      <p:ext uri="{BB962C8B-B14F-4D97-AF65-F5344CB8AC3E}">
        <p14:creationId xmlns:p14="http://schemas.microsoft.com/office/powerpoint/2010/main" val="4046276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Nadomestilo za izvajanje javne službe</a:t>
            </a:r>
            <a:endParaRPr lang="sl-SI" dirty="0"/>
          </a:p>
        </p:txBody>
      </p:sp>
      <p:sp>
        <p:nvSpPr>
          <p:cNvPr id="3" name="Content Placeholder 2"/>
          <p:cNvSpPr>
            <a:spLocks noGrp="1"/>
          </p:cNvSpPr>
          <p:nvPr>
            <p:ph idx="1"/>
          </p:nvPr>
        </p:nvSpPr>
        <p:spPr/>
        <p:txBody>
          <a:bodyPr/>
          <a:lstStyle/>
          <a:p>
            <a:pPr marL="0" indent="0">
              <a:buNone/>
            </a:pPr>
            <a:r>
              <a:rPr lang="sl-SI" dirty="0" smtClean="0"/>
              <a:t>Nadomestilo (plačilo) za izvajanje storitev splošnega gospodarskega pomena ne predstavlja prepovedane državne pomoči in je skladno s pravom EU, kolikor izpolnjuje štiri kriterije, ki jih je Sodišče EU postavilo v zadevi </a:t>
            </a:r>
            <a:r>
              <a:rPr lang="sl-SI" i="1" dirty="0" err="1" smtClean="0"/>
              <a:t>Altmark</a:t>
            </a:r>
            <a:r>
              <a:rPr lang="sl-SI" i="1" dirty="0" smtClean="0"/>
              <a:t> (C-280/00):</a:t>
            </a:r>
          </a:p>
          <a:p>
            <a:pPr marL="0" indent="0">
              <a:buNone/>
            </a:pPr>
            <a:r>
              <a:rPr lang="sl-SI" i="1" dirty="0" smtClean="0"/>
              <a:t/>
            </a:r>
            <a:br>
              <a:rPr lang="sl-SI" i="1" dirty="0" smtClean="0"/>
            </a:br>
            <a:r>
              <a:rPr lang="sl-SI" i="1" dirty="0" smtClean="0"/>
              <a:t>	</a:t>
            </a:r>
            <a:r>
              <a:rPr lang="sl-SI" b="1" i="1" dirty="0" smtClean="0"/>
              <a:t>- obstoj ustreznega akta </a:t>
            </a:r>
            <a:r>
              <a:rPr lang="sl-SI" b="1" i="1" dirty="0"/>
              <a:t>o </a:t>
            </a:r>
            <a:r>
              <a:rPr lang="sl-SI" b="1" i="1" dirty="0" smtClean="0"/>
              <a:t>pooblastitvi</a:t>
            </a:r>
            <a:br>
              <a:rPr lang="sl-SI" b="1" i="1" dirty="0" smtClean="0"/>
            </a:br>
            <a:r>
              <a:rPr lang="sl-SI" i="1" dirty="0" smtClean="0"/>
              <a:t>	- določitev </a:t>
            </a:r>
            <a:r>
              <a:rPr lang="sl-SI" i="1" dirty="0"/>
              <a:t>meril za izračun </a:t>
            </a:r>
            <a:r>
              <a:rPr lang="sl-SI" i="1" dirty="0" smtClean="0"/>
              <a:t>nadomestil</a:t>
            </a:r>
            <a:br>
              <a:rPr lang="sl-SI" i="1" dirty="0" smtClean="0"/>
            </a:br>
            <a:r>
              <a:rPr lang="sl-SI" i="1" dirty="0" smtClean="0"/>
              <a:t>	- določitev </a:t>
            </a:r>
            <a:r>
              <a:rPr lang="sl-SI" i="1" dirty="0"/>
              <a:t>načel za izogibanje prekomernim </a:t>
            </a:r>
            <a:r>
              <a:rPr lang="sl-SI" i="1" dirty="0" smtClean="0"/>
              <a:t>nadomestilom</a:t>
            </a:r>
            <a:br>
              <a:rPr lang="sl-SI" i="1" dirty="0" smtClean="0"/>
            </a:br>
            <a:r>
              <a:rPr lang="sl-SI" i="1" dirty="0" smtClean="0"/>
              <a:t>	- ter </a:t>
            </a:r>
            <a:r>
              <a:rPr lang="sl-SI" i="1" dirty="0"/>
              <a:t>določitev pravil glede izbire izvajalcev </a:t>
            </a:r>
            <a:endParaRPr lang="sl-SI" i="1" dirty="0" smtClean="0"/>
          </a:p>
        </p:txBody>
      </p:sp>
    </p:spTree>
    <p:extLst>
      <p:ext uri="{BB962C8B-B14F-4D97-AF65-F5344CB8AC3E}">
        <p14:creationId xmlns:p14="http://schemas.microsoft.com/office/powerpoint/2010/main" val="2869123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Akt o pooblastitvi</a:t>
            </a:r>
            <a:endParaRPr lang="sl-SI" dirty="0"/>
          </a:p>
        </p:txBody>
      </p:sp>
      <p:sp>
        <p:nvSpPr>
          <p:cNvPr id="3" name="Content Placeholder 2"/>
          <p:cNvSpPr>
            <a:spLocks noGrp="1"/>
          </p:cNvSpPr>
          <p:nvPr>
            <p:ph idx="1"/>
          </p:nvPr>
        </p:nvSpPr>
        <p:spPr/>
        <p:txBody>
          <a:bodyPr>
            <a:normAutofit fontScale="92500" lnSpcReduction="20000"/>
          </a:bodyPr>
          <a:lstStyle/>
          <a:p>
            <a:pPr marL="0" indent="0">
              <a:buNone/>
            </a:pPr>
            <a:r>
              <a:rPr lang="sl-SI" dirty="0" smtClean="0"/>
              <a:t>Evropska Komisija razlaga, da mora akt o pooblastitvi vsebovati vsaj naslednje obvezne sestavine in mora določati:</a:t>
            </a:r>
          </a:p>
          <a:p>
            <a:pPr marL="0" indent="0">
              <a:buNone/>
            </a:pPr>
            <a:endParaRPr lang="sl-SI" dirty="0" smtClean="0"/>
          </a:p>
          <a:p>
            <a:pPr lvl="1"/>
            <a:r>
              <a:rPr lang="sl-SI" dirty="0" smtClean="0"/>
              <a:t>vsebino </a:t>
            </a:r>
            <a:r>
              <a:rPr lang="sl-SI" dirty="0"/>
              <a:t>in trajanje obveznosti javne storitve;</a:t>
            </a:r>
          </a:p>
          <a:p>
            <a:pPr lvl="1"/>
            <a:r>
              <a:rPr lang="sl-SI" dirty="0" smtClean="0"/>
              <a:t>zadevno </a:t>
            </a:r>
            <a:r>
              <a:rPr lang="sl-SI" dirty="0"/>
              <a:t>podjetje in, če je primerno, ozemlje;</a:t>
            </a:r>
          </a:p>
          <a:p>
            <a:pPr lvl="1"/>
            <a:r>
              <a:rPr lang="sl-SI" dirty="0" smtClean="0"/>
              <a:t>vrsto </a:t>
            </a:r>
            <a:r>
              <a:rPr lang="sl-SI" dirty="0"/>
              <a:t>vseh izključnih ali posebnih pravic, ki jih podjetju dodeli zadevni organ;</a:t>
            </a:r>
          </a:p>
          <a:p>
            <a:pPr lvl="1"/>
            <a:r>
              <a:rPr lang="sl-SI" dirty="0" smtClean="0"/>
              <a:t>merila </a:t>
            </a:r>
            <a:r>
              <a:rPr lang="sl-SI" dirty="0"/>
              <a:t>za izračun, nadzor in pregled nadomestila ter</a:t>
            </a:r>
          </a:p>
          <a:p>
            <a:pPr lvl="1"/>
            <a:r>
              <a:rPr lang="sl-SI" dirty="0" smtClean="0"/>
              <a:t>ureditve </a:t>
            </a:r>
            <a:r>
              <a:rPr lang="sl-SI" dirty="0"/>
              <a:t>za preprečitev kakršnega koli prekomernega nadomestila in njegovo </a:t>
            </a:r>
            <a:r>
              <a:rPr lang="sl-SI" dirty="0" smtClean="0"/>
              <a:t>izterjavo</a:t>
            </a:r>
            <a:endParaRPr lang="sl-SI" dirty="0"/>
          </a:p>
          <a:p>
            <a:pPr marL="0" indent="0">
              <a:lnSpc>
                <a:spcPct val="115000"/>
              </a:lnSpc>
              <a:spcAft>
                <a:spcPts val="1000"/>
              </a:spcAft>
              <a:buNone/>
            </a:pPr>
            <a:r>
              <a:rPr lang="sl-SI" dirty="0" smtClean="0">
                <a:latin typeface="Calibri" panose="020F0502020204030204" pitchFamily="34" charset="0"/>
                <a:ea typeface="Times New Roman" panose="02020603050405020304" pitchFamily="18" charset="0"/>
                <a:cs typeface="Times New Roman" panose="02020603050405020304" pitchFamily="18" charset="0"/>
              </a:rPr>
              <a:t>Akt o pooblastitvi koncesionarjev je odločba o podelitvi koncesije in koncesijska pogodba. Za javne zavode akt o pooblastitvi s takšno vsebino ne obstaja.</a:t>
            </a:r>
            <a:endParaRPr lang="sl-SI" dirty="0" smtClean="0"/>
          </a:p>
        </p:txBody>
      </p:sp>
    </p:spTree>
    <p:extLst>
      <p:ext uri="{BB962C8B-B14F-4D97-AF65-F5344CB8AC3E}">
        <p14:creationId xmlns:p14="http://schemas.microsoft.com/office/powerpoint/2010/main" val="2271728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l-SI" dirty="0"/>
              <a:t>p</a:t>
            </a:r>
            <a:r>
              <a:rPr lang="sl-SI" dirty="0" smtClean="0"/>
              <a:t>eter.rencel@zzs-mcs.si</a:t>
            </a:r>
            <a:endParaRPr lang="sl-SI" dirty="0"/>
          </a:p>
        </p:txBody>
      </p:sp>
      <p:sp>
        <p:nvSpPr>
          <p:cNvPr id="3" name="Subtitle 2"/>
          <p:cNvSpPr>
            <a:spLocks noGrp="1"/>
          </p:cNvSpPr>
          <p:nvPr>
            <p:ph type="subTitle" idx="1"/>
          </p:nvPr>
        </p:nvSpPr>
        <p:spPr/>
        <p:txBody>
          <a:bodyPr/>
          <a:lstStyle/>
          <a:p>
            <a:endParaRPr lang="sl-SI" dirty="0"/>
          </a:p>
        </p:txBody>
      </p:sp>
    </p:spTree>
    <p:extLst>
      <p:ext uri="{BB962C8B-B14F-4D97-AF65-F5344CB8AC3E}">
        <p14:creationId xmlns:p14="http://schemas.microsoft.com/office/powerpoint/2010/main" val="307095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Pojem koncesije v zdravstvu in zakonodajni okvir</a:t>
            </a:r>
            <a:endParaRPr lang="sl-SI" dirty="0"/>
          </a:p>
        </p:txBody>
      </p:sp>
      <p:sp>
        <p:nvSpPr>
          <p:cNvPr id="3" name="Content Placeholder 2"/>
          <p:cNvSpPr>
            <a:spLocks noGrp="1"/>
          </p:cNvSpPr>
          <p:nvPr>
            <p:ph idx="1"/>
          </p:nvPr>
        </p:nvSpPr>
        <p:spPr/>
        <p:txBody>
          <a:bodyPr/>
          <a:lstStyle/>
          <a:p>
            <a:pPr marL="0" indent="0">
              <a:buNone/>
            </a:pPr>
            <a:r>
              <a:rPr lang="sl-SI" dirty="0"/>
              <a:t>K</a:t>
            </a:r>
            <a:r>
              <a:rPr lang="sl-SI" dirty="0" smtClean="0"/>
              <a:t>oncesija za izvajanje javne zdravstvene službe je ena izmed oblik javno – zasebnega partnerstva.</a:t>
            </a:r>
          </a:p>
          <a:p>
            <a:endParaRPr lang="sl-SI" dirty="0" smtClean="0"/>
          </a:p>
          <a:p>
            <a:pPr marL="0" indent="0">
              <a:buNone/>
            </a:pPr>
            <a:r>
              <a:rPr lang="sl-SI" dirty="0"/>
              <a:t>Osnovni zakonodajni okvir, ki ureja koncesije v zdravstvu</a:t>
            </a:r>
            <a:r>
              <a:rPr lang="sl-SI" dirty="0" smtClean="0"/>
              <a:t>:</a:t>
            </a:r>
          </a:p>
          <a:p>
            <a:pPr marL="0" indent="0">
              <a:buNone/>
            </a:pPr>
            <a:endParaRPr lang="sl-SI" dirty="0"/>
          </a:p>
          <a:p>
            <a:pPr marL="0" indent="0">
              <a:buNone/>
            </a:pPr>
            <a:r>
              <a:rPr lang="sl-SI" dirty="0"/>
              <a:t>Zakon o zdravstveni dejavnosti</a:t>
            </a:r>
          </a:p>
          <a:p>
            <a:pPr marL="0" indent="0">
              <a:buNone/>
            </a:pPr>
            <a:r>
              <a:rPr lang="sl-SI" b="1" dirty="0"/>
              <a:t>Zakon o javno – zasebnem partnerstvu</a:t>
            </a:r>
          </a:p>
          <a:p>
            <a:pPr marL="0" indent="0">
              <a:buNone/>
            </a:pPr>
            <a:r>
              <a:rPr lang="sl-SI" dirty="0"/>
              <a:t>Zakon o gospodarskih javnih službah (delno)</a:t>
            </a:r>
          </a:p>
          <a:p>
            <a:pPr marL="0" indent="0">
              <a:buNone/>
            </a:pPr>
            <a:endParaRPr lang="sl-SI" dirty="0"/>
          </a:p>
        </p:txBody>
      </p:sp>
    </p:spTree>
    <p:extLst>
      <p:ext uri="{BB962C8B-B14F-4D97-AF65-F5344CB8AC3E}">
        <p14:creationId xmlns:p14="http://schemas.microsoft.com/office/powerpoint/2010/main" val="3297370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Predlog sprememb Zakona o zdravstveni dejavnosti</a:t>
            </a:r>
            <a:endParaRPr lang="sl-SI" dirty="0"/>
          </a:p>
        </p:txBody>
      </p:sp>
      <p:sp>
        <p:nvSpPr>
          <p:cNvPr id="3" name="Content Placeholder 2"/>
          <p:cNvSpPr>
            <a:spLocks noGrp="1"/>
          </p:cNvSpPr>
          <p:nvPr>
            <p:ph idx="1"/>
          </p:nvPr>
        </p:nvSpPr>
        <p:spPr/>
        <p:txBody>
          <a:bodyPr/>
          <a:lstStyle/>
          <a:p>
            <a:pPr marL="0" indent="0">
              <a:buNone/>
            </a:pPr>
            <a:r>
              <a:rPr lang="sl-SI" dirty="0" smtClean="0"/>
              <a:t>Predlog je nedodelan.</a:t>
            </a:r>
          </a:p>
          <a:p>
            <a:pPr marL="0" indent="0">
              <a:buNone/>
            </a:pPr>
            <a:r>
              <a:rPr lang="sl-SI" dirty="0" smtClean="0"/>
              <a:t>Odstopa od enotno urejenih institutov javno – zasebnega partnerstva.</a:t>
            </a:r>
          </a:p>
          <a:p>
            <a:pPr marL="0" indent="0">
              <a:buNone/>
            </a:pPr>
            <a:r>
              <a:rPr lang="sl-SI" dirty="0" smtClean="0"/>
              <a:t>Ključne rešitve nasprotujejo slovenskemu in evropskemu pravnemu redu.</a:t>
            </a:r>
          </a:p>
          <a:p>
            <a:pPr marL="0" indent="0">
              <a:buNone/>
            </a:pPr>
            <a:r>
              <a:rPr lang="sl-SI" b="1" dirty="0" smtClean="0"/>
              <a:t>Zdravniške organizacije zahtevajo umik predloga zakona iz obravnave.</a:t>
            </a:r>
            <a:endParaRPr lang="sl-SI" b="1" dirty="0"/>
          </a:p>
        </p:txBody>
      </p:sp>
    </p:spTree>
    <p:extLst>
      <p:ext uri="{BB962C8B-B14F-4D97-AF65-F5344CB8AC3E}">
        <p14:creationId xmlns:p14="http://schemas.microsoft.com/office/powerpoint/2010/main" val="2900533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Osnovne in najbolj sporne novosti v predlogu Zakona o zdravstveni dejavnosti</a:t>
            </a:r>
            <a:endParaRPr lang="sl-SI" dirty="0"/>
          </a:p>
        </p:txBody>
      </p:sp>
      <p:sp>
        <p:nvSpPr>
          <p:cNvPr id="3" name="Content Placeholder 2"/>
          <p:cNvSpPr>
            <a:spLocks noGrp="1"/>
          </p:cNvSpPr>
          <p:nvPr>
            <p:ph idx="1"/>
          </p:nvPr>
        </p:nvSpPr>
        <p:spPr/>
        <p:txBody>
          <a:bodyPr/>
          <a:lstStyle/>
          <a:p>
            <a:r>
              <a:rPr lang="sl-SI" dirty="0" smtClean="0"/>
              <a:t>Koncesije kot pomožna oblika izvajanja javne službe.</a:t>
            </a:r>
            <a:endParaRPr lang="sl-SI" dirty="0"/>
          </a:p>
          <a:p>
            <a:r>
              <a:rPr lang="sl-SI" dirty="0" smtClean="0"/>
              <a:t>V osnovnem zdravstvu lahko koncesijo izvajajo le fizične osebe, na ostalih ravneh pa zgolj pravne osebe v lasti zdravnikov.</a:t>
            </a:r>
          </a:p>
          <a:p>
            <a:r>
              <a:rPr lang="sl-SI" dirty="0" smtClean="0"/>
              <a:t>Omejitev trajanja na 15 let.</a:t>
            </a:r>
          </a:p>
          <a:p>
            <a:r>
              <a:rPr lang="sl-SI" dirty="0" smtClean="0"/>
              <a:t>Koncesijski akt – prenos pristojnosti iz lokalne skupnosti na državo.</a:t>
            </a:r>
          </a:p>
          <a:p>
            <a:r>
              <a:rPr lang="sl-SI" dirty="0" smtClean="0"/>
              <a:t>Obvezna uporaba diagnostičnih in drugih zmogljivosti javnih zavodov.</a:t>
            </a:r>
          </a:p>
          <a:p>
            <a:r>
              <a:rPr lang="sl-SI" dirty="0" smtClean="0"/>
              <a:t>Prepoved prenosa koncesij.</a:t>
            </a:r>
          </a:p>
          <a:p>
            <a:r>
              <a:rPr lang="sl-SI" dirty="0" smtClean="0"/>
              <a:t>Uskladitev vseh obstoječih koncesij z novim zakonom v roku dveh let.</a:t>
            </a:r>
          </a:p>
          <a:p>
            <a:endParaRPr lang="sl-SI" dirty="0" smtClean="0"/>
          </a:p>
        </p:txBody>
      </p:sp>
    </p:spTree>
    <p:extLst>
      <p:ext uri="{BB962C8B-B14F-4D97-AF65-F5344CB8AC3E}">
        <p14:creationId xmlns:p14="http://schemas.microsoft.com/office/powerpoint/2010/main" val="4150328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Koncesija kot pomožna / podredna oblika izvajanja javne službe</a:t>
            </a:r>
            <a:endParaRPr lang="sl-SI" dirty="0"/>
          </a:p>
        </p:txBody>
      </p:sp>
      <p:sp>
        <p:nvSpPr>
          <p:cNvPr id="3" name="Content Placeholder 2"/>
          <p:cNvSpPr>
            <a:spLocks noGrp="1"/>
          </p:cNvSpPr>
          <p:nvPr>
            <p:ph idx="1"/>
          </p:nvPr>
        </p:nvSpPr>
        <p:spPr/>
        <p:txBody>
          <a:bodyPr>
            <a:normAutofit/>
          </a:bodyPr>
          <a:lstStyle/>
          <a:p>
            <a:pPr marL="0" indent="0">
              <a:buNone/>
            </a:pPr>
            <a:r>
              <a:rPr lang="sl-SI" dirty="0" smtClean="0"/>
              <a:t>41. člen predloga ZZDej</a:t>
            </a:r>
          </a:p>
          <a:p>
            <a:pPr marL="0" indent="0">
              <a:buNone/>
            </a:pPr>
            <a:r>
              <a:rPr lang="sl-SI" i="1" dirty="0" smtClean="0"/>
              <a:t>„Koncesija </a:t>
            </a:r>
            <a:r>
              <a:rPr lang="sl-SI" i="1" dirty="0"/>
              <a:t>se podeli, če javni zdravstveni zavod ne zagotavlja izvajanja zdravstvene dejavnosti v obsegu, kot je določeno z mrežo javne zdravstvene službe, oziroma če javni zdravstveni zavod ne more zagotoviti dostopnosti zdravstvenih storitev, ki jo določa mreža javne zdravstvene službe</a:t>
            </a:r>
            <a:r>
              <a:rPr lang="sl-SI" i="1" dirty="0" smtClean="0"/>
              <a:t>.“</a:t>
            </a:r>
            <a:endParaRPr lang="sl-SI" i="1" dirty="0"/>
          </a:p>
          <a:p>
            <a:pPr marL="0" indent="0">
              <a:buNone/>
            </a:pPr>
            <a:r>
              <a:rPr lang="sl-SI" dirty="0" smtClean="0"/>
              <a:t>3. člen veljavnega ZZDej</a:t>
            </a:r>
          </a:p>
          <a:p>
            <a:pPr marL="0" indent="0">
              <a:buNone/>
            </a:pPr>
            <a:r>
              <a:rPr lang="sl-SI" dirty="0" smtClean="0"/>
              <a:t>„Zdravstveno </a:t>
            </a:r>
            <a:r>
              <a:rPr lang="sl-SI" dirty="0"/>
              <a:t>dejavnost kot javno službo pod enakimi pogoji opravljajo javni zdravstveni zavodi ter druge pravne in fizične osebe na podlagi koncesije</a:t>
            </a:r>
            <a:r>
              <a:rPr lang="sl-SI" dirty="0" smtClean="0"/>
              <a:t>.“</a:t>
            </a:r>
          </a:p>
          <a:p>
            <a:pPr marL="0" indent="0">
              <a:buNone/>
            </a:pPr>
            <a:endParaRPr lang="sl-SI" dirty="0"/>
          </a:p>
        </p:txBody>
      </p:sp>
    </p:spTree>
    <p:extLst>
      <p:ext uri="{BB962C8B-B14F-4D97-AF65-F5344CB8AC3E}">
        <p14:creationId xmlns:p14="http://schemas.microsoft.com/office/powerpoint/2010/main" val="14905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Statusno pravne omejitve pri podelitvi koncesije</a:t>
            </a:r>
            <a:endParaRPr lang="sl-SI" dirty="0"/>
          </a:p>
        </p:txBody>
      </p:sp>
      <p:sp>
        <p:nvSpPr>
          <p:cNvPr id="3" name="Content Placeholder 2"/>
          <p:cNvSpPr>
            <a:spLocks noGrp="1"/>
          </p:cNvSpPr>
          <p:nvPr>
            <p:ph idx="1"/>
          </p:nvPr>
        </p:nvSpPr>
        <p:spPr/>
        <p:txBody>
          <a:bodyPr/>
          <a:lstStyle/>
          <a:p>
            <a:pPr marL="0" indent="0">
              <a:buNone/>
            </a:pPr>
            <a:r>
              <a:rPr lang="sl-SI" dirty="0" smtClean="0"/>
              <a:t>41. člen predloga ZZDej</a:t>
            </a:r>
          </a:p>
          <a:p>
            <a:pPr marL="0" indent="0">
              <a:buNone/>
            </a:pPr>
            <a:r>
              <a:rPr lang="sl-SI" i="1" dirty="0" smtClean="0"/>
              <a:t>„(</a:t>
            </a:r>
            <a:r>
              <a:rPr lang="sl-SI" i="1" dirty="0"/>
              <a:t>4) Pravni osebi se lahko koncesija podeli le pod pogojem, da je edini ali večinski lastnik pravne osebe odgovorni nosilec zdravstvene dejavnosti, če se ta pogoj spremeni, koncesija preneha</a:t>
            </a:r>
            <a:r>
              <a:rPr lang="sl-SI" i="1" dirty="0" smtClean="0"/>
              <a:t>.“</a:t>
            </a:r>
          </a:p>
          <a:p>
            <a:pPr marL="0" indent="0">
              <a:buNone/>
            </a:pPr>
            <a:endParaRPr lang="sl-SI" i="1" dirty="0"/>
          </a:p>
          <a:p>
            <a:pPr marL="0" indent="0">
              <a:buNone/>
            </a:pPr>
            <a:r>
              <a:rPr lang="sl-SI" dirty="0" smtClean="0"/>
              <a:t>42. člen predloga ZZDej</a:t>
            </a:r>
          </a:p>
          <a:p>
            <a:pPr marL="0" indent="0">
              <a:buNone/>
            </a:pPr>
            <a:r>
              <a:rPr lang="sl-SI" i="1" dirty="0" smtClean="0"/>
              <a:t>„(</a:t>
            </a:r>
            <a:r>
              <a:rPr lang="sl-SI" i="1" dirty="0"/>
              <a:t>2) Ne glede na določbo prvega odstavka prejšnjega člena se koncesija na primarni ravni zdravstvene dejavnosti lahko podeli zgolj fizični </a:t>
            </a:r>
            <a:r>
              <a:rPr lang="sl-SI" i="1" dirty="0" smtClean="0"/>
              <a:t>osebi.“</a:t>
            </a:r>
          </a:p>
          <a:p>
            <a:pPr marL="0" indent="0">
              <a:buNone/>
            </a:pPr>
            <a:endParaRPr lang="sl-SI" dirty="0"/>
          </a:p>
        </p:txBody>
      </p:sp>
    </p:spTree>
    <p:extLst>
      <p:ext uri="{BB962C8B-B14F-4D97-AF65-F5344CB8AC3E}">
        <p14:creationId xmlns:p14="http://schemas.microsoft.com/office/powerpoint/2010/main" val="238107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Statusno pravne omejitve pri podelitvi koncesije</a:t>
            </a:r>
          </a:p>
        </p:txBody>
      </p:sp>
      <p:sp>
        <p:nvSpPr>
          <p:cNvPr id="3" name="Content Placeholder 2"/>
          <p:cNvSpPr>
            <a:spLocks noGrp="1"/>
          </p:cNvSpPr>
          <p:nvPr>
            <p:ph idx="1"/>
          </p:nvPr>
        </p:nvSpPr>
        <p:spPr/>
        <p:txBody>
          <a:bodyPr>
            <a:normAutofit fontScale="92500" lnSpcReduction="10000"/>
          </a:bodyPr>
          <a:lstStyle/>
          <a:p>
            <a:pPr marL="0" indent="0">
              <a:buNone/>
            </a:pPr>
            <a:r>
              <a:rPr lang="sl-SI" b="1" dirty="0" smtClean="0"/>
              <a:t>Ustava RS – 74. člen</a:t>
            </a:r>
          </a:p>
          <a:p>
            <a:pPr marL="0" indent="0">
              <a:buNone/>
            </a:pPr>
            <a:r>
              <a:rPr lang="sl-SI" i="1" dirty="0" smtClean="0"/>
              <a:t>„Gospodarska </a:t>
            </a:r>
            <a:r>
              <a:rPr lang="sl-SI" i="1" dirty="0"/>
              <a:t>pobuda je svoboda</a:t>
            </a:r>
            <a:r>
              <a:rPr lang="sl-SI" i="1" dirty="0" smtClean="0"/>
              <a:t>.“</a:t>
            </a:r>
          </a:p>
          <a:p>
            <a:pPr marL="0" indent="0">
              <a:buNone/>
            </a:pPr>
            <a:endParaRPr lang="sl-SI" i="1" dirty="0"/>
          </a:p>
          <a:p>
            <a:pPr marL="0" indent="0">
              <a:buNone/>
            </a:pPr>
            <a:r>
              <a:rPr lang="sl-SI" b="1" dirty="0" smtClean="0"/>
              <a:t>Pogodba o delovanju EU – 49. člen</a:t>
            </a:r>
          </a:p>
          <a:p>
            <a:pPr marL="0" indent="0">
              <a:buNone/>
            </a:pPr>
            <a:r>
              <a:rPr lang="sl-SI" i="1" dirty="0" smtClean="0"/>
              <a:t>„V </a:t>
            </a:r>
            <a:r>
              <a:rPr lang="sl-SI" i="1" dirty="0"/>
              <a:t>okviru določb, navedenih v nadaljevanju, se omejitve glede pravice do ustanavljanja za </a:t>
            </a:r>
            <a:r>
              <a:rPr lang="sl-SI" i="1" dirty="0" smtClean="0"/>
              <a:t>državljane ene </a:t>
            </a:r>
            <a:r>
              <a:rPr lang="sl-SI" i="1" dirty="0"/>
              <a:t>države članice na ozemlju druge države članice </a:t>
            </a:r>
            <a:r>
              <a:rPr lang="sl-SI" i="1" dirty="0" smtClean="0"/>
              <a:t>prepovejo…“ </a:t>
            </a:r>
          </a:p>
          <a:p>
            <a:pPr marL="0" indent="0">
              <a:buNone/>
            </a:pPr>
            <a:endParaRPr lang="sl-SI" i="1" dirty="0" smtClean="0"/>
          </a:p>
          <a:p>
            <a:pPr marL="0" indent="0">
              <a:buNone/>
            </a:pPr>
            <a:r>
              <a:rPr lang="sl-SI" b="1" i="1" dirty="0" smtClean="0"/>
              <a:t>Sodišče EU</a:t>
            </a:r>
          </a:p>
          <a:p>
            <a:pPr marL="0" indent="0">
              <a:buNone/>
            </a:pPr>
            <a:r>
              <a:rPr lang="sl-SI" i="1" dirty="0" smtClean="0"/>
              <a:t>Primer </a:t>
            </a:r>
            <a:r>
              <a:rPr lang="sl-SI" i="1" dirty="0" err="1" smtClean="0"/>
              <a:t>Engelmann</a:t>
            </a:r>
            <a:r>
              <a:rPr lang="sl-SI" i="1" dirty="0" smtClean="0"/>
              <a:t>, C-64/08</a:t>
            </a:r>
          </a:p>
          <a:p>
            <a:pPr marL="0" indent="0">
              <a:buNone/>
            </a:pPr>
            <a:endParaRPr lang="sl-SI" i="1" dirty="0"/>
          </a:p>
        </p:txBody>
      </p:sp>
    </p:spTree>
    <p:extLst>
      <p:ext uri="{BB962C8B-B14F-4D97-AF65-F5344CB8AC3E}">
        <p14:creationId xmlns:p14="http://schemas.microsoft.com/office/powerpoint/2010/main" val="2917313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Trajanje koncesijskega razmerja</a:t>
            </a:r>
            <a:endParaRPr lang="sl-SI" dirty="0"/>
          </a:p>
        </p:txBody>
      </p:sp>
      <p:sp>
        <p:nvSpPr>
          <p:cNvPr id="3" name="Content Placeholder 2"/>
          <p:cNvSpPr>
            <a:spLocks noGrp="1"/>
          </p:cNvSpPr>
          <p:nvPr>
            <p:ph idx="1"/>
          </p:nvPr>
        </p:nvSpPr>
        <p:spPr/>
        <p:txBody>
          <a:bodyPr>
            <a:normAutofit fontScale="92500" lnSpcReduction="20000"/>
          </a:bodyPr>
          <a:lstStyle/>
          <a:p>
            <a:pPr marL="0" indent="0">
              <a:buNone/>
            </a:pPr>
            <a:r>
              <a:rPr lang="sl-SI" dirty="0" smtClean="0"/>
              <a:t>Predlog 44. člena ZZDej</a:t>
            </a:r>
          </a:p>
          <a:p>
            <a:pPr marL="0" indent="0">
              <a:buNone/>
            </a:pPr>
            <a:r>
              <a:rPr lang="sl-SI" dirty="0" smtClean="0"/>
              <a:t>„</a:t>
            </a:r>
            <a:r>
              <a:rPr lang="sl-SI" b="1" dirty="0" smtClean="0"/>
              <a:t>Koncesija </a:t>
            </a:r>
            <a:r>
              <a:rPr lang="sl-SI" b="1" dirty="0"/>
              <a:t>se podeli za obdobje do 15 let. </a:t>
            </a:r>
            <a:r>
              <a:rPr lang="sl-SI" dirty="0"/>
              <a:t>Pri odločanju o trajanju koncesije </a:t>
            </a:r>
            <a:r>
              <a:rPr lang="sl-SI" dirty="0" err="1"/>
              <a:t>koncedent</a:t>
            </a:r>
            <a:r>
              <a:rPr lang="sl-SI" dirty="0"/>
              <a:t> upošteva potrebe prebivalstva kot tudi vlaganja </a:t>
            </a:r>
            <a:r>
              <a:rPr lang="sl-SI" dirty="0" smtClean="0"/>
              <a:t>koncesionarja“</a:t>
            </a:r>
          </a:p>
          <a:p>
            <a:pPr marL="0" indent="0">
              <a:buNone/>
            </a:pPr>
            <a:endParaRPr lang="sl-SI" dirty="0" smtClean="0"/>
          </a:p>
          <a:p>
            <a:pPr marL="0" indent="0">
              <a:buNone/>
            </a:pPr>
            <a:r>
              <a:rPr lang="sl-SI" dirty="0" smtClean="0"/>
              <a:t>71. člen Zakona o javno – zasebnem partnerstvu </a:t>
            </a:r>
            <a:endParaRPr lang="sl-SI" dirty="0"/>
          </a:p>
          <a:p>
            <a:pPr marL="0" indent="0">
              <a:buNone/>
            </a:pPr>
            <a:r>
              <a:rPr lang="sl-SI" dirty="0" smtClean="0"/>
              <a:t>„Trajanje </a:t>
            </a:r>
            <a:r>
              <a:rPr lang="sl-SI" dirty="0"/>
              <a:t>razmerja javno-zasebnega partnerstva se določi tako, da se izvajalcu javno-zasebnega partnerstva omogočijo stabilnost in varnost naložbe, možnost učinkovitega in varnega financiranja naložbe in povrnitev vložkov ter da glede na naravo predmeta partnerstva v času razmerja povrne v partnersko razmerje vložena sredstva in doseže nanje normalen tržni donos, hkrati pa ohrani, prevzema in upravlja, odvisno od narave razmerja javno-zasebnega partnerstva, del poslovnega tveganja</a:t>
            </a:r>
            <a:r>
              <a:rPr lang="sl-SI" dirty="0" smtClean="0"/>
              <a:t>.“ </a:t>
            </a:r>
            <a:endParaRPr lang="sl-SI" dirty="0"/>
          </a:p>
        </p:txBody>
      </p:sp>
    </p:spTree>
    <p:extLst>
      <p:ext uri="{BB962C8B-B14F-4D97-AF65-F5344CB8AC3E}">
        <p14:creationId xmlns:p14="http://schemas.microsoft.com/office/powerpoint/2010/main" val="1494610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Koncesijski akt</a:t>
            </a:r>
            <a:endParaRPr lang="sl-SI" dirty="0"/>
          </a:p>
        </p:txBody>
      </p:sp>
      <p:sp>
        <p:nvSpPr>
          <p:cNvPr id="3" name="Content Placeholder 2"/>
          <p:cNvSpPr>
            <a:spLocks noGrp="1"/>
          </p:cNvSpPr>
          <p:nvPr>
            <p:ph idx="1"/>
          </p:nvPr>
        </p:nvSpPr>
        <p:spPr/>
        <p:txBody>
          <a:bodyPr/>
          <a:lstStyle/>
          <a:p>
            <a:pPr marL="0" indent="0">
              <a:buNone/>
            </a:pPr>
            <a:r>
              <a:rPr lang="sl-SI" dirty="0" smtClean="0"/>
              <a:t>Predlog ZZDej</a:t>
            </a:r>
          </a:p>
          <a:p>
            <a:pPr marL="0" indent="0">
              <a:buNone/>
            </a:pPr>
            <a:r>
              <a:rPr lang="sl-SI" i="1" dirty="0" smtClean="0"/>
              <a:t>(</a:t>
            </a:r>
            <a:r>
              <a:rPr lang="sl-SI" i="1" dirty="0"/>
              <a:t>1) Koncesijski akt  je predpis ministra, s katerim se opredeli število, področje in območje, kjer je za </a:t>
            </a:r>
            <a:r>
              <a:rPr lang="sl-SI" i="1" dirty="0" smtClean="0"/>
              <a:t>nemoteno </a:t>
            </a:r>
            <a:r>
              <a:rPr lang="sl-SI" i="1" dirty="0"/>
              <a:t>delovanje javne zdravstvene službe potrebno razpisati koncesije</a:t>
            </a:r>
            <a:r>
              <a:rPr lang="sl-SI" i="1" dirty="0" smtClean="0"/>
              <a:t>.</a:t>
            </a:r>
            <a:endParaRPr lang="sl-SI" i="1" dirty="0"/>
          </a:p>
          <a:p>
            <a:pPr marL="0" indent="0">
              <a:buNone/>
            </a:pPr>
            <a:r>
              <a:rPr lang="sl-SI" i="1" dirty="0"/>
              <a:t>(2) </a:t>
            </a:r>
            <a:r>
              <a:rPr lang="sl-SI" b="1" i="1" dirty="0"/>
              <a:t>Koncesijski akt se izda za obdobje 3 let</a:t>
            </a:r>
            <a:r>
              <a:rPr lang="sl-SI" b="1" i="1" dirty="0" smtClean="0"/>
              <a:t>.</a:t>
            </a:r>
          </a:p>
          <a:p>
            <a:pPr marL="0" indent="0">
              <a:buNone/>
            </a:pPr>
            <a:endParaRPr lang="sl-SI" dirty="0"/>
          </a:p>
          <a:p>
            <a:pPr marL="0" indent="0">
              <a:buNone/>
            </a:pPr>
            <a:endParaRPr lang="sl-SI" dirty="0"/>
          </a:p>
          <a:p>
            <a:endParaRPr lang="sl-SI" dirty="0"/>
          </a:p>
        </p:txBody>
      </p:sp>
    </p:spTree>
    <p:extLst>
      <p:ext uri="{BB962C8B-B14F-4D97-AF65-F5344CB8AC3E}">
        <p14:creationId xmlns:p14="http://schemas.microsoft.com/office/powerpoint/2010/main" val="3812576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1545</TotalTime>
  <Words>1254</Words>
  <Application>Microsoft Office PowerPoint</Application>
  <PresentationFormat>Širokozaslonsko</PresentationFormat>
  <Paragraphs>111</Paragraphs>
  <Slides>17</Slides>
  <Notes>13</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17</vt:i4>
      </vt:variant>
    </vt:vector>
  </HeadingPairs>
  <TitlesOfParts>
    <vt:vector size="22" baseType="lpstr">
      <vt:lpstr>Arial</vt:lpstr>
      <vt:lpstr>Calibri</vt:lpstr>
      <vt:lpstr>Calibri Light</vt:lpstr>
      <vt:lpstr>Times New Roman</vt:lpstr>
      <vt:lpstr>Office Theme</vt:lpstr>
      <vt:lpstr>Aktualna problematika koncesij</vt:lpstr>
      <vt:lpstr>Pojem koncesije v zdravstvu in zakonodajni okvir</vt:lpstr>
      <vt:lpstr>Predlog sprememb Zakona o zdravstveni dejavnosti</vt:lpstr>
      <vt:lpstr>Osnovne in najbolj sporne novosti v predlogu Zakona o zdravstveni dejavnosti</vt:lpstr>
      <vt:lpstr>Koncesija kot pomožna / podredna oblika izvajanja javne službe</vt:lpstr>
      <vt:lpstr>Statusno pravne omejitve pri podelitvi koncesije</vt:lpstr>
      <vt:lpstr>Statusno pravne omejitve pri podelitvi koncesije</vt:lpstr>
      <vt:lpstr>Trajanje koncesijskega razmerja</vt:lpstr>
      <vt:lpstr>Koncesijski akt</vt:lpstr>
      <vt:lpstr>Obveznost uporabe diagnostičnih in drugih zmogljivosti javnega zavoda</vt:lpstr>
      <vt:lpstr>Strogo omejen prenos koncesij </vt:lpstr>
      <vt:lpstr>Uskladitev obstoječih koncesijskih pogodb</vt:lpstr>
      <vt:lpstr>Zdravstvene storitve in pravo EU</vt:lpstr>
      <vt:lpstr>Storitve splošnega gospodarskega pomena in pravila o konkurenci </vt:lpstr>
      <vt:lpstr>Nadomestilo za izvajanje javne službe</vt:lpstr>
      <vt:lpstr>Akt o pooblastitvi</vt:lpstr>
      <vt:lpstr>peter.rencel@zzs-mcs.si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Renčel</dc:creator>
  <cp:lastModifiedBy>andreja</cp:lastModifiedBy>
  <cp:revision>56</cp:revision>
  <dcterms:created xsi:type="dcterms:W3CDTF">2015-11-18T08:15:11Z</dcterms:created>
  <dcterms:modified xsi:type="dcterms:W3CDTF">2015-11-23T16:08:34Z</dcterms:modified>
</cp:coreProperties>
</file>